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7562850" cy="10696575"/>
  <p:notesSz cx="10696575" cy="75628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61EBFD85-CAEA-319B-A971-28D424D4CCE9}">
          <p14:sldIdLst>
            <p14:sldId id="256"/>
            <p14:sldId id="257"/>
            <p14:sldId id="258"/>
          </p14:sldIdLst>
        </p14:section>
        <p14:section name="Part 1 · Do more" id="{7C3DD3C9-1A1F-FC24-F119-091EFC16E900}">
          <p14:sldIdLst>
            <p14:sldId id="259"/>
            <p14:sldId id="260"/>
            <p14:sldId id="261"/>
            <p14:sldId id="262"/>
          </p14:sldIdLst>
        </p14:section>
        <p14:section name="Part 2 · Stay protected" id="{2EF9D6F1-E98D-D7C5-908F-D9049FFB31AB}">
          <p14:sldIdLst>
            <p14:sldId id="263"/>
            <p14:sldId id="264"/>
            <p14:sldId id="265"/>
            <p14:sldId id="266"/>
            <p14:sldId id="267"/>
            <p14:sldId id="268"/>
            <p14:sldId id="269"/>
          </p14:sldIdLst>
        </p14:section>
        <p14:section name="Part 3 · Close the gaps" id="{DFF4721C-0EEB-BD50-91FD-218AC56DB582}">
          <p14:sldIdLst>
            <p14:sldId id="270"/>
            <p14:sldId id="271"/>
            <p14:sldId id="272"/>
            <p14:sldId id="273"/>
            <p14:sldId id="274"/>
            <p14:sldId id="275"/>
          </p14:sldIdLst>
        </p14:section>
        <p14:section name="Part 4 · Find out where you stand" id="{4F1DFACD-D080-DE9B-D372-8BE744F91832}">
          <p14:sldIdLst>
            <p14:sldId id="276"/>
            <p14:sldId id="277"/>
            <p14:sldId id="278"/>
          </p14:sldIdLst>
        </p14:section>
        <p14:section name="Back cover" id="{72DA2F6C-33A7-0F29-F394-BD0C44A8424F}">
          <p14:sldIdLst>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100" d="100"/>
          <a:sy n="100" d="100"/>
        </p:scale>
        <p:origin x="228" y="-9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bar"/>
        <c:grouping val="clustered"/>
        <c:varyColors val="0"/>
        <c:ser>
          <c:idx val="0"/>
          <c:order val="0"/>
          <c:tx>
            <c:strRef>
              <c:f>Sheet1!$B$1</c:f>
              <c:strCache>
                <c:ptCount val="1"/>
                <c:pt idx="0">
                  <c:v>Large SA companies using generative AI regularly</c:v>
                </c:pt>
              </c:strCache>
            </c:strRef>
          </c:tx>
          <c:spPr>
            <a:solidFill>
              <a:srgbClr val="7A8C20"/>
            </a:solidFill>
            <a:effectLst/>
          </c:spPr>
          <c:invertIfNegative val="0"/>
          <c:dPt>
            <c:idx val="0"/>
            <c:invertIfNegative val="0"/>
            <c:bubble3D val="0"/>
            <c:extLst>
              <c:ext xmlns:c16="http://schemas.microsoft.com/office/drawing/2014/chart" uri="{C3380CC4-5D6E-409C-BE32-E72D297353CC}">
                <c16:uniqueId val="{00000001-74F3-4368-8CC9-4075BE7AB5E9}"/>
              </c:ext>
            </c:extLst>
          </c:dPt>
          <c:dPt>
            <c:idx val="1"/>
            <c:invertIfNegative val="0"/>
            <c:bubble3D val="0"/>
            <c:spPr>
              <a:solidFill>
                <a:srgbClr val="B9BCB8"/>
              </a:solidFill>
              <a:effectLst/>
            </c:spPr>
            <c:extLst>
              <c:ext xmlns:c16="http://schemas.microsoft.com/office/drawing/2014/chart" uri="{C3380CC4-5D6E-409C-BE32-E72D297353CC}">
                <c16:uniqueId val="{00000003-74F3-4368-8CC9-4075BE7AB5E9}"/>
              </c:ext>
            </c:extLst>
          </c:dPt>
          <c:dLbls>
            <c:numFmt formatCode="0&quot;%&quot;" sourceLinked="0"/>
            <c:spPr>
              <a:noFill/>
              <a:ln>
                <a:noFill/>
              </a:ln>
              <a:effectLst/>
            </c:spPr>
            <c:txPr>
              <a:bodyPr/>
              <a:lstStyle/>
              <a:p>
                <a:pPr>
                  <a:defRPr sz="1000" b="1" i="0" u="none" strike="noStrike">
                    <a:solidFill>
                      <a:srgbClr val="1E1E1E"/>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2025</c:v>
                </c:pt>
                <c:pt idx="1">
                  <c:v>2024</c:v>
                </c:pt>
              </c:strCache>
            </c:strRef>
          </c:cat>
          <c:val>
            <c:numRef>
              <c:f>Sheet1!$B$2:$B$3</c:f>
              <c:numCache>
                <c:formatCode>General</c:formatCode>
                <c:ptCount val="2"/>
                <c:pt idx="0">
                  <c:v>67</c:v>
                </c:pt>
                <c:pt idx="1">
                  <c:v>45</c:v>
                </c:pt>
              </c:numCache>
            </c:numRef>
          </c:val>
          <c:extLst>
            <c:ext xmlns:c16="http://schemas.microsoft.com/office/drawing/2014/chart" uri="{C3380CC4-5D6E-409C-BE32-E72D297353CC}">
              <c16:uniqueId val="{00000004-74F3-4368-8CC9-4075BE7AB5E9}"/>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000" b="0" i="0" u="none" strike="noStrike">
                <a:solidFill>
                  <a:srgbClr val="3A3A3A"/>
                </a:solidFill>
                <a:latin typeface="+mn-lt"/>
              </a:defRPr>
            </a:pPr>
            <a:endParaRPr lang="en-US"/>
          </a:p>
        </c:txPr>
        <c:crossAx val="2094734552"/>
        <c:crosses val="autoZero"/>
        <c:auto val="1"/>
        <c:lblAlgn val="ctr"/>
        <c:lblOffset val="100"/>
        <c:noMultiLvlLbl val="1"/>
      </c:catAx>
      <c:valAx>
        <c:axId val="2094734552"/>
        <c:scaling>
          <c:orientation val="minMax"/>
          <c:max val="100"/>
          <c:min val="0"/>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bar"/>
        <c:grouping val="clustered"/>
        <c:varyColors val="0"/>
        <c:ser>
          <c:idx val="0"/>
          <c:order val="0"/>
          <c:tx>
            <c:strRef>
              <c:f>Sheet1!$B$1</c:f>
              <c:strCache>
                <c:ptCount val="1"/>
                <c:pt idx="0">
                  <c:v>Click-through rate</c:v>
                </c:pt>
              </c:strCache>
            </c:strRef>
          </c:tx>
          <c:spPr>
            <a:solidFill>
              <a:srgbClr val="B9BCB8"/>
            </a:solidFill>
            <a:effectLst/>
          </c:spPr>
          <c:invertIfNegative val="0"/>
          <c:dPt>
            <c:idx val="0"/>
            <c:invertIfNegative val="0"/>
            <c:bubble3D val="0"/>
            <c:extLst>
              <c:ext xmlns:c16="http://schemas.microsoft.com/office/drawing/2014/chart" uri="{C3380CC4-5D6E-409C-BE32-E72D297353CC}">
                <c16:uniqueId val="{00000001-DA18-40BC-AB64-4C6287F203C5}"/>
              </c:ext>
            </c:extLst>
          </c:dPt>
          <c:dPt>
            <c:idx val="1"/>
            <c:invertIfNegative val="0"/>
            <c:bubble3D val="0"/>
            <c:spPr>
              <a:solidFill>
                <a:srgbClr val="E75933"/>
              </a:solidFill>
              <a:effectLst/>
            </c:spPr>
            <c:extLst>
              <c:ext xmlns:c16="http://schemas.microsoft.com/office/drawing/2014/chart" uri="{C3380CC4-5D6E-409C-BE32-E72D297353CC}">
                <c16:uniqueId val="{00000003-DA18-40BC-AB64-4C6287F203C5}"/>
              </c:ext>
            </c:extLst>
          </c:dPt>
          <c:dLbls>
            <c:numFmt formatCode="0&quot;%&quot;" sourceLinked="0"/>
            <c:spPr>
              <a:noFill/>
              <a:ln>
                <a:noFill/>
              </a:ln>
              <a:effectLst/>
            </c:spPr>
            <c:txPr>
              <a:bodyPr/>
              <a:lstStyle/>
              <a:p>
                <a:pPr>
                  <a:defRPr sz="1100" b="1" i="0" u="none" strike="noStrike">
                    <a:solidFill>
                      <a:srgbClr val="1E1E1E"/>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Other phishing</c:v>
                </c:pt>
                <c:pt idx="1">
                  <c:v>AI-automated phishing</c:v>
                </c:pt>
              </c:strCache>
            </c:strRef>
          </c:cat>
          <c:val>
            <c:numRef>
              <c:f>Sheet1!$B$2:$B$3</c:f>
              <c:numCache>
                <c:formatCode>General</c:formatCode>
                <c:ptCount val="2"/>
                <c:pt idx="0">
                  <c:v>12</c:v>
                </c:pt>
                <c:pt idx="1">
                  <c:v>54</c:v>
                </c:pt>
              </c:numCache>
            </c:numRef>
          </c:val>
          <c:extLst>
            <c:ext xmlns:c16="http://schemas.microsoft.com/office/drawing/2014/chart" uri="{C3380CC4-5D6E-409C-BE32-E72D297353CC}">
              <c16:uniqueId val="{00000004-DA18-40BC-AB64-4C6287F203C5}"/>
            </c:ext>
          </c:extLst>
        </c:ser>
        <c:dLbls>
          <c:showLegendKey val="0"/>
          <c:showVal val="1"/>
          <c:showCatName val="0"/>
          <c:showSerName val="0"/>
          <c:showPercent val="0"/>
          <c:showBubbleSize val="0"/>
        </c:dLbls>
        <c:gapWidth val="45"/>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050" b="0" i="0" u="none" strike="noStrike">
                <a:solidFill>
                  <a:srgbClr val="3A3A3A"/>
                </a:solidFill>
                <a:latin typeface="+mn-lt"/>
              </a:defRPr>
            </a:pPr>
            <a:endParaRPr lang="en-US"/>
          </a:p>
        </c:txPr>
        <c:crossAx val="2094734552"/>
        <c:crosses val="autoZero"/>
        <c:auto val="1"/>
        <c:lblAlgn val="ctr"/>
        <c:lblOffset val="100"/>
        <c:noMultiLvlLbl val="1"/>
      </c:catAx>
      <c:valAx>
        <c:axId val="2094734552"/>
        <c:scaling>
          <c:orientation val="minMax"/>
          <c:max val="70"/>
          <c:min val="0"/>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doughnutChart>
        <c:varyColors val="1"/>
        <c:ser>
          <c:idx val="0"/>
          <c:order val="0"/>
          <c:tx>
            <c:strRef>
              <c:f>Sheet1!$B$1</c:f>
              <c:strCache>
                <c:ptCount val="1"/>
                <c:pt idx="0">
                  <c:v>Ransomware cases</c:v>
                </c:pt>
              </c:strCache>
            </c:strRef>
          </c:tx>
          <c:spPr>
            <a:solidFill>
              <a:schemeClr val="accent1"/>
            </a:solidFill>
            <a:ln w="9525" cap="flat">
              <a:solidFill>
                <a:srgbClr val="F9F9F9"/>
              </a:solidFill>
              <a:prstDash val="solid"/>
              <a:round/>
            </a:ln>
            <a:effectLst/>
          </c:spPr>
          <c:dPt>
            <c:idx val="0"/>
            <c:bubble3D val="0"/>
            <c:spPr>
              <a:solidFill>
                <a:srgbClr val="E75933"/>
              </a:solidFill>
              <a:ln w="6350" cap="flat">
                <a:solidFill>
                  <a:srgbClr val="F5F5F3"/>
                </a:solidFill>
                <a:prstDash val="solid"/>
                <a:round/>
              </a:ln>
              <a:effectLst/>
            </c:spPr>
            <c:extLst>
              <c:ext xmlns:c16="http://schemas.microsoft.com/office/drawing/2014/chart" uri="{C3380CC4-5D6E-409C-BE32-E72D297353CC}">
                <c16:uniqueId val="{00000001-DEFF-4261-886E-BF9D850B5CE3}"/>
              </c:ext>
            </c:extLst>
          </c:dPt>
          <c:dPt>
            <c:idx val="1"/>
            <c:bubble3D val="0"/>
            <c:spPr>
              <a:solidFill>
                <a:srgbClr val="D6D8D4"/>
              </a:solidFill>
              <a:ln w="6350" cap="flat">
                <a:solidFill>
                  <a:srgbClr val="F5F5F3"/>
                </a:solidFill>
                <a:prstDash val="solid"/>
                <a:round/>
              </a:ln>
              <a:effectLst/>
            </c:spPr>
            <c:extLst>
              <c:ext xmlns:c16="http://schemas.microsoft.com/office/drawing/2014/chart" uri="{C3380CC4-5D6E-409C-BE32-E72D297353CC}">
                <c16:uniqueId val="{00000003-DEFF-4261-886E-BF9D850B5CE3}"/>
              </c:ext>
            </c:extLst>
          </c:dPt>
          <c:cat>
            <c:strRef>
              <c:f>Sheet1!$A$2:$A$3</c:f>
              <c:strCache>
                <c:ptCount val="2"/>
                <c:pt idx="0">
                  <c:v>Outside business hours</c:v>
                </c:pt>
                <c:pt idx="1">
                  <c:v>During business hours</c:v>
                </c:pt>
              </c:strCache>
            </c:strRef>
          </c:cat>
          <c:val>
            <c:numRef>
              <c:f>Sheet1!$B$2:$B$3</c:f>
              <c:numCache>
                <c:formatCode>General</c:formatCode>
                <c:ptCount val="2"/>
                <c:pt idx="0">
                  <c:v>88</c:v>
                </c:pt>
                <c:pt idx="1">
                  <c:v>12</c:v>
                </c:pt>
              </c:numCache>
            </c:numRef>
          </c:val>
          <c:extLst>
            <c:ext xmlns:c16="http://schemas.microsoft.com/office/drawing/2014/chart" uri="{C3380CC4-5D6E-409C-BE32-E72D297353CC}">
              <c16:uniqueId val="{00000004-DEFF-4261-886E-BF9D850B5CE3}"/>
            </c:ext>
          </c:extLst>
        </c:ser>
        <c:dLbls>
          <c:showLegendKey val="0"/>
          <c:showVal val="0"/>
          <c:showCatName val="0"/>
          <c:showSerName val="0"/>
          <c:showPercent val="0"/>
          <c:showBubbleSize val="0"/>
          <c:showLeaderLines val="0"/>
        </c:dLbls>
        <c:firstSliceAng val="0"/>
        <c:holeSize val="62"/>
      </c:doughnutChart>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1446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Contents lines are clickable (invisible link areas sit over each line). Title highlight in dark lime. Stats are features of the guide itself, not company claims.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for 80%: Microsoft and LinkedIn, 2024 Work Trend Index (published 8 May 2024): 75% of employees use AI at work; 78% of AI users bring their own tools; 80% at small and medium-sized companies. https://virtualizationreview.com/Articles/2024/05/08/state-of-ai-at-work.aspx — check for a newer edition before reprinting.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Prologue. Lerato and her business are an invented composite, labelled ILLUSTRATIVE on every story page. The situations reflect patterns in the Managed IT Services Playbook interviews (anonymised): the person who ended up owning IT, unapproved AI tools, licence creep, untested backups. No client is described.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for 67%/45%: World Wide Worx, The South African Generative AI Roadmap 2025 (with Dell Technologies and Intel), 100+ medium and large enterprises. Reported by Engineering News, 17 July 2025: https://www.engineeringnews.co.za/article/marked-increase-in-companies-using-genai-but-market-still-maturing-study-2025-07-17. The "Ask your own data" line is SevenC's own experience, as presented at AI at Work (8 October 2026).</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Plain-language explainer of how an AI assistant produces answers. Lerato’s story beat (chapter 2) illustrates why a person always checks. No statistics on this page.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Copilot Chat availability: "available at no extra cost to Microsoft 365 customers" (Computerworld, 19 November 2025, https://www.computerworld.com/article/4093224/). Check plan names before reprinting. Takeaway "Check what you already pay for" is from AI at Work (8 October 2026).</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Prompt starter pack. Prompts are generic examples written for this guide; each carries the human check from the one-page AI rule.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Bridge page. The diagram is drawn with native shapes, so labels can be edited in place.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chapter 3 (illustrative). Permission quote: Microsoft Learn, Enterprise data protection in Microsoft 365 Copilot and Copilot Chat (last updated 18 August 2026): "Copilot respects your identity model and permissions". https://learn.microsoft.com/en-us/copilot/microsoft-365/enterprise-data-protection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IBM Cost of a Data Breach Report 2025. Global: breaches involving shadow AI were one in five incidents and added about US$670,000 per incident (Technology Magazine, 30 July 2025: https://technologymagazine.com/news/ibms-cost-of-a-data-breach-report-on-risks-of-ai-breaches). South Africa: roughly 47% of organisations have formal AI oversight policies (Connecting Africa, 4 August 2025: https://www.connectingafrica.com/cybersecurity/ai-enabled-cybersecurity-lowers-sa-data-breach-costs). POPIA line is general guidance, not legal advice.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OpenAI Help Center, "How your data is used to improve model performance" (consumer ChatGPT may be used for training unless "Improve the model for everyone" is off; ChatGPT Business, Enterprise, Edu and API not used by default): https://help.openai.com/en/articles/5722486-how-your-data-is-used-to-improve-model-performance. Microsoft Learn, Enterprise data protection (updated 18 August 2026): prompts, responses and Graph data "aren't used to train foundation models"; same contractual terms as Exchange and SharePoint: https://learn.microsoft.com/en-us/copilot/microsoft-365/enterprise-data-protection. POPIA s72 summary: ENS via Mondaq, 13 August 2020: https://www.mondaq.com/southafrica/data-protection/973350/. Not legal advice. Check vendor terms before reprinting; they change.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Microsoft Digital Defense Report 2025 — AI-automated phishing achieved 54% click-through vs 12% for other phishing (The Register, 16 October 2025: https://www.theregister.com/2025/10/16/ai_makes_phishing_45x_more_effective). Sophos Active Adversary Report 2026 — "In 88% of ransomware cases, encryption was deployed during non business hours"; 661 IR and MDR cases, Nov 2024–Oct 2025, 70 countries (Help Net Security, 27 February 2026: https://www.helpnetsecurity.com/2026/02/27/sophos-identity-driven-breaches-report/). Email examples are invented illustrations.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chapter 4 (illustrative). Scam stages are a plain-language summary of business email compromise. SABRIC Annual Crime Statistics 2024: digital banking fraud incidents up 86% to almost 98,000; record losses of R1.888 billion; social engineering the primary tool (TechAfrica News, 29 August 2025: https://techafricanews.com/2025/08/29/south-africa-sees-86-surge-in-digital-banking-fraud-losses-near-r1-9-billion/). These figures cover all digital banking clients, not only businesses.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Template rule for readers to adapt. Rules 1, 6 and 7 have write-in blanks. The honest box follows the brand voice guardrail: AI governance and shadow IT are never presented as solved.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eight areas match the IT Essentials workbook. Each card says why the area matters more once AI is in use.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Permissions page. Steps match IT Essentials questions 10, 11 and 21.</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chapter 5 (illustrative). Retention facts: Exchange Online keeps permanently deleted items in Recoverable Items for 14 days by default, up to a maximum of 30 days (Microsoft Learn, updated 30 May 2024: https://learn.microsoft.com/en-us/exchange/recipients-in-exchange-online/manage-user-mailboxes/change-deleted-item-retention). OneDrive work or school: files deleted within the last 93 days can be restored unless the administrator changed the setting (Microsoft Support: https://support.microsoft.com/help/949ada80-0026-4db3-a953-c99083e6a84f). The 100-day axis and the "separate backup" bar are illustrative. Stance line is SevenC brand language.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Seat grid is an illustration, labelled as such. Quote example: Managed IT Services Playbook (internal, August 2026) — a 10-user quote corrected from R10,000 to R7,600 a month after the technical review right-sized licensing (24%). Kim Woolf quote is an approved testimonial, used verbatim as in the Design System.</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chapter 6 (illustrative). Fact sheet rows mirror IT Essentials key-person questions (Q22 to Q24) and the IT Essentials line about the domain name and global administrator account.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follows the IT Essentials 90-day roadmap logic: lowest area first, seat count in the first 30 days, structural fixes by day 90.</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questions adapted from IT Essentials Q19, Q20, Q21, Q1, Q9 and Q3. Scoring Yes 2, Partly 1, No 0, out of 12. Every band points to the 4-minute IT Health Assessment; the lowest band also offers the free 1-hour assessment.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chapter 7 (illustrative resolution). "What she hasn’t solved" keeps the brand-voice guardrail: AI use on personal devices is not presented as solved. Kenneth Fisher (Avlock International) quote is an approved testimonial, verbatim from the Design System BrandStory template.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CTA: 4-minute IT Health Assessment (sevenc.co.za/assessment). Links carry UTM tags (utm_source=ebook, utm_medium=pdf, utm_campaign=ai-at-work-ebook). The IT Essentials workbook URL (sevenc.co.za/it-essentials-guide) must be live before publishing.</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cover. Proof uses facts from the Design System README: since 1998, 30 to 60 minute response and next-day on-site (IT Essentials), Sophos MSP Partner of the Year 2026 (Channelwise, 12 June 2026: https://channelwise.co.za/sophos-recognises-top-partners/). Avoided on purpose: 800+ clients (conflicts with 500+ on the AI at Work page) and the Sophos MDR exclusivity claim (flagged). Sources list covers every statistic and quoted vendor term in the extended edition. Partner and award badges from the Partner Logos group, including the Tech Behemoths 2025 Cybersecurity winner badge (South Africa); the Design System lists this award under facts to check before publishing.</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image" Target="../media/image1.png"/><Relationship Id="rId7" Type="http://schemas.openxmlformats.org/officeDocument/2006/relationships/slide" Target="slide8.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4.xml"/><Relationship Id="rId4" Type="http://schemas.openxmlformats.org/officeDocument/2006/relationships/image" Target="../media/image2.png"/><Relationship Id="rId9" Type="http://schemas.openxmlformats.org/officeDocument/2006/relationships/slide" Target="slide2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slide" Target="slide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hyperlink" Target="https://sevenc.co.za/assessment/?utm_source=ebook&amp;utm_medium=pdf&amp;utm_campaign=ai-at-work-ebook"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slide" Target="slide1.xml"/><Relationship Id="rId3" Type="http://schemas.openxmlformats.org/officeDocument/2006/relationships/image" Target="../media/image4.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hyperlink" Target="https://sevenc.co.za/assessment/?utm_source=ebook&amp;utm_medium=pdf&amp;utm_campaign=ai-at-work-ebook" TargetMode="External"/><Relationship Id="rId10" Type="http://schemas.openxmlformats.org/officeDocument/2006/relationships/image" Target="../media/image13.png"/><Relationship Id="rId4" Type="http://schemas.openxmlformats.org/officeDocument/2006/relationships/image" Target="../media/image6.png"/><Relationship Id="rId9" Type="http://schemas.openxmlformats.org/officeDocument/2006/relationships/image" Target="../media/image12.png"/><Relationship Id="rId1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3.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slide" Target="slide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chart" Target="../charts/chart1.xml"/><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hyperlink" Target="https://sevenc.co.za/assessment/?utm_source=ebook&amp;utm_medium=pdf&amp;utm_campaign=ai-at-work-ebook"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slide" Target="slide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14.png"/><Relationship Id="rId4" Type="http://schemas.openxmlformats.org/officeDocument/2006/relationships/image" Target="../media/image6.png"/><Relationship Id="rId9" Type="http://schemas.openxmlformats.org/officeDocument/2006/relationships/hyperlink" Target="https://sevenc.co.za/assessment/?utm_source=ebook&amp;utm_medium=pdf&amp;utm_campaign=ai-at-work-ebook"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sevenc.co.za/assessment/?utm_source=ebook&amp;utm_medium=pdf&amp;utm_campaign=ai-at-work-ebook" TargetMode="External"/><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25.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sevenc.co.za/assessment/?utm_source=ebook&amp;utm_medium=pdf&amp;utm_campaign=ai-at-work-ebook"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1.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slide" Target="slide9.xml"/><Relationship Id="rId3" Type="http://schemas.openxmlformats.org/officeDocument/2006/relationships/image" Target="../media/image16.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8.xml"/><Relationship Id="rId16" Type="http://schemas.openxmlformats.org/officeDocument/2006/relationships/hyperlink" Target="https://sevenc.co.za/assessment/?utm_source=ebook&amp;utm_medium=pdf&amp;utm_campaign=ai-at-work-ebook" TargetMode="External"/><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slide" Target="slide1.xml"/><Relationship Id="rId10" Type="http://schemas.openxmlformats.org/officeDocument/2006/relationships/image" Target="../media/image32.png"/><Relationship Id="rId4" Type="http://schemas.openxmlformats.org/officeDocument/2006/relationships/image" Target="../media/image17.png"/><Relationship Id="rId9" Type="http://schemas.openxmlformats.org/officeDocument/2006/relationships/image" Target="../media/image31.png"/><Relationship Id="rId1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png"/><Relationship Id="rId7" Type="http://schemas.openxmlformats.org/officeDocument/2006/relationships/image" Target="../media/image36.png"/><Relationship Id="rId12" Type="http://schemas.openxmlformats.org/officeDocument/2006/relationships/hyperlink" Target="https://sevenc.co.za/assessment/?utm_source=ebook&amp;utm_medium=pdf&amp;utm_campaign=ai-at-work-ebook"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slide" Target="slide1.xml"/><Relationship Id="rId5" Type="http://schemas.openxmlformats.org/officeDocument/2006/relationships/image" Target="../media/image8.png"/><Relationship Id="rId10"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slide" Target="slide16.xml"/></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24.png"/><Relationship Id="rId12" Type="http://schemas.openxmlformats.org/officeDocument/2006/relationships/slide" Target="slide14.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1.png"/><Relationship Id="rId5" Type="http://schemas.openxmlformats.org/officeDocument/2006/relationships/image" Target="../media/image13.png"/><Relationship Id="rId15" Type="http://schemas.openxmlformats.org/officeDocument/2006/relationships/hyperlink" Target="https://sevenc.co.za/assessment/?utm_source=ebook&amp;utm_medium=pdf&amp;utm_campaign=ai-at-work-ebook" TargetMode="External"/><Relationship Id="rId10" Type="http://schemas.openxmlformats.org/officeDocument/2006/relationships/image" Target="../media/image14.png"/><Relationship Id="rId4" Type="http://schemas.openxmlformats.org/officeDocument/2006/relationships/image" Target="../media/image12.png"/><Relationship Id="rId9" Type="http://schemas.openxmlformats.org/officeDocument/2006/relationships/image" Target="../media/image40.png"/><Relationship Id="rId14" Type="http://schemas.openxmlformats.org/officeDocument/2006/relationships/slide" Target="slide1.xml"/></Relationships>
</file>

<file path=ppt/slides/_rels/slide11.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14.png"/><Relationship Id="rId10" Type="http://schemas.openxmlformats.org/officeDocument/2006/relationships/hyperlink" Target="https://sevenc.co.za/assessment/?utm_source=ebook&amp;utm_medium=pdf&amp;utm_campaign=ai-at-work-ebook" TargetMode="External"/><Relationship Id="rId4" Type="http://schemas.openxmlformats.org/officeDocument/2006/relationships/image" Target="../media/image24.png"/><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png"/><Relationship Id="rId7" Type="http://schemas.openxmlformats.org/officeDocument/2006/relationships/image" Target="../media/image39.png"/><Relationship Id="rId12" Type="http://schemas.openxmlformats.org/officeDocument/2006/relationships/hyperlink" Target="https://sevenc.co.za/assessment/?utm_source=ebook&amp;utm_medium=pdf&amp;utm_campaign=ai-at-work-ebook"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2.png"/><Relationship Id="rId11" Type="http://schemas.openxmlformats.org/officeDocument/2006/relationships/image" Target="../media/image3.png"/><Relationship Id="rId5" Type="http://schemas.openxmlformats.org/officeDocument/2006/relationships/chart" Target="../charts/chart3.xml"/><Relationship Id="rId10" Type="http://schemas.openxmlformats.org/officeDocument/2006/relationships/slide" Target="slide1.xml"/><Relationship Id="rId4" Type="http://schemas.openxmlformats.org/officeDocument/2006/relationships/chart" Target="../charts/chart2.xml"/><Relationship Id="rId9"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hyperlink" Target="https://sevenc.co.za/assessment/?utm_source=ebook&amp;utm_medium=pdf&amp;utm_campaign=ai-at-work-ebook" TargetMode="External"/><Relationship Id="rId3" Type="http://schemas.openxmlformats.org/officeDocument/2006/relationships/image" Target="../media/image4.png"/><Relationship Id="rId7" Type="http://schemas.openxmlformats.org/officeDocument/2006/relationships/image" Target="../media/image10.png"/><Relationship Id="rId12"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slide" Target="slide1.xml"/><Relationship Id="rId5" Type="http://schemas.openxmlformats.org/officeDocument/2006/relationships/image" Target="../media/image39.png"/><Relationship Id="rId10" Type="http://schemas.openxmlformats.org/officeDocument/2006/relationships/image" Target="../media/image5.png"/><Relationship Id="rId4" Type="http://schemas.openxmlformats.org/officeDocument/2006/relationships/image" Target="../media/image6.png"/><Relationship Id="rId9" Type="http://schemas.openxmlformats.org/officeDocument/2006/relationships/image" Target="../media/image46.png"/></Relationships>
</file>

<file path=ppt/slides/_rels/slide14.xml.rels><?xml version="1.0" encoding="UTF-8" standalone="yes"?>
<Relationships xmlns="http://schemas.openxmlformats.org/package/2006/relationships"><Relationship Id="rId8" Type="http://schemas.openxmlformats.org/officeDocument/2006/relationships/hyperlink" Target="https://sevenc.co.za/assessment/?utm_source=ebook&amp;utm_medium=pdf&amp;utm_campaign=ai-at-work-ebook" TargetMode="External"/><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17.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slide" Target="slide23.xml"/><Relationship Id="rId3" Type="http://schemas.openxmlformats.org/officeDocument/2006/relationships/image" Target="../media/image16.png"/><Relationship Id="rId7" Type="http://schemas.openxmlformats.org/officeDocument/2006/relationships/image" Target="../media/image48.png"/><Relationship Id="rId12" Type="http://schemas.openxmlformats.org/officeDocument/2006/relationships/image" Target="../media/image51.png"/><Relationship Id="rId2" Type="http://schemas.openxmlformats.org/officeDocument/2006/relationships/notesSlide" Target="../notesSlides/notesSlide15.xml"/><Relationship Id="rId16" Type="http://schemas.openxmlformats.org/officeDocument/2006/relationships/hyperlink" Target="https://sevenc.co.za/assessment/?utm_source=ebook&amp;utm_medium=pdf&amp;utm_campaign=ai-at-work-ebook" TargetMode="External"/><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50.png"/><Relationship Id="rId5" Type="http://schemas.openxmlformats.org/officeDocument/2006/relationships/image" Target="../media/image40.png"/><Relationship Id="rId15" Type="http://schemas.openxmlformats.org/officeDocument/2006/relationships/slide" Target="slide1.xml"/><Relationship Id="rId10" Type="http://schemas.openxmlformats.org/officeDocument/2006/relationships/image" Target="../media/image46.png"/><Relationship Id="rId4" Type="http://schemas.openxmlformats.org/officeDocument/2006/relationships/image" Target="../media/image17.png"/><Relationship Id="rId9" Type="http://schemas.openxmlformats.org/officeDocument/2006/relationships/image" Target="../media/image49.png"/><Relationship Id="rId1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24.png"/><Relationship Id="rId10" Type="http://schemas.openxmlformats.org/officeDocument/2006/relationships/hyperlink" Target="https://sevenc.co.za/assessment/?utm_source=ebook&amp;utm_medium=pdf&amp;utm_campaign=ai-at-work-ebook" TargetMode="External"/><Relationship Id="rId4" Type="http://schemas.openxmlformats.org/officeDocument/2006/relationships/image" Target="../media/image14.pn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slide" Target="slide12.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53.png"/><Relationship Id="rId10" Type="http://schemas.openxmlformats.org/officeDocument/2006/relationships/hyperlink" Target="https://sevenc.co.za/assessment/?utm_source=ebook&amp;utm_medium=pdf&amp;utm_campaign=ai-at-work-ebook" TargetMode="External"/><Relationship Id="rId4" Type="http://schemas.openxmlformats.org/officeDocument/2006/relationships/image" Target="../media/image6.png"/><Relationship Id="rId9" Type="http://schemas.openxmlformats.org/officeDocument/2006/relationships/slide" Target="slide1.xml"/></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slide" Target="slide1.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54.png"/><Relationship Id="rId4" Type="http://schemas.openxmlformats.org/officeDocument/2006/relationships/image" Target="../media/image12.png"/><Relationship Id="rId9" Type="http://schemas.openxmlformats.org/officeDocument/2006/relationships/hyperlink" Target="https://sevenc.co.za/assessment/?utm_source=ebook&amp;utm_medium=pdf&amp;utm_campaign=ai-at-work-ebook"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sevenc.co.za/assessment/?utm_source=ebook&amp;utm_medium=pdf&amp;utm_campaign=ai-at-work-ebook" TargetMode="External"/><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5.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sevenc.co.za/assessment/?utm_source=ebook&amp;utm_medium=pdf&amp;utm_campaign=ai-at-work-ebook" TargetMode="External"/><Relationship Id="rId5" Type="http://schemas.openxmlformats.org/officeDocument/2006/relationships/image" Target="../media/image3.png"/><Relationship Id="rId4" Type="http://schemas.openxmlformats.org/officeDocument/2006/relationships/slide" Target="slide1.xml"/></Relationships>
</file>

<file path=ppt/slides/_rels/slide21.xml.rels><?xml version="1.0" encoding="UTF-8" standalone="yes"?>
<Relationships xmlns="http://schemas.openxmlformats.org/package/2006/relationships"><Relationship Id="rId8" Type="http://schemas.openxmlformats.org/officeDocument/2006/relationships/hyperlink" Target="https://sevenc.co.za/assessment/?utm_source=ebook&amp;utm_medium=pdf&amp;utm_campaign=ai-at-work-ebook" TargetMode="External"/><Relationship Id="rId3" Type="http://schemas.openxmlformats.org/officeDocument/2006/relationships/image" Target="../media/image16.png"/><Relationship Id="rId7" Type="http://schemas.openxmlformats.org/officeDocument/2006/relationships/slide" Target="slide1.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slide" Target="slide23.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slide" Target="slide1.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26.png"/><Relationship Id="rId4" Type="http://schemas.openxmlformats.org/officeDocument/2006/relationships/image" Target="../media/image6.png"/><Relationship Id="rId9" Type="http://schemas.openxmlformats.org/officeDocument/2006/relationships/hyperlink" Target="https://sevenc.co.za/assessment/?utm_source=ebook&amp;utm_medium=pdf&amp;utm_campaign=ai-at-work-ebook"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sevenc.co.za/it-essentials-guide/?utm_source=ebook&amp;utm_medium=pdf&amp;utm_campaign=ai-at-work-ebook" TargetMode="External"/><Relationship Id="rId3" Type="http://schemas.openxmlformats.org/officeDocument/2006/relationships/image" Target="../media/image4.png"/><Relationship Id="rId7"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slide" Target="slide1.xml"/><Relationship Id="rId5" Type="http://schemas.openxmlformats.org/officeDocument/2006/relationships/hyperlink" Target="https://sevenc.co.za/assessment/?utm_source=ebook&amp;utm_medium=pdf&amp;utm_campaign=ai-at-work-ebook" TargetMode="External"/><Relationship Id="rId10" Type="http://schemas.openxmlformats.org/officeDocument/2006/relationships/image" Target="../media/image57.png"/><Relationship Id="rId4" Type="http://schemas.openxmlformats.org/officeDocument/2006/relationships/image" Target="../media/image55.png"/><Relationship Id="rId9" Type="http://schemas.openxmlformats.org/officeDocument/2006/relationships/hyperlink" Target="https://sevenc.co.za/business-it-audit/?utm_source=ebook&amp;utm_medium=pdf&amp;utm_campaign=ai-at-work-ebook"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3.png"/><Relationship Id="rId4" Type="http://schemas.openxmlformats.org/officeDocument/2006/relationships/image" Target="../media/image59.png"/><Relationship Id="rId9" Type="http://schemas.openxmlformats.org/officeDocument/2006/relationships/hyperlink" Target="https://sevenc.co.za/assessment/?utm_source=ebook&amp;utm_medium=pdf&amp;utm_campaign=ai-at-work-ebook"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5F3"/>
        </a:solidFill>
        <a:effectLst/>
      </p:bgPr>
    </p:bg>
    <p:spTree>
      <p:nvGrpSpPr>
        <p:cNvPr id="1" name=""/>
        <p:cNvGrpSpPr/>
        <p:nvPr/>
      </p:nvGrpSpPr>
      <p:grpSpPr>
        <a:xfrm>
          <a:off x="0" y="0"/>
          <a:ext cx="0" cy="0"/>
          <a:chOff x="0" y="0"/>
          <a:chExt cx="0" cy="0"/>
        </a:xfrm>
      </p:grpSpPr>
      <p:pic>
        <p:nvPicPr>
          <p:cNvPr id="2" name="Watermark 7C" descr="/home/claude/ebook/build/img/wm-cover.png"/>
          <p:cNvPicPr>
            <a:picLocks noChangeAspect="1"/>
          </p:cNvPicPr>
          <p:nvPr/>
        </p:nvPicPr>
        <p:blipFill>
          <a:blip r:embed="rId3">
            <a:alphaModFix amt="5000"/>
          </a:blip>
          <a:stretch>
            <a:fillRect/>
          </a:stretch>
        </p:blipFill>
        <p:spPr>
          <a:xfrm>
            <a:off x="4324350" y="1809750"/>
            <a:ext cx="3238500" cy="4381500"/>
          </a:xfrm>
          <a:prstGeom prst="rect">
            <a:avLst/>
          </a:prstGeom>
        </p:spPr>
      </p:pic>
      <p:sp>
        <p:nvSpPr>
          <p:cNvPr id="3" name="Stripe orange"/>
          <p:cNvSpPr/>
          <p:nvPr/>
        </p:nvSpPr>
        <p:spPr>
          <a:xfrm>
            <a:off x="0" y="0"/>
            <a:ext cx="2520950" cy="57150"/>
          </a:xfrm>
          <a:prstGeom prst="rect">
            <a:avLst/>
          </a:prstGeom>
          <a:solidFill>
            <a:srgbClr val="E75933"/>
          </a:solidFill>
          <a:ln/>
        </p:spPr>
        <p:txBody>
          <a:bodyPr/>
          <a:lstStyle/>
          <a:p>
            <a:endParaRPr lang="en-GB"/>
          </a:p>
        </p:txBody>
      </p:sp>
      <p:sp>
        <p:nvSpPr>
          <p:cNvPr id="4" name="Stripe lime"/>
          <p:cNvSpPr/>
          <p:nvPr/>
        </p:nvSpPr>
        <p:spPr>
          <a:xfrm>
            <a:off x="2520950" y="0"/>
            <a:ext cx="2520950" cy="57150"/>
          </a:xfrm>
          <a:prstGeom prst="rect">
            <a:avLst/>
          </a:prstGeom>
          <a:solidFill>
            <a:srgbClr val="C2D036"/>
          </a:solidFill>
          <a:ln/>
        </p:spPr>
        <p:txBody>
          <a:bodyPr/>
          <a:lstStyle/>
          <a:p>
            <a:endParaRPr lang="en-GB"/>
          </a:p>
        </p:txBody>
      </p:sp>
      <p:sp>
        <p:nvSpPr>
          <p:cNvPr id="5" name="Stripe purple"/>
          <p:cNvSpPr/>
          <p:nvPr/>
        </p:nvSpPr>
        <p:spPr>
          <a:xfrm>
            <a:off x="5041900" y="0"/>
            <a:ext cx="2520950" cy="57150"/>
          </a:xfrm>
          <a:prstGeom prst="rect">
            <a:avLst/>
          </a:prstGeom>
          <a:solidFill>
            <a:srgbClr val="7880B5"/>
          </a:solidFill>
          <a:ln/>
        </p:spPr>
        <p:txBody>
          <a:bodyPr/>
          <a:lstStyle/>
          <a:p>
            <a:endParaRPr lang="en-GB"/>
          </a:p>
        </p:txBody>
      </p:sp>
      <p:pic>
        <p:nvPicPr>
          <p:cNvPr id="6" name="SevenC logo" descr="SevenC"/>
          <p:cNvPicPr>
            <a:picLocks noChangeAspect="1"/>
          </p:cNvPicPr>
          <p:nvPr/>
        </p:nvPicPr>
        <p:blipFill>
          <a:blip r:embed="rId4"/>
          <a:stretch>
            <a:fillRect/>
          </a:stretch>
        </p:blipFill>
        <p:spPr>
          <a:xfrm>
            <a:off x="571500" y="476250"/>
            <a:ext cx="1091565" cy="285750"/>
          </a:xfrm>
          <a:prstGeom prst="rect">
            <a:avLst/>
          </a:prstGeom>
        </p:spPr>
      </p:pic>
      <p:sp>
        <p:nvSpPr>
          <p:cNvPr id="7" name="Tagline"/>
          <p:cNvSpPr txBox="1"/>
          <p:nvPr/>
        </p:nvSpPr>
        <p:spPr>
          <a:xfrm>
            <a:off x="571500" y="838200"/>
            <a:ext cx="1905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7A8C20"/>
                </a:solidFill>
              </a:rPr>
              <a:t>IT BY DESIGN</a:t>
            </a:r>
            <a:endParaRPr lang="en-US" sz="900" dirty="0"/>
          </a:p>
        </p:txBody>
      </p:sp>
      <p:sp>
        <p:nvSpPr>
          <p:cNvPr id="8" name="Eyebrow"/>
          <p:cNvSpPr txBox="1"/>
          <p:nvPr/>
        </p:nvSpPr>
        <p:spPr>
          <a:xfrm>
            <a:off x="571500" y="2152650"/>
            <a:ext cx="47625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8A8A8A"/>
                </a:solidFill>
              </a:rPr>
              <a:t>FREE GUIDE · AI AT WORK</a:t>
            </a:r>
            <a:endParaRPr lang="en-US" sz="975" dirty="0"/>
          </a:p>
        </p:txBody>
      </p:sp>
      <p:sp>
        <p:nvSpPr>
          <p:cNvPr id="9" name="Cover title"/>
          <p:cNvSpPr txBox="1"/>
          <p:nvPr/>
        </p:nvSpPr>
        <p:spPr>
          <a:xfrm>
            <a:off x="571500" y="2419350"/>
            <a:ext cx="5905500" cy="1333500"/>
          </a:xfrm>
          <a:prstGeom prst="rect">
            <a:avLst/>
          </a:prstGeom>
          <a:noFill/>
          <a:ln/>
        </p:spPr>
        <p:txBody>
          <a:bodyPr wrap="square" lIns="0" tIns="0" rIns="0" bIns="0" rtlCol="0" anchor="t"/>
          <a:lstStyle/>
          <a:p>
            <a:pPr marL="0" indent="0" algn="l">
              <a:lnSpc>
                <a:spcPct val="98000"/>
              </a:lnSpc>
              <a:buNone/>
            </a:pPr>
            <a:r>
              <a:rPr lang="en-US" sz="4800" b="1" kern="0" spc="-120" dirty="0">
                <a:solidFill>
                  <a:srgbClr val="0B150E"/>
                </a:solidFill>
              </a:rPr>
              <a:t>AI at work,</a:t>
            </a:r>
            <a:endParaRPr lang="en-US" sz="4800" dirty="0"/>
          </a:p>
          <a:p>
            <a:pPr marL="0" indent="0" algn="l">
              <a:lnSpc>
                <a:spcPct val="98000"/>
              </a:lnSpc>
              <a:buNone/>
            </a:pPr>
            <a:r>
              <a:rPr lang="en-US" sz="4800" b="1" kern="0" spc="-120" dirty="0">
                <a:solidFill>
                  <a:srgbClr val="7A8C20"/>
                </a:solidFill>
              </a:rPr>
              <a:t>without the gaps</a:t>
            </a:r>
            <a:endParaRPr lang="en-US" sz="4800" dirty="0"/>
          </a:p>
        </p:txBody>
      </p:sp>
      <p:sp>
        <p:nvSpPr>
          <p:cNvPr id="10" name="Accent rule"/>
          <p:cNvSpPr/>
          <p:nvPr/>
        </p:nvSpPr>
        <p:spPr>
          <a:xfrm>
            <a:off x="571500" y="3867150"/>
            <a:ext cx="533400" cy="38100"/>
          </a:xfrm>
          <a:prstGeom prst="rect">
            <a:avLst/>
          </a:prstGeom>
          <a:solidFill>
            <a:srgbClr val="7A8C20"/>
          </a:solidFill>
          <a:ln/>
        </p:spPr>
        <p:txBody>
          <a:bodyPr/>
          <a:lstStyle/>
          <a:p>
            <a:endParaRPr lang="en-GB"/>
          </a:p>
        </p:txBody>
      </p:sp>
      <p:sp>
        <p:nvSpPr>
          <p:cNvPr id="11" name="Cover subline"/>
          <p:cNvSpPr txBox="1"/>
          <p:nvPr/>
        </p:nvSpPr>
        <p:spPr>
          <a:xfrm>
            <a:off x="571500" y="4076700"/>
            <a:ext cx="4572000" cy="800100"/>
          </a:xfrm>
          <a:prstGeom prst="rect">
            <a:avLst/>
          </a:prstGeom>
          <a:noFill/>
          <a:ln/>
        </p:spPr>
        <p:txBody>
          <a:bodyPr wrap="square" lIns="0" tIns="0" rIns="0" bIns="0" rtlCol="0" anchor="t"/>
          <a:lstStyle/>
          <a:p>
            <a:pPr marL="0" indent="0" algn="l">
              <a:lnSpc>
                <a:spcPct val="130000"/>
              </a:lnSpc>
              <a:buNone/>
            </a:pPr>
            <a:r>
              <a:rPr lang="en-US" sz="1350" dirty="0">
                <a:solidFill>
                  <a:srgbClr val="3A3A3A"/>
                </a:solidFill>
              </a:rPr>
              <a:t>How lean South African teams can do more with AI, and close the IT gaps that come with it.</a:t>
            </a:r>
            <a:endParaRPr lang="en-US" sz="1350" dirty="0"/>
          </a:p>
        </p:txBody>
      </p:sp>
      <p:sp>
        <p:nvSpPr>
          <p:cNvPr id="12" name="Shape 8"/>
          <p:cNvSpPr/>
          <p:nvPr/>
        </p:nvSpPr>
        <p:spPr>
          <a:xfrm>
            <a:off x="571500" y="5143500"/>
            <a:ext cx="5524500" cy="0"/>
          </a:xfrm>
          <a:prstGeom prst="line">
            <a:avLst/>
          </a:prstGeom>
          <a:noFill/>
          <a:ln w="9525">
            <a:solidFill>
              <a:srgbClr val="DCDDDA"/>
            </a:solidFill>
            <a:prstDash val="solid"/>
          </a:ln>
        </p:spPr>
        <p:txBody>
          <a:bodyPr/>
          <a:lstStyle/>
          <a:p>
            <a:endParaRPr lang="en-GB"/>
          </a:p>
        </p:txBody>
      </p:sp>
      <p:sp>
        <p:nvSpPr>
          <p:cNvPr id="13" name="Text 9"/>
          <p:cNvSpPr txBox="1"/>
          <p:nvPr/>
        </p:nvSpPr>
        <p:spPr>
          <a:xfrm>
            <a:off x="571500" y="5276850"/>
            <a:ext cx="1905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8A8A8A"/>
                </a:solidFill>
              </a:rPr>
              <a:t>INSIDE</a:t>
            </a:r>
            <a:endParaRPr lang="en-US" sz="900" dirty="0"/>
          </a:p>
        </p:txBody>
      </p:sp>
      <p:sp>
        <p:nvSpPr>
          <p:cNvPr id="14" name="Text 10"/>
          <p:cNvSpPr txBox="1"/>
          <p:nvPr/>
        </p:nvSpPr>
        <p:spPr>
          <a:xfrm>
            <a:off x="571500" y="5543550"/>
            <a:ext cx="342900" cy="247650"/>
          </a:xfrm>
          <a:prstGeom prst="rect">
            <a:avLst/>
          </a:prstGeom>
          <a:noFill/>
          <a:ln/>
        </p:spPr>
        <p:txBody>
          <a:bodyPr wrap="square" lIns="0" tIns="0" rIns="0" bIns="0" rtlCol="0" anchor="ctr"/>
          <a:lstStyle/>
          <a:p>
            <a:pPr marL="0" indent="0" algn="l">
              <a:lnSpc>
                <a:spcPct val="115000"/>
              </a:lnSpc>
              <a:buNone/>
            </a:pPr>
            <a:r>
              <a:rPr lang="en-US" sz="1050" dirty="0">
                <a:solidFill>
                  <a:srgbClr val="7A8C20"/>
                </a:solidFill>
                <a:latin typeface="Roboto Mono" pitchFamily="34" charset="0"/>
                <a:ea typeface="Roboto Mono" pitchFamily="34" charset="-122"/>
                <a:cs typeface="Roboto Mono" pitchFamily="34" charset="-120"/>
              </a:rPr>
              <a:t>01</a:t>
            </a:r>
            <a:endParaRPr lang="en-US" sz="1050" dirty="0"/>
          </a:p>
        </p:txBody>
      </p:sp>
      <p:sp>
        <p:nvSpPr>
          <p:cNvPr id="15" name="Contents line"/>
          <p:cNvSpPr txBox="1"/>
          <p:nvPr/>
        </p:nvSpPr>
        <p:spPr>
          <a:xfrm>
            <a:off x="952500" y="5543550"/>
            <a:ext cx="4286250" cy="247650"/>
          </a:xfrm>
          <a:prstGeom prst="rect">
            <a:avLst/>
          </a:prstGeom>
          <a:noFill/>
          <a:ln/>
        </p:spPr>
        <p:txBody>
          <a:bodyPr wrap="square" lIns="0" tIns="0" rIns="0" bIns="0" rtlCol="0" anchor="ctr"/>
          <a:lstStyle/>
          <a:p>
            <a:pPr marL="0" indent="0" algn="l">
              <a:lnSpc>
                <a:spcPct val="115000"/>
              </a:lnSpc>
              <a:buNone/>
            </a:pPr>
            <a:r>
              <a:rPr lang="en-US" sz="1200" b="1" dirty="0">
                <a:solidFill>
                  <a:srgbClr val="0B150E"/>
                </a:solidFill>
              </a:rPr>
              <a:t>Do more</a:t>
            </a:r>
            <a:r>
              <a:rPr lang="en-US" sz="1200" dirty="0">
                <a:solidFill>
                  <a:srgbClr val="3A3A3A"/>
                </a:solidFill>
              </a:rPr>
              <a:t> — win back time with AI</a:t>
            </a:r>
            <a:endParaRPr lang="en-US" sz="1200" dirty="0"/>
          </a:p>
        </p:txBody>
      </p:sp>
      <p:sp>
        <p:nvSpPr>
          <p:cNvPr id="16" name="Text 12"/>
          <p:cNvSpPr txBox="1"/>
          <p:nvPr/>
        </p:nvSpPr>
        <p:spPr>
          <a:xfrm>
            <a:off x="5143500" y="5543550"/>
            <a:ext cx="952500" cy="247650"/>
          </a:xfrm>
          <a:prstGeom prst="rect">
            <a:avLst/>
          </a:prstGeom>
          <a:noFill/>
          <a:ln/>
        </p:spPr>
        <p:txBody>
          <a:bodyPr wrap="square" lIns="0" tIns="0" rIns="0" bIns="0" rtlCol="0" anchor="ctr"/>
          <a:lstStyle/>
          <a:p>
            <a:pPr marL="0" indent="0" algn="r">
              <a:lnSpc>
                <a:spcPct val="115000"/>
              </a:lnSpc>
              <a:buNone/>
            </a:pPr>
            <a:r>
              <a:rPr lang="en-US" sz="975" dirty="0">
                <a:solidFill>
                  <a:srgbClr val="7A8C20"/>
                </a:solidFill>
                <a:latin typeface="Roboto Mono" pitchFamily="34" charset="0"/>
                <a:ea typeface="Roboto Mono" pitchFamily="34" charset="-122"/>
                <a:cs typeface="Roboto Mono" pitchFamily="34" charset="-120"/>
              </a:rPr>
              <a:t>p.04 →</a:t>
            </a:r>
            <a:endParaRPr lang="en-US" sz="975" dirty="0"/>
          </a:p>
        </p:txBody>
      </p:sp>
      <p:sp>
        <p:nvSpPr>
          <p:cNvPr id="17" name="Shape 13"/>
          <p:cNvSpPr/>
          <p:nvPr/>
        </p:nvSpPr>
        <p:spPr>
          <a:xfrm>
            <a:off x="571500" y="5867400"/>
            <a:ext cx="5524500" cy="0"/>
          </a:xfrm>
          <a:prstGeom prst="line">
            <a:avLst/>
          </a:prstGeom>
          <a:noFill/>
          <a:ln w="9525">
            <a:solidFill>
              <a:srgbClr val="DCDDDA"/>
            </a:solidFill>
            <a:prstDash val="solid"/>
          </a:ln>
        </p:spPr>
        <p:txBody>
          <a:bodyPr/>
          <a:lstStyle/>
          <a:p>
            <a:endParaRPr lang="en-GB"/>
          </a:p>
        </p:txBody>
      </p:sp>
      <p:pic>
        <p:nvPicPr>
          <p:cNvPr id="18" name="Link: contents to page 4" descr="Link: contents to page 4">
            <a:hlinkClick r:id="rId5" action="ppaction://hlinksldjump" tooltip="Go to page 4"/>
          </p:cNvPr>
          <p:cNvPicPr>
            <a:picLocks noChangeAspect="1"/>
          </p:cNvPicPr>
          <p:nvPr/>
        </p:nvPicPr>
        <p:blipFill>
          <a:blip r:embed="rId6"/>
          <a:stretch>
            <a:fillRect/>
          </a:stretch>
        </p:blipFill>
        <p:spPr>
          <a:xfrm>
            <a:off x="571500" y="5505450"/>
            <a:ext cx="5524500" cy="342900"/>
          </a:xfrm>
          <a:prstGeom prst="rect">
            <a:avLst/>
          </a:prstGeom>
        </p:spPr>
      </p:pic>
      <p:sp>
        <p:nvSpPr>
          <p:cNvPr id="19" name="Text 14"/>
          <p:cNvSpPr txBox="1"/>
          <p:nvPr/>
        </p:nvSpPr>
        <p:spPr>
          <a:xfrm>
            <a:off x="571500" y="5943600"/>
            <a:ext cx="342900" cy="247650"/>
          </a:xfrm>
          <a:prstGeom prst="rect">
            <a:avLst/>
          </a:prstGeom>
          <a:noFill/>
          <a:ln/>
        </p:spPr>
        <p:txBody>
          <a:bodyPr wrap="square" lIns="0" tIns="0" rIns="0" bIns="0" rtlCol="0" anchor="ctr"/>
          <a:lstStyle/>
          <a:p>
            <a:pPr marL="0" indent="0" algn="l">
              <a:lnSpc>
                <a:spcPct val="115000"/>
              </a:lnSpc>
              <a:buNone/>
            </a:pPr>
            <a:r>
              <a:rPr lang="en-US" sz="1050" dirty="0">
                <a:solidFill>
                  <a:srgbClr val="7A8C20"/>
                </a:solidFill>
                <a:latin typeface="Roboto Mono" pitchFamily="34" charset="0"/>
                <a:ea typeface="Roboto Mono" pitchFamily="34" charset="-122"/>
                <a:cs typeface="Roboto Mono" pitchFamily="34" charset="-120"/>
              </a:rPr>
              <a:t>02</a:t>
            </a:r>
            <a:endParaRPr lang="en-US" sz="1050" dirty="0"/>
          </a:p>
        </p:txBody>
      </p:sp>
      <p:sp>
        <p:nvSpPr>
          <p:cNvPr id="20" name="Contents line"/>
          <p:cNvSpPr txBox="1"/>
          <p:nvPr/>
        </p:nvSpPr>
        <p:spPr>
          <a:xfrm>
            <a:off x="952500" y="5943600"/>
            <a:ext cx="4286250" cy="247650"/>
          </a:xfrm>
          <a:prstGeom prst="rect">
            <a:avLst/>
          </a:prstGeom>
          <a:noFill/>
          <a:ln/>
        </p:spPr>
        <p:txBody>
          <a:bodyPr wrap="square" lIns="0" tIns="0" rIns="0" bIns="0" rtlCol="0" anchor="ctr"/>
          <a:lstStyle/>
          <a:p>
            <a:pPr marL="0" indent="0" algn="l">
              <a:lnSpc>
                <a:spcPct val="115000"/>
              </a:lnSpc>
              <a:buNone/>
            </a:pPr>
            <a:r>
              <a:rPr lang="en-US" sz="1200" b="1" dirty="0">
                <a:solidFill>
                  <a:srgbClr val="0B150E"/>
                </a:solidFill>
              </a:rPr>
              <a:t>Stay protected</a:t>
            </a:r>
            <a:r>
              <a:rPr lang="en-US" sz="1200" dirty="0">
                <a:solidFill>
                  <a:srgbClr val="3A3A3A"/>
                </a:solidFill>
              </a:rPr>
              <a:t> — the new risks, inside and out</a:t>
            </a:r>
            <a:endParaRPr lang="en-US" sz="1200" dirty="0"/>
          </a:p>
        </p:txBody>
      </p:sp>
      <p:sp>
        <p:nvSpPr>
          <p:cNvPr id="21" name="Text 16"/>
          <p:cNvSpPr txBox="1"/>
          <p:nvPr/>
        </p:nvSpPr>
        <p:spPr>
          <a:xfrm>
            <a:off x="5143500" y="5943600"/>
            <a:ext cx="952500" cy="247650"/>
          </a:xfrm>
          <a:prstGeom prst="rect">
            <a:avLst/>
          </a:prstGeom>
          <a:noFill/>
          <a:ln/>
        </p:spPr>
        <p:txBody>
          <a:bodyPr wrap="square" lIns="0" tIns="0" rIns="0" bIns="0" rtlCol="0" anchor="ctr"/>
          <a:lstStyle/>
          <a:p>
            <a:pPr marL="0" indent="0" algn="r">
              <a:lnSpc>
                <a:spcPct val="115000"/>
              </a:lnSpc>
              <a:buNone/>
            </a:pPr>
            <a:r>
              <a:rPr lang="en-US" sz="975" dirty="0">
                <a:solidFill>
                  <a:srgbClr val="7A8C20"/>
                </a:solidFill>
                <a:latin typeface="Roboto Mono" pitchFamily="34" charset="0"/>
                <a:ea typeface="Roboto Mono" pitchFamily="34" charset="-122"/>
                <a:cs typeface="Roboto Mono" pitchFamily="34" charset="-120"/>
              </a:rPr>
              <a:t>p.08 →</a:t>
            </a:r>
            <a:endParaRPr lang="en-US" sz="975" dirty="0"/>
          </a:p>
        </p:txBody>
      </p:sp>
      <p:sp>
        <p:nvSpPr>
          <p:cNvPr id="22" name="Shape 17"/>
          <p:cNvSpPr/>
          <p:nvPr/>
        </p:nvSpPr>
        <p:spPr>
          <a:xfrm>
            <a:off x="571500" y="6267450"/>
            <a:ext cx="5524500" cy="0"/>
          </a:xfrm>
          <a:prstGeom prst="line">
            <a:avLst/>
          </a:prstGeom>
          <a:noFill/>
          <a:ln w="9525">
            <a:solidFill>
              <a:srgbClr val="DCDDDA"/>
            </a:solidFill>
            <a:prstDash val="solid"/>
          </a:ln>
        </p:spPr>
        <p:txBody>
          <a:bodyPr/>
          <a:lstStyle/>
          <a:p>
            <a:endParaRPr lang="en-GB"/>
          </a:p>
        </p:txBody>
      </p:sp>
      <p:pic>
        <p:nvPicPr>
          <p:cNvPr id="23" name="Link: contents to page 8" descr="Link: contents to page 8">
            <a:hlinkClick r:id="rId7" action="ppaction://hlinksldjump" tooltip="Go to page 8"/>
          </p:cNvPr>
          <p:cNvPicPr>
            <a:picLocks noChangeAspect="1"/>
          </p:cNvPicPr>
          <p:nvPr/>
        </p:nvPicPr>
        <p:blipFill>
          <a:blip r:embed="rId6"/>
          <a:stretch>
            <a:fillRect/>
          </a:stretch>
        </p:blipFill>
        <p:spPr>
          <a:xfrm>
            <a:off x="571500" y="5905500"/>
            <a:ext cx="5524500" cy="342900"/>
          </a:xfrm>
          <a:prstGeom prst="rect">
            <a:avLst/>
          </a:prstGeom>
        </p:spPr>
      </p:pic>
      <p:sp>
        <p:nvSpPr>
          <p:cNvPr id="24" name="Text 18"/>
          <p:cNvSpPr txBox="1"/>
          <p:nvPr/>
        </p:nvSpPr>
        <p:spPr>
          <a:xfrm>
            <a:off x="571500" y="6343650"/>
            <a:ext cx="342900" cy="247650"/>
          </a:xfrm>
          <a:prstGeom prst="rect">
            <a:avLst/>
          </a:prstGeom>
          <a:noFill/>
          <a:ln/>
        </p:spPr>
        <p:txBody>
          <a:bodyPr wrap="square" lIns="0" tIns="0" rIns="0" bIns="0" rtlCol="0" anchor="ctr"/>
          <a:lstStyle/>
          <a:p>
            <a:pPr marL="0" indent="0" algn="l">
              <a:lnSpc>
                <a:spcPct val="115000"/>
              </a:lnSpc>
              <a:buNone/>
            </a:pPr>
            <a:r>
              <a:rPr lang="en-US" sz="1050" dirty="0">
                <a:solidFill>
                  <a:srgbClr val="7A8C20"/>
                </a:solidFill>
                <a:latin typeface="Roboto Mono" pitchFamily="34" charset="0"/>
                <a:ea typeface="Roboto Mono" pitchFamily="34" charset="-122"/>
                <a:cs typeface="Roboto Mono" pitchFamily="34" charset="-120"/>
              </a:rPr>
              <a:t>03</a:t>
            </a:r>
            <a:endParaRPr lang="en-US" sz="1050" dirty="0"/>
          </a:p>
        </p:txBody>
      </p:sp>
      <p:sp>
        <p:nvSpPr>
          <p:cNvPr id="25" name="Contents line"/>
          <p:cNvSpPr txBox="1"/>
          <p:nvPr/>
        </p:nvSpPr>
        <p:spPr>
          <a:xfrm>
            <a:off x="952500" y="6343650"/>
            <a:ext cx="4286250" cy="247650"/>
          </a:xfrm>
          <a:prstGeom prst="rect">
            <a:avLst/>
          </a:prstGeom>
          <a:noFill/>
          <a:ln/>
        </p:spPr>
        <p:txBody>
          <a:bodyPr wrap="square" lIns="0" tIns="0" rIns="0" bIns="0" rtlCol="0" anchor="ctr"/>
          <a:lstStyle/>
          <a:p>
            <a:pPr marL="0" indent="0" algn="l">
              <a:lnSpc>
                <a:spcPct val="115000"/>
              </a:lnSpc>
              <a:buNone/>
            </a:pPr>
            <a:r>
              <a:rPr lang="en-US" sz="1200" b="1" dirty="0">
                <a:solidFill>
                  <a:srgbClr val="0B150E"/>
                </a:solidFill>
              </a:rPr>
              <a:t>Close the gaps</a:t>
            </a:r>
            <a:r>
              <a:rPr lang="en-US" sz="1200" dirty="0">
                <a:solidFill>
                  <a:srgbClr val="3A3A3A"/>
                </a:solidFill>
              </a:rPr>
              <a:t> — the foundations AI stands on</a:t>
            </a:r>
            <a:endParaRPr lang="en-US" sz="1200" dirty="0"/>
          </a:p>
        </p:txBody>
      </p:sp>
      <p:sp>
        <p:nvSpPr>
          <p:cNvPr id="26" name="Text 20"/>
          <p:cNvSpPr txBox="1"/>
          <p:nvPr/>
        </p:nvSpPr>
        <p:spPr>
          <a:xfrm>
            <a:off x="5143500" y="6343650"/>
            <a:ext cx="952500" cy="247650"/>
          </a:xfrm>
          <a:prstGeom prst="rect">
            <a:avLst/>
          </a:prstGeom>
          <a:noFill/>
          <a:ln/>
        </p:spPr>
        <p:txBody>
          <a:bodyPr wrap="square" lIns="0" tIns="0" rIns="0" bIns="0" rtlCol="0" anchor="ctr"/>
          <a:lstStyle/>
          <a:p>
            <a:pPr marL="0" indent="0" algn="r">
              <a:lnSpc>
                <a:spcPct val="115000"/>
              </a:lnSpc>
              <a:buNone/>
            </a:pPr>
            <a:r>
              <a:rPr lang="en-US" sz="975" dirty="0">
                <a:solidFill>
                  <a:srgbClr val="7A8C20"/>
                </a:solidFill>
                <a:latin typeface="Roboto Mono" pitchFamily="34" charset="0"/>
                <a:ea typeface="Roboto Mono" pitchFamily="34" charset="-122"/>
                <a:cs typeface="Roboto Mono" pitchFamily="34" charset="-120"/>
              </a:rPr>
              <a:t>p.15 →</a:t>
            </a:r>
            <a:endParaRPr lang="en-US" sz="975" dirty="0"/>
          </a:p>
        </p:txBody>
      </p:sp>
      <p:sp>
        <p:nvSpPr>
          <p:cNvPr id="27" name="Shape 21"/>
          <p:cNvSpPr/>
          <p:nvPr/>
        </p:nvSpPr>
        <p:spPr>
          <a:xfrm>
            <a:off x="571500" y="6667500"/>
            <a:ext cx="5524500" cy="0"/>
          </a:xfrm>
          <a:prstGeom prst="line">
            <a:avLst/>
          </a:prstGeom>
          <a:noFill/>
          <a:ln w="9525">
            <a:solidFill>
              <a:srgbClr val="DCDDDA"/>
            </a:solidFill>
            <a:prstDash val="solid"/>
          </a:ln>
        </p:spPr>
        <p:txBody>
          <a:bodyPr/>
          <a:lstStyle/>
          <a:p>
            <a:endParaRPr lang="en-GB"/>
          </a:p>
        </p:txBody>
      </p:sp>
      <p:pic>
        <p:nvPicPr>
          <p:cNvPr id="28" name="Link: contents to page 15" descr="Link: contents to page 15">
            <a:hlinkClick r:id="rId8" action="ppaction://hlinksldjump" tooltip="Go to page 15"/>
          </p:cNvPr>
          <p:cNvPicPr>
            <a:picLocks noChangeAspect="1"/>
          </p:cNvPicPr>
          <p:nvPr/>
        </p:nvPicPr>
        <p:blipFill>
          <a:blip r:embed="rId6"/>
          <a:stretch>
            <a:fillRect/>
          </a:stretch>
        </p:blipFill>
        <p:spPr>
          <a:xfrm>
            <a:off x="571500" y="6305550"/>
            <a:ext cx="5524500" cy="342900"/>
          </a:xfrm>
          <a:prstGeom prst="rect">
            <a:avLst/>
          </a:prstGeom>
        </p:spPr>
      </p:pic>
      <p:sp>
        <p:nvSpPr>
          <p:cNvPr id="29" name="Text 22"/>
          <p:cNvSpPr txBox="1"/>
          <p:nvPr/>
        </p:nvSpPr>
        <p:spPr>
          <a:xfrm>
            <a:off x="571500" y="6743700"/>
            <a:ext cx="342900" cy="247650"/>
          </a:xfrm>
          <a:prstGeom prst="rect">
            <a:avLst/>
          </a:prstGeom>
          <a:noFill/>
          <a:ln/>
        </p:spPr>
        <p:txBody>
          <a:bodyPr wrap="square" lIns="0" tIns="0" rIns="0" bIns="0" rtlCol="0" anchor="ctr"/>
          <a:lstStyle/>
          <a:p>
            <a:pPr marL="0" indent="0" algn="l">
              <a:lnSpc>
                <a:spcPct val="115000"/>
              </a:lnSpc>
              <a:buNone/>
            </a:pPr>
            <a:r>
              <a:rPr lang="en-US" sz="1050" dirty="0">
                <a:solidFill>
                  <a:srgbClr val="7A8C20"/>
                </a:solidFill>
                <a:latin typeface="Roboto Mono" pitchFamily="34" charset="0"/>
                <a:ea typeface="Roboto Mono" pitchFamily="34" charset="-122"/>
                <a:cs typeface="Roboto Mono" pitchFamily="34" charset="-120"/>
              </a:rPr>
              <a:t>04</a:t>
            </a:r>
            <a:endParaRPr lang="en-US" sz="1050" dirty="0"/>
          </a:p>
        </p:txBody>
      </p:sp>
      <p:sp>
        <p:nvSpPr>
          <p:cNvPr id="30" name="Contents line"/>
          <p:cNvSpPr txBox="1"/>
          <p:nvPr/>
        </p:nvSpPr>
        <p:spPr>
          <a:xfrm>
            <a:off x="952500" y="6743700"/>
            <a:ext cx="4286250" cy="247650"/>
          </a:xfrm>
          <a:prstGeom prst="rect">
            <a:avLst/>
          </a:prstGeom>
          <a:noFill/>
          <a:ln/>
        </p:spPr>
        <p:txBody>
          <a:bodyPr wrap="square" lIns="0" tIns="0" rIns="0" bIns="0" rtlCol="0" anchor="ctr"/>
          <a:lstStyle/>
          <a:p>
            <a:pPr marL="0" indent="0" algn="l">
              <a:lnSpc>
                <a:spcPct val="115000"/>
              </a:lnSpc>
              <a:buNone/>
            </a:pPr>
            <a:r>
              <a:rPr lang="en-US" sz="1200" b="1" dirty="0">
                <a:solidFill>
                  <a:srgbClr val="0B150E"/>
                </a:solidFill>
              </a:rPr>
              <a:t>Find out where you stand</a:t>
            </a:r>
            <a:r>
              <a:rPr lang="en-US" sz="1200" dirty="0">
                <a:solidFill>
                  <a:srgbClr val="3A3A3A"/>
                </a:solidFill>
              </a:rPr>
              <a:t> — a six-question check</a:t>
            </a:r>
            <a:endParaRPr lang="en-US" sz="1200" dirty="0"/>
          </a:p>
        </p:txBody>
      </p:sp>
      <p:sp>
        <p:nvSpPr>
          <p:cNvPr id="31" name="Text 24"/>
          <p:cNvSpPr txBox="1"/>
          <p:nvPr/>
        </p:nvSpPr>
        <p:spPr>
          <a:xfrm>
            <a:off x="5143500" y="6743700"/>
            <a:ext cx="952500" cy="247650"/>
          </a:xfrm>
          <a:prstGeom prst="rect">
            <a:avLst/>
          </a:prstGeom>
          <a:noFill/>
          <a:ln/>
        </p:spPr>
        <p:txBody>
          <a:bodyPr wrap="square" lIns="0" tIns="0" rIns="0" bIns="0" rtlCol="0" anchor="ctr"/>
          <a:lstStyle/>
          <a:p>
            <a:pPr marL="0" indent="0" algn="r">
              <a:lnSpc>
                <a:spcPct val="115000"/>
              </a:lnSpc>
              <a:buNone/>
            </a:pPr>
            <a:r>
              <a:rPr lang="en-US" sz="975" dirty="0">
                <a:solidFill>
                  <a:srgbClr val="7A8C20"/>
                </a:solidFill>
                <a:latin typeface="Roboto Mono" pitchFamily="34" charset="0"/>
                <a:ea typeface="Roboto Mono" pitchFamily="34" charset="-122"/>
                <a:cs typeface="Roboto Mono" pitchFamily="34" charset="-120"/>
              </a:rPr>
              <a:t>p.21 →</a:t>
            </a:r>
            <a:endParaRPr lang="en-US" sz="975" dirty="0"/>
          </a:p>
        </p:txBody>
      </p:sp>
      <p:sp>
        <p:nvSpPr>
          <p:cNvPr id="32" name="Shape 25"/>
          <p:cNvSpPr/>
          <p:nvPr/>
        </p:nvSpPr>
        <p:spPr>
          <a:xfrm>
            <a:off x="571500" y="7067550"/>
            <a:ext cx="5524500" cy="0"/>
          </a:xfrm>
          <a:prstGeom prst="line">
            <a:avLst/>
          </a:prstGeom>
          <a:noFill/>
          <a:ln w="9525">
            <a:solidFill>
              <a:srgbClr val="DCDDDA"/>
            </a:solidFill>
            <a:prstDash val="solid"/>
          </a:ln>
        </p:spPr>
        <p:txBody>
          <a:bodyPr/>
          <a:lstStyle/>
          <a:p>
            <a:endParaRPr lang="en-GB"/>
          </a:p>
        </p:txBody>
      </p:sp>
      <p:pic>
        <p:nvPicPr>
          <p:cNvPr id="33" name="Link: contents to page 21" descr="Link: contents to page 21">
            <a:hlinkClick r:id="rId9" action="ppaction://hlinksldjump" tooltip="Go to page 21"/>
          </p:cNvPr>
          <p:cNvPicPr>
            <a:picLocks noChangeAspect="1"/>
          </p:cNvPicPr>
          <p:nvPr/>
        </p:nvPicPr>
        <p:blipFill>
          <a:blip r:embed="rId6"/>
          <a:stretch>
            <a:fillRect/>
          </a:stretch>
        </p:blipFill>
        <p:spPr>
          <a:xfrm>
            <a:off x="571500" y="6705600"/>
            <a:ext cx="5524500" cy="342900"/>
          </a:xfrm>
          <a:prstGeom prst="rect">
            <a:avLst/>
          </a:prstGeom>
        </p:spPr>
      </p:pic>
      <p:sp>
        <p:nvSpPr>
          <p:cNvPr id="34" name="Text 26"/>
          <p:cNvSpPr txBox="1"/>
          <p:nvPr/>
        </p:nvSpPr>
        <p:spPr>
          <a:xfrm>
            <a:off x="571500" y="7219950"/>
            <a:ext cx="5524500" cy="190500"/>
          </a:xfrm>
          <a:prstGeom prst="rect">
            <a:avLst/>
          </a:prstGeom>
          <a:noFill/>
          <a:ln/>
        </p:spPr>
        <p:txBody>
          <a:bodyPr wrap="square" lIns="0" tIns="0" rIns="0" bIns="0" rtlCol="0" anchor="t"/>
          <a:lstStyle/>
          <a:p>
            <a:pPr marL="0" indent="0" algn="l">
              <a:lnSpc>
                <a:spcPct val="115000"/>
              </a:lnSpc>
              <a:buNone/>
            </a:pPr>
            <a:r>
              <a:rPr lang="en-US" sz="938" i="1" dirty="0">
                <a:solidFill>
                  <a:srgbClr val="8A8A8A"/>
                </a:solidFill>
              </a:rPr>
              <a:t>Follow Lerato’s story through all four parts. Click or tap any line to jump there.</a:t>
            </a:r>
            <a:endParaRPr lang="en-US" sz="938" dirty="0"/>
          </a:p>
        </p:txBody>
      </p:sp>
      <p:sp>
        <p:nvSpPr>
          <p:cNvPr id="35" name="Ink band"/>
          <p:cNvSpPr/>
          <p:nvPr/>
        </p:nvSpPr>
        <p:spPr>
          <a:xfrm>
            <a:off x="0" y="8505825"/>
            <a:ext cx="7562850" cy="2190750"/>
          </a:xfrm>
          <a:prstGeom prst="rect">
            <a:avLst/>
          </a:prstGeom>
          <a:solidFill>
            <a:srgbClr val="0B150E"/>
          </a:solidFill>
          <a:ln/>
        </p:spPr>
        <p:txBody>
          <a:bodyPr/>
          <a:lstStyle/>
          <a:p>
            <a:endParaRPr lang="en-GB"/>
          </a:p>
        </p:txBody>
      </p:sp>
      <p:sp>
        <p:nvSpPr>
          <p:cNvPr id="36" name="Text 28"/>
          <p:cNvSpPr txBox="1"/>
          <p:nvPr/>
        </p:nvSpPr>
        <p:spPr>
          <a:xfrm>
            <a:off x="571500" y="8772525"/>
            <a:ext cx="5715000" cy="476250"/>
          </a:xfrm>
          <a:prstGeom prst="rect">
            <a:avLst/>
          </a:prstGeom>
          <a:noFill/>
          <a:ln/>
        </p:spPr>
        <p:txBody>
          <a:bodyPr wrap="square" lIns="0" tIns="0" rIns="0" bIns="0" rtlCol="0" anchor="t"/>
          <a:lstStyle/>
          <a:p>
            <a:pPr marL="0" indent="0" algn="l">
              <a:lnSpc>
                <a:spcPct val="130000"/>
              </a:lnSpc>
              <a:buNone/>
            </a:pPr>
            <a:r>
              <a:rPr lang="en-US" sz="1200" dirty="0">
                <a:solidFill>
                  <a:srgbClr val="C8C8C8"/>
                </a:solidFill>
              </a:rPr>
              <a:t>Built from AI at Work, our October 2026 session with Sophos. Written for South African teams of 10 to 200 people.</a:t>
            </a:r>
            <a:endParaRPr lang="en-US" sz="1200" dirty="0"/>
          </a:p>
        </p:txBody>
      </p:sp>
      <p:sp>
        <p:nvSpPr>
          <p:cNvPr id="37" name="Shape 29"/>
          <p:cNvSpPr/>
          <p:nvPr/>
        </p:nvSpPr>
        <p:spPr>
          <a:xfrm>
            <a:off x="571500" y="9401175"/>
            <a:ext cx="6419850" cy="0"/>
          </a:xfrm>
          <a:prstGeom prst="line">
            <a:avLst/>
          </a:prstGeom>
          <a:noFill/>
          <a:ln w="9525">
            <a:solidFill>
              <a:srgbClr val="27302A"/>
            </a:solidFill>
            <a:prstDash val="solid"/>
          </a:ln>
        </p:spPr>
        <p:txBody>
          <a:bodyPr/>
          <a:lstStyle/>
          <a:p>
            <a:endParaRPr lang="en-GB"/>
          </a:p>
        </p:txBody>
      </p:sp>
      <p:sp>
        <p:nvSpPr>
          <p:cNvPr id="38" name="Text 30"/>
          <p:cNvSpPr txBox="1"/>
          <p:nvPr/>
        </p:nvSpPr>
        <p:spPr>
          <a:xfrm>
            <a:off x="571500" y="9534525"/>
            <a:ext cx="1452563" cy="400050"/>
          </a:xfrm>
          <a:prstGeom prst="rect">
            <a:avLst/>
          </a:prstGeom>
          <a:noFill/>
          <a:ln/>
        </p:spPr>
        <p:txBody>
          <a:bodyPr wrap="square" lIns="0" tIns="0" rIns="0" bIns="0" rtlCol="0" anchor="t"/>
          <a:lstStyle/>
          <a:p>
            <a:pPr marL="0" indent="0" algn="l">
              <a:lnSpc>
                <a:spcPct val="115000"/>
              </a:lnSpc>
              <a:buNone/>
            </a:pPr>
            <a:r>
              <a:rPr lang="en-US" sz="2550" b="1" kern="0" spc="-60" dirty="0">
                <a:solidFill>
                  <a:srgbClr val="C2D036"/>
                </a:solidFill>
              </a:rPr>
              <a:t>25 min</a:t>
            </a:r>
            <a:endParaRPr lang="en-US" sz="2550" dirty="0"/>
          </a:p>
        </p:txBody>
      </p:sp>
      <p:sp>
        <p:nvSpPr>
          <p:cNvPr id="39" name="Text 31"/>
          <p:cNvSpPr txBox="1"/>
          <p:nvPr/>
        </p:nvSpPr>
        <p:spPr>
          <a:xfrm>
            <a:off x="571500" y="9972675"/>
            <a:ext cx="1452563" cy="171450"/>
          </a:xfrm>
          <a:prstGeom prst="rect">
            <a:avLst/>
          </a:prstGeom>
          <a:noFill/>
          <a:ln/>
        </p:spPr>
        <p:txBody>
          <a:bodyPr wrap="square" lIns="0" tIns="0" rIns="0" bIns="0" rtlCol="0" anchor="t"/>
          <a:lstStyle/>
          <a:p>
            <a:pPr marL="0" indent="0" algn="l">
              <a:lnSpc>
                <a:spcPct val="115000"/>
              </a:lnSpc>
              <a:buNone/>
            </a:pPr>
            <a:r>
              <a:rPr lang="en-US" sz="863" b="1" kern="0" spc="80" dirty="0">
                <a:solidFill>
                  <a:srgbClr val="C8C8C8"/>
                </a:solidFill>
              </a:rPr>
              <a:t>TO READ</a:t>
            </a:r>
            <a:endParaRPr lang="en-US" sz="863" dirty="0"/>
          </a:p>
        </p:txBody>
      </p:sp>
      <p:sp>
        <p:nvSpPr>
          <p:cNvPr id="40" name="Shape 32"/>
          <p:cNvSpPr/>
          <p:nvPr/>
        </p:nvSpPr>
        <p:spPr>
          <a:xfrm>
            <a:off x="2176463" y="9515475"/>
            <a:ext cx="0" cy="647700"/>
          </a:xfrm>
          <a:prstGeom prst="line">
            <a:avLst/>
          </a:prstGeom>
          <a:noFill/>
          <a:ln w="9525">
            <a:solidFill>
              <a:srgbClr val="27302A"/>
            </a:solidFill>
            <a:prstDash val="solid"/>
          </a:ln>
        </p:spPr>
        <p:txBody>
          <a:bodyPr/>
          <a:lstStyle/>
          <a:p>
            <a:endParaRPr lang="en-GB"/>
          </a:p>
        </p:txBody>
      </p:sp>
      <p:sp>
        <p:nvSpPr>
          <p:cNvPr id="41" name="Text 33"/>
          <p:cNvSpPr txBox="1"/>
          <p:nvPr/>
        </p:nvSpPr>
        <p:spPr>
          <a:xfrm>
            <a:off x="2309813" y="9534525"/>
            <a:ext cx="1452563" cy="400050"/>
          </a:xfrm>
          <a:prstGeom prst="rect">
            <a:avLst/>
          </a:prstGeom>
          <a:noFill/>
          <a:ln/>
        </p:spPr>
        <p:txBody>
          <a:bodyPr wrap="square" lIns="0" tIns="0" rIns="0" bIns="0" rtlCol="0" anchor="t"/>
          <a:lstStyle/>
          <a:p>
            <a:pPr marL="0" indent="0" algn="l">
              <a:lnSpc>
                <a:spcPct val="115000"/>
              </a:lnSpc>
              <a:buNone/>
            </a:pPr>
            <a:r>
              <a:rPr lang="en-US" sz="2550" b="1" kern="0" spc="-60" dirty="0">
                <a:solidFill>
                  <a:srgbClr val="C2D036"/>
                </a:solidFill>
              </a:rPr>
              <a:t>6</a:t>
            </a:r>
            <a:endParaRPr lang="en-US" sz="2550" dirty="0"/>
          </a:p>
        </p:txBody>
      </p:sp>
      <p:sp>
        <p:nvSpPr>
          <p:cNvPr id="42" name="Text 34"/>
          <p:cNvSpPr txBox="1"/>
          <p:nvPr/>
        </p:nvSpPr>
        <p:spPr>
          <a:xfrm>
            <a:off x="2309813" y="9972675"/>
            <a:ext cx="1452563" cy="171450"/>
          </a:xfrm>
          <a:prstGeom prst="rect">
            <a:avLst/>
          </a:prstGeom>
          <a:noFill/>
          <a:ln/>
        </p:spPr>
        <p:txBody>
          <a:bodyPr wrap="square" lIns="0" tIns="0" rIns="0" bIns="0" rtlCol="0" anchor="t"/>
          <a:lstStyle/>
          <a:p>
            <a:pPr marL="0" indent="0" algn="l">
              <a:lnSpc>
                <a:spcPct val="115000"/>
              </a:lnSpc>
              <a:buNone/>
            </a:pPr>
            <a:r>
              <a:rPr lang="en-US" sz="863" b="1" kern="0" spc="80" dirty="0">
                <a:solidFill>
                  <a:srgbClr val="C8C8C8"/>
                </a:solidFill>
              </a:rPr>
              <a:t>QUESTIONS TO SCORE</a:t>
            </a:r>
            <a:endParaRPr lang="en-US" sz="863" dirty="0"/>
          </a:p>
        </p:txBody>
      </p:sp>
      <p:sp>
        <p:nvSpPr>
          <p:cNvPr id="43" name="Shape 35"/>
          <p:cNvSpPr/>
          <p:nvPr/>
        </p:nvSpPr>
        <p:spPr>
          <a:xfrm>
            <a:off x="3781425" y="9515475"/>
            <a:ext cx="0" cy="647700"/>
          </a:xfrm>
          <a:prstGeom prst="line">
            <a:avLst/>
          </a:prstGeom>
          <a:noFill/>
          <a:ln w="9525">
            <a:solidFill>
              <a:srgbClr val="27302A"/>
            </a:solidFill>
            <a:prstDash val="solid"/>
          </a:ln>
        </p:spPr>
        <p:txBody>
          <a:bodyPr/>
          <a:lstStyle/>
          <a:p>
            <a:endParaRPr lang="en-GB"/>
          </a:p>
        </p:txBody>
      </p:sp>
      <p:sp>
        <p:nvSpPr>
          <p:cNvPr id="44" name="Text 36"/>
          <p:cNvSpPr txBox="1"/>
          <p:nvPr/>
        </p:nvSpPr>
        <p:spPr>
          <a:xfrm>
            <a:off x="3914775" y="9534525"/>
            <a:ext cx="1452563" cy="400050"/>
          </a:xfrm>
          <a:prstGeom prst="rect">
            <a:avLst/>
          </a:prstGeom>
          <a:noFill/>
          <a:ln/>
        </p:spPr>
        <p:txBody>
          <a:bodyPr wrap="square" lIns="0" tIns="0" rIns="0" bIns="0" rtlCol="0" anchor="t"/>
          <a:lstStyle/>
          <a:p>
            <a:pPr marL="0" indent="0" algn="l">
              <a:lnSpc>
                <a:spcPct val="115000"/>
              </a:lnSpc>
              <a:buNone/>
            </a:pPr>
            <a:r>
              <a:rPr lang="en-US" sz="2550" b="1" kern="0" spc="-60" dirty="0">
                <a:solidFill>
                  <a:srgbClr val="C2D036"/>
                </a:solidFill>
              </a:rPr>
              <a:t>90 days</a:t>
            </a:r>
            <a:endParaRPr lang="en-US" sz="2550" dirty="0"/>
          </a:p>
        </p:txBody>
      </p:sp>
      <p:sp>
        <p:nvSpPr>
          <p:cNvPr id="45" name="Text 37"/>
          <p:cNvSpPr txBox="1"/>
          <p:nvPr/>
        </p:nvSpPr>
        <p:spPr>
          <a:xfrm>
            <a:off x="3914775" y="9972675"/>
            <a:ext cx="1452563" cy="171450"/>
          </a:xfrm>
          <a:prstGeom prst="rect">
            <a:avLst/>
          </a:prstGeom>
          <a:noFill/>
          <a:ln/>
        </p:spPr>
        <p:txBody>
          <a:bodyPr wrap="square" lIns="0" tIns="0" rIns="0" bIns="0" rtlCol="0" anchor="t"/>
          <a:lstStyle/>
          <a:p>
            <a:pPr marL="0" indent="0" algn="l">
              <a:lnSpc>
                <a:spcPct val="115000"/>
              </a:lnSpc>
              <a:buNone/>
            </a:pPr>
            <a:r>
              <a:rPr lang="en-US" sz="863" b="1" kern="0" spc="80" dirty="0">
                <a:solidFill>
                  <a:srgbClr val="C8C8C8"/>
                </a:solidFill>
              </a:rPr>
              <a:t>STEP-BY-STEP PLAN</a:t>
            </a:r>
            <a:endParaRPr lang="en-US" sz="863" dirty="0"/>
          </a:p>
        </p:txBody>
      </p:sp>
      <p:sp>
        <p:nvSpPr>
          <p:cNvPr id="46" name="Shape 38"/>
          <p:cNvSpPr/>
          <p:nvPr/>
        </p:nvSpPr>
        <p:spPr>
          <a:xfrm>
            <a:off x="5386388" y="9515475"/>
            <a:ext cx="0" cy="647700"/>
          </a:xfrm>
          <a:prstGeom prst="line">
            <a:avLst/>
          </a:prstGeom>
          <a:noFill/>
          <a:ln w="9525">
            <a:solidFill>
              <a:srgbClr val="27302A"/>
            </a:solidFill>
            <a:prstDash val="solid"/>
          </a:ln>
        </p:spPr>
        <p:txBody>
          <a:bodyPr/>
          <a:lstStyle/>
          <a:p>
            <a:endParaRPr lang="en-GB"/>
          </a:p>
        </p:txBody>
      </p:sp>
      <p:sp>
        <p:nvSpPr>
          <p:cNvPr id="47" name="Text 39"/>
          <p:cNvSpPr txBox="1"/>
          <p:nvPr/>
        </p:nvSpPr>
        <p:spPr>
          <a:xfrm>
            <a:off x="5519738" y="9534525"/>
            <a:ext cx="1452563" cy="400050"/>
          </a:xfrm>
          <a:prstGeom prst="rect">
            <a:avLst/>
          </a:prstGeom>
          <a:noFill/>
          <a:ln/>
        </p:spPr>
        <p:txBody>
          <a:bodyPr wrap="square" lIns="0" tIns="0" rIns="0" bIns="0" rtlCol="0" anchor="t"/>
          <a:lstStyle/>
          <a:p>
            <a:pPr marL="0" indent="0" algn="l">
              <a:lnSpc>
                <a:spcPct val="115000"/>
              </a:lnSpc>
              <a:buNone/>
            </a:pPr>
            <a:r>
              <a:rPr lang="en-US" sz="2550" b="1" kern="0" spc="-60" dirty="0">
                <a:solidFill>
                  <a:srgbClr val="C2D036"/>
                </a:solidFill>
              </a:rPr>
              <a:t>R0</a:t>
            </a:r>
            <a:endParaRPr lang="en-US" sz="2550" dirty="0"/>
          </a:p>
        </p:txBody>
      </p:sp>
      <p:sp>
        <p:nvSpPr>
          <p:cNvPr id="48" name="Text 40"/>
          <p:cNvSpPr txBox="1"/>
          <p:nvPr/>
        </p:nvSpPr>
        <p:spPr>
          <a:xfrm>
            <a:off x="5519738" y="9972675"/>
            <a:ext cx="1452563" cy="171450"/>
          </a:xfrm>
          <a:prstGeom prst="rect">
            <a:avLst/>
          </a:prstGeom>
          <a:noFill/>
          <a:ln/>
        </p:spPr>
        <p:txBody>
          <a:bodyPr wrap="square" lIns="0" tIns="0" rIns="0" bIns="0" rtlCol="0" anchor="t"/>
          <a:lstStyle/>
          <a:p>
            <a:pPr marL="0" indent="0" algn="l">
              <a:lnSpc>
                <a:spcPct val="115000"/>
              </a:lnSpc>
              <a:buNone/>
            </a:pPr>
            <a:r>
              <a:rPr lang="en-US" sz="863" b="1" kern="0" spc="80" dirty="0">
                <a:solidFill>
                  <a:srgbClr val="C8C8C8"/>
                </a:solidFill>
              </a:rPr>
              <a:t>NOTHING TO SIGN</a:t>
            </a:r>
            <a:endParaRPr lang="en-US" sz="863"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02 / 24</a:t>
            </a:r>
            <a:endParaRPr lang="en-US" sz="900" dirty="0"/>
          </a:p>
        </p:txBody>
      </p:sp>
      <p:sp>
        <p:nvSpPr>
          <p:cNvPr id="5"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6" name="Eyebrow"/>
          <p:cNvSpPr txBox="1"/>
          <p:nvPr/>
        </p:nvSpPr>
        <p:spPr>
          <a:xfrm>
            <a:off x="571500" y="914400"/>
            <a:ext cx="28575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START HERE</a:t>
            </a:r>
            <a:endParaRPr lang="en-US" sz="975" dirty="0"/>
          </a:p>
        </p:txBody>
      </p:sp>
      <p:sp>
        <p:nvSpPr>
          <p:cNvPr id="7"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Your team is already using AI.</a:t>
            </a:r>
            <a:endParaRPr lang="en-US" sz="2850" dirty="0"/>
          </a:p>
          <a:p>
            <a:pPr marL="0" indent="0" algn="l">
              <a:lnSpc>
                <a:spcPct val="100000"/>
              </a:lnSpc>
              <a:buNone/>
            </a:pPr>
            <a:r>
              <a:rPr lang="en-US" sz="2850" b="1" kern="0" spc="-60" dirty="0">
                <a:solidFill>
                  <a:srgbClr val="7A8C20"/>
                </a:solidFill>
              </a:rPr>
              <a:t>Is your IT ready for it?</a:t>
            </a:r>
            <a:endParaRPr lang="en-US" sz="2850" dirty="0"/>
          </a:p>
        </p:txBody>
      </p:sp>
      <p:sp>
        <p:nvSpPr>
          <p:cNvPr id="8" name="Accent rule"/>
          <p:cNvSpPr/>
          <p:nvPr/>
        </p:nvSpPr>
        <p:spPr>
          <a:xfrm>
            <a:off x="571500" y="2152650"/>
            <a:ext cx="533400" cy="38100"/>
          </a:xfrm>
          <a:prstGeom prst="rect">
            <a:avLst/>
          </a:prstGeom>
          <a:solidFill>
            <a:srgbClr val="7A8C20"/>
          </a:solidFill>
          <a:ln/>
        </p:spPr>
        <p:txBody>
          <a:bodyPr/>
          <a:lstStyle/>
          <a:p>
            <a:endParaRPr lang="en-GB"/>
          </a:p>
        </p:txBody>
      </p:sp>
      <p:sp>
        <p:nvSpPr>
          <p:cNvPr id="9" name="Intro"/>
          <p:cNvSpPr txBox="1"/>
          <p:nvPr/>
        </p:nvSpPr>
        <p:spPr>
          <a:xfrm>
            <a:off x="571500" y="2362200"/>
            <a:ext cx="6419850" cy="1428750"/>
          </a:xfrm>
          <a:prstGeom prst="rect">
            <a:avLst/>
          </a:prstGeom>
          <a:noFill/>
          <a:ln/>
        </p:spPr>
        <p:txBody>
          <a:bodyPr wrap="square" lIns="0" tIns="0" rIns="0" bIns="0" rtlCol="0" anchor="t"/>
          <a:lstStyle/>
          <a:p>
            <a:pPr marL="0" indent="0" algn="l">
              <a:lnSpc>
                <a:spcPct val="130000"/>
              </a:lnSpc>
              <a:spcAft>
                <a:spcPts val="800"/>
              </a:spcAft>
              <a:buNone/>
            </a:pPr>
            <a:r>
              <a:rPr lang="en-US" sz="1200" dirty="0">
                <a:solidFill>
                  <a:srgbClr val="3A3A3A"/>
                </a:solidFill>
              </a:rPr>
              <a:t>Much of the AI in your business arrived without a project. Someone tried a free tool to write an email, summarise a meeting or tidy a spreadsheet, and it stuck.</a:t>
            </a:r>
            <a:endParaRPr lang="en-US" sz="1200" dirty="0"/>
          </a:p>
          <a:p>
            <a:pPr marL="0" indent="0" algn="l">
              <a:lnSpc>
                <a:spcPct val="130000"/>
              </a:lnSpc>
              <a:spcAft>
                <a:spcPts val="800"/>
              </a:spcAft>
              <a:buNone/>
            </a:pPr>
            <a:r>
              <a:rPr lang="en-US" sz="1200" dirty="0">
                <a:solidFill>
                  <a:srgbClr val="3A3A3A"/>
                </a:solidFill>
              </a:rPr>
              <a:t>That’s a good sign: your people want time back. The questions are what those tools can reach, and where your information goes once it’s typed in. This guide covers both sides in plain language, through the story of one business’s first 90 days.</a:t>
            </a:r>
            <a:endParaRPr lang="en-US" sz="1200" dirty="0"/>
          </a:p>
        </p:txBody>
      </p:sp>
      <p:sp>
        <p:nvSpPr>
          <p:cNvPr id="10" name="Card"/>
          <p:cNvSpPr/>
          <p:nvPr/>
        </p:nvSpPr>
        <p:spPr>
          <a:xfrm>
            <a:off x="571500" y="3924300"/>
            <a:ext cx="6419850" cy="1752600"/>
          </a:xfrm>
          <a:prstGeom prst="roundRect">
            <a:avLst>
              <a:gd name="adj" fmla="val 3261"/>
            </a:avLst>
          </a:prstGeom>
          <a:solidFill>
            <a:srgbClr val="F5F5F3"/>
          </a:solidFill>
          <a:ln/>
        </p:spPr>
        <p:txBody>
          <a:bodyPr/>
          <a:lstStyle/>
          <a:p>
            <a:endParaRPr lang="en-GB"/>
          </a:p>
        </p:txBody>
      </p:sp>
      <p:sp>
        <p:nvSpPr>
          <p:cNvPr id="11" name="Dot"/>
          <p:cNvSpPr/>
          <p:nvPr/>
        </p:nvSpPr>
        <p:spPr>
          <a:xfrm>
            <a:off x="838200" y="4229100"/>
            <a:ext cx="285750" cy="285750"/>
          </a:xfrm>
          <a:prstGeom prst="ellipse">
            <a:avLst/>
          </a:prstGeom>
          <a:solidFill>
            <a:srgbClr val="7A8C20"/>
          </a:solidFill>
          <a:ln/>
        </p:spPr>
        <p:txBody>
          <a:bodyPr/>
          <a:lstStyle/>
          <a:p>
            <a:endParaRPr lang="en-GB"/>
          </a:p>
        </p:txBody>
      </p:sp>
      <p:sp>
        <p:nvSpPr>
          <p:cNvPr id="12" name="Dot"/>
          <p:cNvSpPr/>
          <p:nvPr/>
        </p:nvSpPr>
        <p:spPr>
          <a:xfrm>
            <a:off x="1219200" y="4229100"/>
            <a:ext cx="285750" cy="285750"/>
          </a:xfrm>
          <a:prstGeom prst="ellipse">
            <a:avLst/>
          </a:prstGeom>
          <a:solidFill>
            <a:srgbClr val="7A8C20"/>
          </a:solidFill>
          <a:ln/>
        </p:spPr>
        <p:txBody>
          <a:bodyPr/>
          <a:lstStyle/>
          <a:p>
            <a:endParaRPr lang="en-GB"/>
          </a:p>
        </p:txBody>
      </p:sp>
      <p:sp>
        <p:nvSpPr>
          <p:cNvPr id="13" name="Dot"/>
          <p:cNvSpPr/>
          <p:nvPr/>
        </p:nvSpPr>
        <p:spPr>
          <a:xfrm>
            <a:off x="1600200" y="4229100"/>
            <a:ext cx="285750" cy="285750"/>
          </a:xfrm>
          <a:prstGeom prst="ellipse">
            <a:avLst/>
          </a:prstGeom>
          <a:solidFill>
            <a:srgbClr val="7A8C20"/>
          </a:solidFill>
          <a:ln/>
        </p:spPr>
        <p:txBody>
          <a:bodyPr/>
          <a:lstStyle/>
          <a:p>
            <a:endParaRPr lang="en-GB"/>
          </a:p>
        </p:txBody>
      </p:sp>
      <p:sp>
        <p:nvSpPr>
          <p:cNvPr id="14" name="Dot"/>
          <p:cNvSpPr/>
          <p:nvPr/>
        </p:nvSpPr>
        <p:spPr>
          <a:xfrm>
            <a:off x="1981200" y="4229100"/>
            <a:ext cx="285750" cy="285750"/>
          </a:xfrm>
          <a:prstGeom prst="ellipse">
            <a:avLst/>
          </a:prstGeom>
          <a:solidFill>
            <a:srgbClr val="7A8C20"/>
          </a:solidFill>
          <a:ln/>
        </p:spPr>
        <p:txBody>
          <a:bodyPr/>
          <a:lstStyle/>
          <a:p>
            <a:endParaRPr lang="en-GB"/>
          </a:p>
        </p:txBody>
      </p:sp>
      <p:sp>
        <p:nvSpPr>
          <p:cNvPr id="15" name="Dot"/>
          <p:cNvSpPr/>
          <p:nvPr/>
        </p:nvSpPr>
        <p:spPr>
          <a:xfrm>
            <a:off x="2362200" y="4229100"/>
            <a:ext cx="285750" cy="285750"/>
          </a:xfrm>
          <a:prstGeom prst="ellipse">
            <a:avLst/>
          </a:prstGeom>
          <a:solidFill>
            <a:srgbClr val="7A8C20"/>
          </a:solidFill>
          <a:ln/>
        </p:spPr>
        <p:txBody>
          <a:bodyPr/>
          <a:lstStyle/>
          <a:p>
            <a:endParaRPr lang="en-GB"/>
          </a:p>
        </p:txBody>
      </p:sp>
      <p:sp>
        <p:nvSpPr>
          <p:cNvPr id="16" name="Dot"/>
          <p:cNvSpPr/>
          <p:nvPr/>
        </p:nvSpPr>
        <p:spPr>
          <a:xfrm>
            <a:off x="838200" y="4610100"/>
            <a:ext cx="285750" cy="285750"/>
          </a:xfrm>
          <a:prstGeom prst="ellipse">
            <a:avLst/>
          </a:prstGeom>
          <a:solidFill>
            <a:srgbClr val="7A8C20"/>
          </a:solidFill>
          <a:ln/>
        </p:spPr>
        <p:txBody>
          <a:bodyPr/>
          <a:lstStyle/>
          <a:p>
            <a:endParaRPr lang="en-GB"/>
          </a:p>
        </p:txBody>
      </p:sp>
      <p:sp>
        <p:nvSpPr>
          <p:cNvPr id="17" name="Dot"/>
          <p:cNvSpPr/>
          <p:nvPr/>
        </p:nvSpPr>
        <p:spPr>
          <a:xfrm>
            <a:off x="1219200" y="4610100"/>
            <a:ext cx="285750" cy="285750"/>
          </a:xfrm>
          <a:prstGeom prst="ellipse">
            <a:avLst/>
          </a:prstGeom>
          <a:solidFill>
            <a:srgbClr val="7A8C20"/>
          </a:solidFill>
          <a:ln/>
        </p:spPr>
        <p:txBody>
          <a:bodyPr/>
          <a:lstStyle/>
          <a:p>
            <a:endParaRPr lang="en-GB"/>
          </a:p>
        </p:txBody>
      </p:sp>
      <p:sp>
        <p:nvSpPr>
          <p:cNvPr id="18" name="Dot"/>
          <p:cNvSpPr/>
          <p:nvPr/>
        </p:nvSpPr>
        <p:spPr>
          <a:xfrm>
            <a:off x="1600200" y="4610100"/>
            <a:ext cx="285750" cy="285750"/>
          </a:xfrm>
          <a:prstGeom prst="ellipse">
            <a:avLst/>
          </a:prstGeom>
          <a:solidFill>
            <a:srgbClr val="7A8C20"/>
          </a:solidFill>
          <a:ln/>
        </p:spPr>
        <p:txBody>
          <a:bodyPr/>
          <a:lstStyle/>
          <a:p>
            <a:endParaRPr lang="en-GB"/>
          </a:p>
        </p:txBody>
      </p:sp>
      <p:sp>
        <p:nvSpPr>
          <p:cNvPr id="19" name="Dot"/>
          <p:cNvSpPr/>
          <p:nvPr/>
        </p:nvSpPr>
        <p:spPr>
          <a:xfrm>
            <a:off x="1981200" y="4610100"/>
            <a:ext cx="285750" cy="285750"/>
          </a:xfrm>
          <a:prstGeom prst="ellipse">
            <a:avLst/>
          </a:prstGeom>
          <a:solidFill>
            <a:srgbClr val="FFFFFF"/>
          </a:solidFill>
          <a:ln w="12700">
            <a:solidFill>
              <a:srgbClr val="DCDDDA"/>
            </a:solidFill>
            <a:prstDash val="solid"/>
          </a:ln>
        </p:spPr>
        <p:txBody>
          <a:bodyPr/>
          <a:lstStyle/>
          <a:p>
            <a:endParaRPr lang="en-GB"/>
          </a:p>
        </p:txBody>
      </p:sp>
      <p:sp>
        <p:nvSpPr>
          <p:cNvPr id="20" name="Dot"/>
          <p:cNvSpPr/>
          <p:nvPr/>
        </p:nvSpPr>
        <p:spPr>
          <a:xfrm>
            <a:off x="2362200" y="4610100"/>
            <a:ext cx="285750" cy="285750"/>
          </a:xfrm>
          <a:prstGeom prst="ellipse">
            <a:avLst/>
          </a:prstGeom>
          <a:solidFill>
            <a:srgbClr val="FFFFFF"/>
          </a:solidFill>
          <a:ln w="12700">
            <a:solidFill>
              <a:srgbClr val="DCDDDA"/>
            </a:solidFill>
            <a:prstDash val="solid"/>
          </a:ln>
        </p:spPr>
        <p:txBody>
          <a:bodyPr/>
          <a:lstStyle/>
          <a:p>
            <a:endParaRPr lang="en-GB"/>
          </a:p>
        </p:txBody>
      </p:sp>
      <p:sp>
        <p:nvSpPr>
          <p:cNvPr id="21" name="Text 18"/>
          <p:cNvSpPr txBox="1"/>
          <p:nvPr/>
        </p:nvSpPr>
        <p:spPr>
          <a:xfrm>
            <a:off x="838200" y="5067300"/>
            <a:ext cx="1905000" cy="171450"/>
          </a:xfrm>
          <a:prstGeom prst="rect">
            <a:avLst/>
          </a:prstGeom>
          <a:noFill/>
          <a:ln/>
        </p:spPr>
        <p:txBody>
          <a:bodyPr wrap="square" lIns="0" tIns="0" rIns="0" bIns="0" rtlCol="0" anchor="t"/>
          <a:lstStyle/>
          <a:p>
            <a:pPr marL="0" indent="0" algn="l">
              <a:lnSpc>
                <a:spcPct val="115000"/>
              </a:lnSpc>
              <a:buNone/>
            </a:pPr>
            <a:r>
              <a:rPr lang="en-US" sz="825" kern="0" spc="40" dirty="0">
                <a:solidFill>
                  <a:srgbClr val="8A8A8A"/>
                </a:solidFill>
                <a:latin typeface="Roboto Mono" pitchFamily="34" charset="0"/>
                <a:ea typeface="Roboto Mono" pitchFamily="34" charset="-122"/>
                <a:cs typeface="Roboto Mono" pitchFamily="34" charset="-120"/>
              </a:rPr>
              <a:t>8 IN 10</a:t>
            </a:r>
            <a:endParaRPr lang="en-US" sz="825" dirty="0"/>
          </a:p>
        </p:txBody>
      </p:sp>
      <p:sp>
        <p:nvSpPr>
          <p:cNvPr id="22" name="Text 19"/>
          <p:cNvSpPr txBox="1"/>
          <p:nvPr/>
        </p:nvSpPr>
        <p:spPr>
          <a:xfrm>
            <a:off x="3143250" y="4076700"/>
            <a:ext cx="2857500" cy="685800"/>
          </a:xfrm>
          <a:prstGeom prst="rect">
            <a:avLst/>
          </a:prstGeom>
          <a:noFill/>
          <a:ln/>
        </p:spPr>
        <p:txBody>
          <a:bodyPr wrap="square" lIns="0" tIns="0" rIns="0" bIns="0" rtlCol="0" anchor="t"/>
          <a:lstStyle/>
          <a:p>
            <a:pPr marL="0" indent="0" algn="l">
              <a:lnSpc>
                <a:spcPct val="90000"/>
              </a:lnSpc>
              <a:buNone/>
            </a:pPr>
            <a:r>
              <a:rPr lang="en-US" sz="5400" b="1" kern="0" spc="-140" dirty="0">
                <a:solidFill>
                  <a:srgbClr val="0B150E"/>
                </a:solidFill>
              </a:rPr>
              <a:t>80%</a:t>
            </a:r>
            <a:endParaRPr lang="en-US" sz="5400" dirty="0"/>
          </a:p>
        </p:txBody>
      </p:sp>
      <p:sp>
        <p:nvSpPr>
          <p:cNvPr id="23" name="Text 20"/>
          <p:cNvSpPr txBox="1"/>
          <p:nvPr/>
        </p:nvSpPr>
        <p:spPr>
          <a:xfrm>
            <a:off x="3143250" y="4819650"/>
            <a:ext cx="3619500" cy="41910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of AI users at small and mid-sized companies bring their own AI tools to work.</a:t>
            </a:r>
            <a:endParaRPr lang="en-US" sz="1125" dirty="0"/>
          </a:p>
        </p:txBody>
      </p:sp>
      <p:sp>
        <p:nvSpPr>
          <p:cNvPr id="24" name="Source line"/>
          <p:cNvSpPr txBox="1"/>
          <p:nvPr/>
        </p:nvSpPr>
        <p:spPr>
          <a:xfrm>
            <a:off x="3143250" y="5314950"/>
            <a:ext cx="3619500" cy="15240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MICROSOFT AND LINKEDIN, WORK TREND INDEX 2024 · GLOBAL SURVEY</a:t>
            </a:r>
            <a:endParaRPr lang="en-US" sz="713" dirty="0"/>
          </a:p>
        </p:txBody>
      </p:sp>
      <p:sp>
        <p:nvSpPr>
          <p:cNvPr id="25" name="Eyebrow"/>
          <p:cNvSpPr txBox="1"/>
          <p:nvPr/>
        </p:nvSpPr>
        <p:spPr>
          <a:xfrm>
            <a:off x="571500" y="5981700"/>
            <a:ext cx="2857500" cy="19050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8A8A8A"/>
                </a:solidFill>
              </a:rPr>
              <a:t>HOW THIS GUIDE WORKS</a:t>
            </a:r>
            <a:endParaRPr lang="en-US" sz="900" dirty="0"/>
          </a:p>
        </p:txBody>
      </p:sp>
      <p:sp>
        <p:nvSpPr>
          <p:cNvPr id="26" name="Card"/>
          <p:cNvSpPr/>
          <p:nvPr/>
        </p:nvSpPr>
        <p:spPr>
          <a:xfrm>
            <a:off x="571500" y="6210300"/>
            <a:ext cx="2050733" cy="1428750"/>
          </a:xfrm>
          <a:prstGeom prst="roundRect">
            <a:avLst>
              <a:gd name="adj" fmla="val 4000"/>
            </a:avLst>
          </a:prstGeom>
          <a:solidFill>
            <a:srgbClr val="FFFFFF"/>
          </a:solidFill>
          <a:ln w="9525">
            <a:solidFill>
              <a:srgbClr val="E7E8E7"/>
            </a:solidFill>
            <a:prstDash val="solid"/>
          </a:ln>
        </p:spPr>
        <p:txBody>
          <a:bodyPr/>
          <a:lstStyle/>
          <a:p>
            <a:endParaRPr lang="en-GB"/>
          </a:p>
        </p:txBody>
      </p:sp>
      <p:sp>
        <p:nvSpPr>
          <p:cNvPr id="27" name="Icon disc"/>
          <p:cNvSpPr/>
          <p:nvPr/>
        </p:nvSpPr>
        <p:spPr>
          <a:xfrm>
            <a:off x="723900" y="6362700"/>
            <a:ext cx="342900" cy="342900"/>
          </a:xfrm>
          <a:prstGeom prst="ellipse">
            <a:avLst/>
          </a:prstGeom>
          <a:solidFill>
            <a:srgbClr val="C2D036"/>
          </a:solidFill>
          <a:ln/>
        </p:spPr>
        <p:txBody>
          <a:bodyPr/>
          <a:lstStyle/>
          <a:p>
            <a:endParaRPr lang="en-GB"/>
          </a:p>
        </p:txBody>
      </p:sp>
      <p:pic>
        <p:nvPicPr>
          <p:cNvPr id="28" name="Icon LuPencil" descr="/home/claude/ebook/build/icons/LuPencil-ink.png"/>
          <p:cNvPicPr>
            <a:picLocks noChangeAspect="1"/>
          </p:cNvPicPr>
          <p:nvPr/>
        </p:nvPicPr>
        <p:blipFill>
          <a:blip r:embed="rId4"/>
          <a:stretch>
            <a:fillRect/>
          </a:stretch>
        </p:blipFill>
        <p:spPr>
          <a:xfrm>
            <a:off x="806196" y="6444996"/>
            <a:ext cx="178308" cy="178308"/>
          </a:xfrm>
          <a:prstGeom prst="rect">
            <a:avLst/>
          </a:prstGeom>
        </p:spPr>
      </p:pic>
      <p:sp>
        <p:nvSpPr>
          <p:cNvPr id="29" name="Text 25"/>
          <p:cNvSpPr txBox="1"/>
          <p:nvPr/>
        </p:nvSpPr>
        <p:spPr>
          <a:xfrm>
            <a:off x="723900" y="6800850"/>
            <a:ext cx="1743075"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Your turn</a:t>
            </a:r>
            <a:endParaRPr lang="en-US" sz="1200" dirty="0"/>
          </a:p>
        </p:txBody>
      </p:sp>
      <p:sp>
        <p:nvSpPr>
          <p:cNvPr id="30" name="Text 26"/>
          <p:cNvSpPr txBox="1"/>
          <p:nvPr/>
        </p:nvSpPr>
        <p:spPr>
          <a:xfrm>
            <a:off x="723900" y="7048500"/>
            <a:ext cx="1743075" cy="5334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Short exercises with a lime tag. A pen and a few minutes.</a:t>
            </a:r>
            <a:endParaRPr lang="en-US" sz="975" dirty="0"/>
          </a:p>
        </p:txBody>
      </p:sp>
      <p:sp>
        <p:nvSpPr>
          <p:cNvPr id="31" name="Card"/>
          <p:cNvSpPr/>
          <p:nvPr/>
        </p:nvSpPr>
        <p:spPr>
          <a:xfrm>
            <a:off x="2755583" y="6210300"/>
            <a:ext cx="2050733" cy="1428750"/>
          </a:xfrm>
          <a:prstGeom prst="roundRect">
            <a:avLst>
              <a:gd name="adj" fmla="val 4000"/>
            </a:avLst>
          </a:prstGeom>
          <a:solidFill>
            <a:srgbClr val="FFFFFF"/>
          </a:solidFill>
          <a:ln w="9525">
            <a:solidFill>
              <a:srgbClr val="E7E8E7"/>
            </a:solidFill>
            <a:prstDash val="solid"/>
          </a:ln>
        </p:spPr>
        <p:txBody>
          <a:bodyPr/>
          <a:lstStyle/>
          <a:p>
            <a:endParaRPr lang="en-GB"/>
          </a:p>
        </p:txBody>
      </p:sp>
      <p:sp>
        <p:nvSpPr>
          <p:cNvPr id="32" name="Icon disc"/>
          <p:cNvSpPr/>
          <p:nvPr/>
        </p:nvSpPr>
        <p:spPr>
          <a:xfrm>
            <a:off x="2907983" y="6362700"/>
            <a:ext cx="342900" cy="342900"/>
          </a:xfrm>
          <a:prstGeom prst="ellipse">
            <a:avLst/>
          </a:prstGeom>
          <a:solidFill>
            <a:srgbClr val="7880B5"/>
          </a:solidFill>
          <a:ln/>
        </p:spPr>
        <p:txBody>
          <a:bodyPr/>
          <a:lstStyle/>
          <a:p>
            <a:endParaRPr lang="en-GB"/>
          </a:p>
        </p:txBody>
      </p:sp>
      <p:pic>
        <p:nvPicPr>
          <p:cNvPr id="33" name="Icon LuBookOpen" descr="/home/claude/ebook/build/icons/LuBookOpen-ink.png"/>
          <p:cNvPicPr>
            <a:picLocks noChangeAspect="1"/>
          </p:cNvPicPr>
          <p:nvPr/>
        </p:nvPicPr>
        <p:blipFill>
          <a:blip r:embed="rId5"/>
          <a:stretch>
            <a:fillRect/>
          </a:stretch>
        </p:blipFill>
        <p:spPr>
          <a:xfrm>
            <a:off x="2990279" y="6444996"/>
            <a:ext cx="178308" cy="178308"/>
          </a:xfrm>
          <a:prstGeom prst="rect">
            <a:avLst/>
          </a:prstGeom>
        </p:spPr>
      </p:pic>
      <p:sp>
        <p:nvSpPr>
          <p:cNvPr id="34" name="Text 29"/>
          <p:cNvSpPr txBox="1"/>
          <p:nvPr/>
        </p:nvSpPr>
        <p:spPr>
          <a:xfrm>
            <a:off x="2907983" y="6800850"/>
            <a:ext cx="1743075"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Lerato’s story</a:t>
            </a:r>
            <a:endParaRPr lang="en-US" sz="1200" dirty="0"/>
          </a:p>
        </p:txBody>
      </p:sp>
      <p:sp>
        <p:nvSpPr>
          <p:cNvPr id="35" name="Text 30"/>
          <p:cNvSpPr txBox="1"/>
          <p:nvPr/>
        </p:nvSpPr>
        <p:spPr>
          <a:xfrm>
            <a:off x="2907983" y="7048500"/>
            <a:ext cx="1743075" cy="5334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One business, seven chapters. Follow the purple tag.</a:t>
            </a:r>
            <a:endParaRPr lang="en-US" sz="975" dirty="0"/>
          </a:p>
        </p:txBody>
      </p:sp>
      <p:sp>
        <p:nvSpPr>
          <p:cNvPr id="36" name="Card"/>
          <p:cNvSpPr/>
          <p:nvPr/>
        </p:nvSpPr>
        <p:spPr>
          <a:xfrm>
            <a:off x="4939665" y="6210300"/>
            <a:ext cx="2050733" cy="1428750"/>
          </a:xfrm>
          <a:prstGeom prst="roundRect">
            <a:avLst>
              <a:gd name="adj" fmla="val 4000"/>
            </a:avLst>
          </a:prstGeom>
          <a:solidFill>
            <a:srgbClr val="FFFFFF"/>
          </a:solidFill>
          <a:ln w="9525">
            <a:solidFill>
              <a:srgbClr val="E7E8E7"/>
            </a:solidFill>
            <a:prstDash val="solid"/>
          </a:ln>
        </p:spPr>
        <p:txBody>
          <a:bodyPr/>
          <a:lstStyle/>
          <a:p>
            <a:endParaRPr lang="en-GB"/>
          </a:p>
        </p:txBody>
      </p:sp>
      <p:sp>
        <p:nvSpPr>
          <p:cNvPr id="37" name="Icon disc"/>
          <p:cNvSpPr/>
          <p:nvPr/>
        </p:nvSpPr>
        <p:spPr>
          <a:xfrm>
            <a:off x="5092065" y="6362700"/>
            <a:ext cx="342900" cy="342900"/>
          </a:xfrm>
          <a:prstGeom prst="ellipse">
            <a:avLst/>
          </a:prstGeom>
          <a:solidFill>
            <a:srgbClr val="F5F5F3"/>
          </a:solidFill>
          <a:ln/>
        </p:spPr>
        <p:txBody>
          <a:bodyPr/>
          <a:lstStyle/>
          <a:p>
            <a:endParaRPr lang="en-GB"/>
          </a:p>
        </p:txBody>
      </p:sp>
      <p:pic>
        <p:nvPicPr>
          <p:cNvPr id="38" name="Icon LuBadgeCheck" descr="/home/claude/ebook/build/icons/LuBadgeCheck-ink.png"/>
          <p:cNvPicPr>
            <a:picLocks noChangeAspect="1"/>
          </p:cNvPicPr>
          <p:nvPr/>
        </p:nvPicPr>
        <p:blipFill>
          <a:blip r:embed="rId6"/>
          <a:stretch>
            <a:fillRect/>
          </a:stretch>
        </p:blipFill>
        <p:spPr>
          <a:xfrm>
            <a:off x="5174361" y="6444996"/>
            <a:ext cx="178308" cy="178308"/>
          </a:xfrm>
          <a:prstGeom prst="rect">
            <a:avLst/>
          </a:prstGeom>
        </p:spPr>
      </p:pic>
      <p:sp>
        <p:nvSpPr>
          <p:cNvPr id="39" name="Text 33"/>
          <p:cNvSpPr txBox="1"/>
          <p:nvPr/>
        </p:nvSpPr>
        <p:spPr>
          <a:xfrm>
            <a:off x="5092065" y="6800850"/>
            <a:ext cx="1743075"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Check our numbers</a:t>
            </a:r>
            <a:endParaRPr lang="en-US" sz="1200" dirty="0"/>
          </a:p>
        </p:txBody>
      </p:sp>
      <p:sp>
        <p:nvSpPr>
          <p:cNvPr id="40" name="Text 34"/>
          <p:cNvSpPr txBox="1"/>
          <p:nvPr/>
        </p:nvSpPr>
        <p:spPr>
          <a:xfrm>
            <a:off x="5092065" y="7048500"/>
            <a:ext cx="1743075" cy="5334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Every figure is sourced. Page numbers are clickable.</a:t>
            </a:r>
            <a:endParaRPr lang="en-US" sz="975" dirty="0"/>
          </a:p>
        </p:txBody>
      </p:sp>
      <p:sp>
        <p:nvSpPr>
          <p:cNvPr id="41" name="Card"/>
          <p:cNvSpPr/>
          <p:nvPr/>
        </p:nvSpPr>
        <p:spPr>
          <a:xfrm>
            <a:off x="571500" y="7810500"/>
            <a:ext cx="3143250" cy="1447800"/>
          </a:xfrm>
          <a:prstGeom prst="roundRect">
            <a:avLst>
              <a:gd name="adj" fmla="val 3947"/>
            </a:avLst>
          </a:prstGeom>
          <a:solidFill>
            <a:srgbClr val="FFFFFF"/>
          </a:solidFill>
          <a:ln w="9525">
            <a:solidFill>
              <a:srgbClr val="E7E8E7"/>
            </a:solidFill>
            <a:prstDash val="solid"/>
          </a:ln>
        </p:spPr>
        <p:txBody>
          <a:bodyPr/>
          <a:lstStyle/>
          <a:p>
            <a:endParaRPr lang="en-GB"/>
          </a:p>
        </p:txBody>
      </p:sp>
      <p:sp>
        <p:nvSpPr>
          <p:cNvPr id="42" name="Card accent"/>
          <p:cNvSpPr/>
          <p:nvPr/>
        </p:nvSpPr>
        <p:spPr>
          <a:xfrm>
            <a:off x="571500" y="7810500"/>
            <a:ext cx="47625" cy="1447800"/>
          </a:xfrm>
          <a:prstGeom prst="rect">
            <a:avLst/>
          </a:prstGeom>
          <a:solidFill>
            <a:srgbClr val="7A8C20"/>
          </a:solidFill>
          <a:ln/>
        </p:spPr>
        <p:txBody>
          <a:bodyPr/>
          <a:lstStyle/>
          <a:p>
            <a:endParaRPr lang="en-GB"/>
          </a:p>
        </p:txBody>
      </p:sp>
      <p:sp>
        <p:nvSpPr>
          <p:cNvPr id="43" name="Text 37"/>
          <p:cNvSpPr txBox="1"/>
          <p:nvPr/>
        </p:nvSpPr>
        <p:spPr>
          <a:xfrm>
            <a:off x="800100" y="7981950"/>
            <a:ext cx="276225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0B150E"/>
                </a:solidFill>
              </a:rPr>
              <a:t>WHO IT’S FOR</a:t>
            </a:r>
            <a:endParaRPr lang="en-US" sz="900" dirty="0"/>
          </a:p>
        </p:txBody>
      </p:sp>
      <p:sp>
        <p:nvSpPr>
          <p:cNvPr id="44" name="Text 38"/>
          <p:cNvSpPr txBox="1"/>
          <p:nvPr/>
        </p:nvSpPr>
        <p:spPr>
          <a:xfrm>
            <a:off x="800100" y="8229600"/>
            <a:ext cx="2762250" cy="914400"/>
          </a:xfrm>
          <a:prstGeom prst="rect">
            <a:avLst/>
          </a:prstGeom>
          <a:noFill/>
          <a:ln/>
        </p:spPr>
        <p:txBody>
          <a:bodyPr wrap="square" lIns="0" tIns="0" rIns="0" bIns="0" rtlCol="0" anchor="t"/>
          <a:lstStyle/>
          <a:p>
            <a:pPr marL="0" indent="0" algn="l">
              <a:lnSpc>
                <a:spcPct val="130000"/>
              </a:lnSpc>
              <a:buNone/>
            </a:pPr>
            <a:r>
              <a:rPr lang="en-US" sz="1125" dirty="0">
                <a:solidFill>
                  <a:srgbClr val="3A3A3A"/>
                </a:solidFill>
              </a:rPr>
              <a:t>Owners, managing directors, finance and operations managers: whoever ends up answering the IT questions. No technical background needed.</a:t>
            </a:r>
            <a:endParaRPr lang="en-US" sz="1125" dirty="0"/>
          </a:p>
        </p:txBody>
      </p:sp>
      <p:sp>
        <p:nvSpPr>
          <p:cNvPr id="45" name="Card"/>
          <p:cNvSpPr/>
          <p:nvPr/>
        </p:nvSpPr>
        <p:spPr>
          <a:xfrm>
            <a:off x="3848100" y="7810500"/>
            <a:ext cx="3143250" cy="1447800"/>
          </a:xfrm>
          <a:prstGeom prst="roundRect">
            <a:avLst>
              <a:gd name="adj" fmla="val 3947"/>
            </a:avLst>
          </a:prstGeom>
          <a:solidFill>
            <a:srgbClr val="FFFFFF"/>
          </a:solidFill>
          <a:ln w="9525">
            <a:solidFill>
              <a:srgbClr val="E7E8E7"/>
            </a:solidFill>
            <a:prstDash val="solid"/>
          </a:ln>
        </p:spPr>
        <p:txBody>
          <a:bodyPr/>
          <a:lstStyle/>
          <a:p>
            <a:endParaRPr lang="en-GB"/>
          </a:p>
        </p:txBody>
      </p:sp>
      <p:sp>
        <p:nvSpPr>
          <p:cNvPr id="46" name="Card accent"/>
          <p:cNvSpPr/>
          <p:nvPr/>
        </p:nvSpPr>
        <p:spPr>
          <a:xfrm>
            <a:off x="3848100" y="7810500"/>
            <a:ext cx="47625" cy="1447800"/>
          </a:xfrm>
          <a:prstGeom prst="rect">
            <a:avLst/>
          </a:prstGeom>
          <a:solidFill>
            <a:srgbClr val="E75933"/>
          </a:solidFill>
          <a:ln/>
        </p:spPr>
        <p:txBody>
          <a:bodyPr/>
          <a:lstStyle/>
          <a:p>
            <a:endParaRPr lang="en-GB"/>
          </a:p>
        </p:txBody>
      </p:sp>
      <p:sp>
        <p:nvSpPr>
          <p:cNvPr id="47" name="Text 41"/>
          <p:cNvSpPr txBox="1"/>
          <p:nvPr/>
        </p:nvSpPr>
        <p:spPr>
          <a:xfrm>
            <a:off x="4076700" y="7981950"/>
            <a:ext cx="276225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0B150E"/>
                </a:solidFill>
              </a:rPr>
              <a:t>WHAT THIS ISN’T</a:t>
            </a:r>
            <a:endParaRPr lang="en-US" sz="900" dirty="0"/>
          </a:p>
        </p:txBody>
      </p:sp>
      <p:sp>
        <p:nvSpPr>
          <p:cNvPr id="48" name="Text 42"/>
          <p:cNvSpPr txBox="1"/>
          <p:nvPr/>
        </p:nvSpPr>
        <p:spPr>
          <a:xfrm>
            <a:off x="4076700" y="8229600"/>
            <a:ext cx="2762250" cy="914400"/>
          </a:xfrm>
          <a:prstGeom prst="rect">
            <a:avLst/>
          </a:prstGeom>
          <a:noFill/>
          <a:ln/>
        </p:spPr>
        <p:txBody>
          <a:bodyPr wrap="square" lIns="0" tIns="0" rIns="0" bIns="0" rtlCol="0" anchor="t"/>
          <a:lstStyle/>
          <a:p>
            <a:pPr marL="0" indent="0" algn="l">
              <a:lnSpc>
                <a:spcPct val="130000"/>
              </a:lnSpc>
              <a:buNone/>
            </a:pPr>
            <a:r>
              <a:rPr lang="en-US" sz="1125" dirty="0">
                <a:solidFill>
                  <a:srgbClr val="3A3A3A"/>
                </a:solidFill>
              </a:rPr>
              <a:t>A pitch for an AI tool. There’s no licence quote at the end, just the ground our team covers with clients, written so you can cover it yourself.</a:t>
            </a:r>
            <a:endParaRPr lang="en-US" sz="1125" dirty="0"/>
          </a:p>
        </p:txBody>
      </p:sp>
      <p:sp>
        <p:nvSpPr>
          <p:cNvPr id="49"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50"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51"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52" name="Link: back to contents" descr="Link: back to contents">
            <a:hlinkClick r:id="rId7" action="ppaction://hlinksldjump" tooltip="Go to page 1"/>
          </p:cNvPr>
          <p:cNvPicPr>
            <a:picLocks noChangeAspect="1"/>
          </p:cNvPicPr>
          <p:nvPr/>
        </p:nvPicPr>
        <p:blipFill>
          <a:blip r:embed="rId8"/>
          <a:stretch>
            <a:fillRect/>
          </a:stretch>
        </p:blipFill>
        <p:spPr>
          <a:xfrm>
            <a:off x="3019425" y="10163175"/>
            <a:ext cx="1524000" cy="228600"/>
          </a:xfrm>
          <a:prstGeom prst="rect">
            <a:avLst/>
          </a:prstGeom>
        </p:spPr>
      </p:pic>
      <p:sp>
        <p:nvSpPr>
          <p:cNvPr id="53"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54" name="Link: IT Health Assessment" descr="Link: IT Health Assessment">
            <a:hlinkClick r:id="rId9" tooltip="Open in your browser"/>
          </p:cNvPr>
          <p:cNvPicPr>
            <a:picLocks noChangeAspect="1"/>
          </p:cNvPicPr>
          <p:nvPr/>
        </p:nvPicPr>
        <p:blipFill>
          <a:blip r:embed="rId8"/>
          <a:stretch>
            <a:fillRect/>
          </a:stretch>
        </p:blipFill>
        <p:spPr>
          <a:xfrm>
            <a:off x="5467350" y="10163175"/>
            <a:ext cx="1524000" cy="228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03 / 24</a:t>
            </a:r>
            <a:endParaRPr lang="en-US" sz="900" dirty="0"/>
          </a:p>
        </p:txBody>
      </p:sp>
      <p:sp>
        <p:nvSpPr>
          <p:cNvPr id="5"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6" name="Story tag"/>
          <p:cNvSpPr/>
          <p:nvPr/>
        </p:nvSpPr>
        <p:spPr>
          <a:xfrm>
            <a:off x="571500" y="857250"/>
            <a:ext cx="1914525" cy="228600"/>
          </a:xfrm>
          <a:prstGeom prst="roundRect">
            <a:avLst>
              <a:gd name="adj" fmla="val 50000"/>
            </a:avLst>
          </a:prstGeom>
          <a:solidFill>
            <a:srgbClr val="7880B5"/>
          </a:solidFill>
          <a:ln/>
        </p:spPr>
        <p:txBody>
          <a:bodyPr/>
          <a:lstStyle/>
          <a:p>
            <a:endParaRPr lang="en-GB"/>
          </a:p>
        </p:txBody>
      </p:sp>
      <p:pic>
        <p:nvPicPr>
          <p:cNvPr id="7" name="Story icon" descr="/home/claude/ebook/build/icons/LuBookOpen-ink.png"/>
          <p:cNvPicPr>
            <a:picLocks noChangeAspect="1"/>
          </p:cNvPicPr>
          <p:nvPr/>
        </p:nvPicPr>
        <p:blipFill>
          <a:blip r:embed="rId4"/>
          <a:stretch>
            <a:fillRect/>
          </a:stretch>
        </p:blipFill>
        <p:spPr>
          <a:xfrm>
            <a:off x="676275" y="904875"/>
            <a:ext cx="133350" cy="133350"/>
          </a:xfrm>
          <a:prstGeom prst="rect">
            <a:avLst/>
          </a:prstGeom>
        </p:spPr>
      </p:pic>
      <p:sp>
        <p:nvSpPr>
          <p:cNvPr id="8" name="Story tag text"/>
          <p:cNvSpPr txBox="1"/>
          <p:nvPr/>
        </p:nvSpPr>
        <p:spPr>
          <a:xfrm>
            <a:off x="866775" y="857250"/>
            <a:ext cx="1571625" cy="228600"/>
          </a:xfrm>
          <a:prstGeom prst="rect">
            <a:avLst/>
          </a:prstGeom>
          <a:noFill/>
          <a:ln/>
        </p:spPr>
        <p:txBody>
          <a:bodyPr wrap="none" lIns="0" tIns="0" rIns="0" bIns="0" rtlCol="0" anchor="ctr"/>
          <a:lstStyle/>
          <a:p>
            <a:pPr marL="0" indent="0" algn="l">
              <a:lnSpc>
                <a:spcPct val="115000"/>
              </a:lnSpc>
              <a:buNone/>
            </a:pPr>
            <a:r>
              <a:rPr lang="en-US" sz="788" b="1" kern="0" spc="70" dirty="0">
                <a:solidFill>
                  <a:srgbClr val="0B150E"/>
                </a:solidFill>
              </a:rPr>
              <a:t>LERATO’S STORY · 1 OF 7</a:t>
            </a:r>
            <a:endParaRPr lang="en-US" sz="788" dirty="0"/>
          </a:p>
        </p:txBody>
      </p:sp>
      <p:sp>
        <p:nvSpPr>
          <p:cNvPr id="9" name="Illustrative label"/>
          <p:cNvSpPr txBox="1"/>
          <p:nvPr/>
        </p:nvSpPr>
        <p:spPr>
          <a:xfrm>
            <a:off x="2581275" y="857250"/>
            <a:ext cx="1238250" cy="228600"/>
          </a:xfrm>
          <a:prstGeom prst="rect">
            <a:avLst/>
          </a:prstGeom>
          <a:noFill/>
          <a:ln/>
        </p:spPr>
        <p:txBody>
          <a:bodyPr wrap="none" lIns="0" tIns="0" rIns="0" bIns="0" rtlCol="0" anchor="ctr"/>
          <a:lstStyle/>
          <a:p>
            <a:pPr marL="0" indent="0" algn="l">
              <a:lnSpc>
                <a:spcPct val="115000"/>
              </a:lnSpc>
              <a:buNone/>
            </a:pPr>
            <a:r>
              <a:rPr lang="en-US" sz="713" kern="0" spc="40" dirty="0">
                <a:solidFill>
                  <a:srgbClr val="8A8A8A"/>
                </a:solidFill>
                <a:latin typeface="Roboto Mono" pitchFamily="34" charset="0"/>
                <a:ea typeface="Roboto Mono" pitchFamily="34" charset="-122"/>
                <a:cs typeface="Roboto Mono" pitchFamily="34" charset="-120"/>
              </a:rPr>
              <a:t>ILLUSTRATIVE</a:t>
            </a:r>
            <a:endParaRPr lang="en-US" sz="713" dirty="0"/>
          </a:p>
        </p:txBody>
      </p:sp>
      <p:sp>
        <p:nvSpPr>
          <p:cNvPr id="10" name="Headline"/>
          <p:cNvSpPr txBox="1"/>
          <p:nvPr/>
        </p:nvSpPr>
        <p:spPr>
          <a:xfrm>
            <a:off x="571500" y="11811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Meet Lerato.</a:t>
            </a:r>
            <a:endParaRPr lang="en-US" sz="2850" dirty="0"/>
          </a:p>
          <a:p>
            <a:pPr marL="0" indent="0" algn="l">
              <a:lnSpc>
                <a:spcPct val="100000"/>
              </a:lnSpc>
              <a:buNone/>
            </a:pPr>
            <a:r>
              <a:rPr lang="en-US" sz="2850" b="1" kern="0" spc="-60" dirty="0">
                <a:solidFill>
                  <a:srgbClr val="7A8C20"/>
                </a:solidFill>
              </a:rPr>
              <a:t>She never applied to run IT.</a:t>
            </a:r>
            <a:endParaRPr lang="en-US" sz="2850" dirty="0"/>
          </a:p>
        </p:txBody>
      </p:sp>
      <p:sp>
        <p:nvSpPr>
          <p:cNvPr id="11" name="Accent rule"/>
          <p:cNvSpPr/>
          <p:nvPr/>
        </p:nvSpPr>
        <p:spPr>
          <a:xfrm>
            <a:off x="571500" y="2190750"/>
            <a:ext cx="533400" cy="38100"/>
          </a:xfrm>
          <a:prstGeom prst="rect">
            <a:avLst/>
          </a:prstGeom>
          <a:solidFill>
            <a:srgbClr val="7A8C20"/>
          </a:solidFill>
          <a:ln/>
        </p:spPr>
        <p:txBody>
          <a:bodyPr/>
          <a:lstStyle/>
          <a:p>
            <a:endParaRPr lang="en-GB"/>
          </a:p>
        </p:txBody>
      </p:sp>
      <p:sp>
        <p:nvSpPr>
          <p:cNvPr id="12" name="Story timestamp"/>
          <p:cNvSpPr txBox="1"/>
          <p:nvPr/>
        </p:nvSpPr>
        <p:spPr>
          <a:xfrm>
            <a:off x="571500" y="2400300"/>
            <a:ext cx="4000500" cy="171450"/>
          </a:xfrm>
          <a:prstGeom prst="rect">
            <a:avLst/>
          </a:prstGeom>
          <a:noFill/>
          <a:ln/>
        </p:spPr>
        <p:txBody>
          <a:bodyPr wrap="square" lIns="0" tIns="0" rIns="0" bIns="0" rtlCol="0" anchor="t"/>
          <a:lstStyle/>
          <a:p>
            <a:pPr marL="0" indent="0" algn="l">
              <a:lnSpc>
                <a:spcPct val="115000"/>
              </a:lnSpc>
              <a:buNone/>
            </a:pPr>
            <a:r>
              <a:rPr lang="en-US" sz="863" kern="0" spc="50" dirty="0">
                <a:solidFill>
                  <a:srgbClr val="7880B5"/>
                </a:solidFill>
                <a:latin typeface="Roboto Mono" pitchFamily="34" charset="0"/>
                <a:ea typeface="Roboto Mono" pitchFamily="34" charset="-122"/>
                <a:cs typeface="Roboto Mono" pitchFamily="34" charset="-120"/>
              </a:rPr>
              <a:t>MONDAY · 07:40</a:t>
            </a:r>
            <a:endParaRPr lang="en-US" sz="863" dirty="0"/>
          </a:p>
        </p:txBody>
      </p:sp>
      <p:sp>
        <p:nvSpPr>
          <p:cNvPr id="13" name="Story text"/>
          <p:cNvSpPr txBox="1"/>
          <p:nvPr/>
        </p:nvSpPr>
        <p:spPr>
          <a:xfrm>
            <a:off x="571500" y="2628900"/>
            <a:ext cx="6419850" cy="2819400"/>
          </a:xfrm>
          <a:prstGeom prst="rect">
            <a:avLst/>
          </a:prstGeom>
          <a:noFill/>
          <a:ln/>
        </p:spPr>
        <p:txBody>
          <a:bodyPr wrap="square" lIns="0" tIns="0" rIns="0" bIns="0" rtlCol="0" anchor="t"/>
          <a:lstStyle/>
          <a:p>
            <a:pPr marL="0" indent="0" algn="l">
              <a:lnSpc>
                <a:spcPct val="136000"/>
              </a:lnSpc>
              <a:spcAft>
                <a:spcPts val="900"/>
              </a:spcAft>
              <a:buNone/>
            </a:pPr>
            <a:r>
              <a:rPr lang="en-US" sz="1200" dirty="0">
                <a:solidFill>
                  <a:srgbClr val="1E1E1E"/>
                </a:solidFill>
              </a:rPr>
              <a:t>Lerato is the operations manager at a 45-person logistics business with offices in Midrand and Durban. Three years ago, the person who “did the computers” resigned, and the job landed on her desk because someone had to take it.</a:t>
            </a:r>
            <a:endParaRPr lang="en-US" sz="1200" dirty="0"/>
          </a:p>
          <a:p>
            <a:pPr marL="0" indent="0" algn="l">
              <a:lnSpc>
                <a:spcPct val="136000"/>
              </a:lnSpc>
              <a:spcAft>
                <a:spcPts val="900"/>
              </a:spcAft>
              <a:buNone/>
            </a:pPr>
            <a:r>
              <a:rPr lang="en-US" sz="1200" dirty="0">
                <a:solidFill>
                  <a:srgbClr val="1E1E1E"/>
                </a:solidFill>
              </a:rPr>
              <a:t>This morning the managing director forwarded her an article with one line on top: “Should we be doing this AI thing?” Lerato laughed, because they already are. A sales rep drafts quotes in a free chatbot. Finance asked one to tidy the debtors list. Someone records meetings with an app on their phone. Nobody approved any of it, and nobody stopped it.</a:t>
            </a:r>
            <a:endParaRPr lang="en-US" sz="1200" dirty="0"/>
          </a:p>
          <a:p>
            <a:pPr marL="0" indent="0" algn="l">
              <a:lnSpc>
                <a:spcPct val="136000"/>
              </a:lnSpc>
              <a:spcAft>
                <a:spcPts val="900"/>
              </a:spcAft>
              <a:buNone/>
            </a:pPr>
            <a:r>
              <a:rPr lang="en-US" sz="1200" dirty="0">
                <a:solidFill>
                  <a:srgbClr val="1E1E1E"/>
                </a:solidFill>
              </a:rPr>
              <a:t>Her real question isn’t whether to use AI. It’s whether to keep pretending it isn’t happening, or to do it properly.</a:t>
            </a:r>
            <a:endParaRPr lang="en-US" sz="1200" dirty="0"/>
          </a:p>
        </p:txBody>
      </p:sp>
      <p:sp>
        <p:nvSpPr>
          <p:cNvPr id="14" name="Card"/>
          <p:cNvSpPr/>
          <p:nvPr/>
        </p:nvSpPr>
        <p:spPr>
          <a:xfrm>
            <a:off x="571500" y="5600700"/>
            <a:ext cx="3143250" cy="2819400"/>
          </a:xfrm>
          <a:prstGeom prst="roundRect">
            <a:avLst>
              <a:gd name="adj" fmla="val 2027"/>
            </a:avLst>
          </a:prstGeom>
          <a:solidFill>
            <a:srgbClr val="FFFFFF"/>
          </a:solidFill>
          <a:ln w="9525">
            <a:solidFill>
              <a:srgbClr val="E7E8E7"/>
            </a:solidFill>
            <a:prstDash val="solid"/>
          </a:ln>
        </p:spPr>
        <p:txBody>
          <a:bodyPr/>
          <a:lstStyle/>
          <a:p>
            <a:endParaRPr lang="en-GB"/>
          </a:p>
        </p:txBody>
      </p:sp>
      <p:sp>
        <p:nvSpPr>
          <p:cNvPr id="15" name="Text 11"/>
          <p:cNvSpPr txBox="1"/>
          <p:nvPr/>
        </p:nvSpPr>
        <p:spPr>
          <a:xfrm>
            <a:off x="762000" y="5772150"/>
            <a:ext cx="2762250" cy="171450"/>
          </a:xfrm>
          <a:prstGeom prst="rect">
            <a:avLst/>
          </a:prstGeom>
          <a:noFill/>
          <a:ln/>
        </p:spPr>
        <p:txBody>
          <a:bodyPr wrap="square" lIns="0" tIns="0" rIns="0" bIns="0" rtlCol="0" anchor="t"/>
          <a:lstStyle/>
          <a:p>
            <a:pPr marL="0" indent="0" algn="l">
              <a:lnSpc>
                <a:spcPct val="115000"/>
              </a:lnSpc>
              <a:buNone/>
            </a:pPr>
            <a:r>
              <a:rPr lang="en-US" sz="863" b="1" kern="0" spc="80" dirty="0">
                <a:solidFill>
                  <a:srgbClr val="0B150E"/>
                </a:solidFill>
              </a:rPr>
              <a:t>LERATO’S BUSINESS AT A GLANCE</a:t>
            </a:r>
            <a:endParaRPr lang="en-US" sz="863" dirty="0"/>
          </a:p>
        </p:txBody>
      </p:sp>
      <p:pic>
        <p:nvPicPr>
          <p:cNvPr id="16" name="Icon LuUsers" descr="/home/claude/ebook/build/icons/LuUsers-ink.png"/>
          <p:cNvPicPr>
            <a:picLocks noChangeAspect="1"/>
          </p:cNvPicPr>
          <p:nvPr/>
        </p:nvPicPr>
        <p:blipFill>
          <a:blip r:embed="rId5"/>
          <a:stretch>
            <a:fillRect/>
          </a:stretch>
        </p:blipFill>
        <p:spPr>
          <a:xfrm>
            <a:off x="762000" y="6134100"/>
            <a:ext cx="171450" cy="171450"/>
          </a:xfrm>
          <a:prstGeom prst="rect">
            <a:avLst/>
          </a:prstGeom>
        </p:spPr>
      </p:pic>
      <p:sp>
        <p:nvSpPr>
          <p:cNvPr id="17" name="Text 12"/>
          <p:cNvSpPr txBox="1"/>
          <p:nvPr/>
        </p:nvSpPr>
        <p:spPr>
          <a:xfrm>
            <a:off x="1047750" y="6076950"/>
            <a:ext cx="2476500" cy="133350"/>
          </a:xfrm>
          <a:prstGeom prst="rect">
            <a:avLst/>
          </a:prstGeom>
          <a:noFill/>
          <a:ln/>
        </p:spPr>
        <p:txBody>
          <a:bodyPr wrap="square" lIns="0" tIns="0" rIns="0" bIns="0" rtlCol="0" anchor="t"/>
          <a:lstStyle/>
          <a:p>
            <a:pPr marL="0" indent="0" algn="l">
              <a:lnSpc>
                <a:spcPct val="115000"/>
              </a:lnSpc>
              <a:buNone/>
            </a:pPr>
            <a:r>
              <a:rPr lang="en-US" sz="750" b="1" kern="0" spc="60" dirty="0">
                <a:solidFill>
                  <a:srgbClr val="8A8A8A"/>
                </a:solidFill>
              </a:rPr>
              <a:t>PEOPLE</a:t>
            </a:r>
            <a:endParaRPr lang="en-US" sz="750" dirty="0"/>
          </a:p>
        </p:txBody>
      </p:sp>
      <p:sp>
        <p:nvSpPr>
          <p:cNvPr id="18" name="Text 13"/>
          <p:cNvSpPr txBox="1"/>
          <p:nvPr/>
        </p:nvSpPr>
        <p:spPr>
          <a:xfrm>
            <a:off x="1047750" y="6210300"/>
            <a:ext cx="2495550" cy="190500"/>
          </a:xfrm>
          <a:prstGeom prst="rect">
            <a:avLst/>
          </a:prstGeom>
          <a:noFill/>
          <a:ln/>
        </p:spPr>
        <p:txBody>
          <a:bodyPr wrap="square" lIns="0" tIns="0" rIns="0" bIns="0" rtlCol="0" anchor="t"/>
          <a:lstStyle/>
          <a:p>
            <a:pPr marL="0" indent="0" algn="l">
              <a:lnSpc>
                <a:spcPct val="115000"/>
              </a:lnSpc>
              <a:buNone/>
            </a:pPr>
            <a:r>
              <a:rPr lang="en-US" sz="1050" dirty="0">
                <a:solidFill>
                  <a:srgbClr val="1E1E1E"/>
                </a:solidFill>
              </a:rPr>
              <a:t>45, across two offices</a:t>
            </a:r>
            <a:endParaRPr lang="en-US" sz="1050" dirty="0"/>
          </a:p>
        </p:txBody>
      </p:sp>
      <p:pic>
        <p:nvPicPr>
          <p:cNvPr id="19" name="Icon LuBuilding2" descr="/home/claude/ebook/build/icons/LuBuilding2-ink.png"/>
          <p:cNvPicPr>
            <a:picLocks noChangeAspect="1"/>
          </p:cNvPicPr>
          <p:nvPr/>
        </p:nvPicPr>
        <p:blipFill>
          <a:blip r:embed="rId6"/>
          <a:stretch>
            <a:fillRect/>
          </a:stretch>
        </p:blipFill>
        <p:spPr>
          <a:xfrm>
            <a:off x="762000" y="6515100"/>
            <a:ext cx="171450" cy="171450"/>
          </a:xfrm>
          <a:prstGeom prst="rect">
            <a:avLst/>
          </a:prstGeom>
        </p:spPr>
      </p:pic>
      <p:sp>
        <p:nvSpPr>
          <p:cNvPr id="20" name="Text 14"/>
          <p:cNvSpPr txBox="1"/>
          <p:nvPr/>
        </p:nvSpPr>
        <p:spPr>
          <a:xfrm>
            <a:off x="1047750" y="6457950"/>
            <a:ext cx="2476500" cy="133350"/>
          </a:xfrm>
          <a:prstGeom prst="rect">
            <a:avLst/>
          </a:prstGeom>
          <a:noFill/>
          <a:ln/>
        </p:spPr>
        <p:txBody>
          <a:bodyPr wrap="square" lIns="0" tIns="0" rIns="0" bIns="0" rtlCol="0" anchor="t"/>
          <a:lstStyle/>
          <a:p>
            <a:pPr marL="0" indent="0" algn="l">
              <a:lnSpc>
                <a:spcPct val="115000"/>
              </a:lnSpc>
              <a:buNone/>
            </a:pPr>
            <a:r>
              <a:rPr lang="en-US" sz="750" b="1" kern="0" spc="60" dirty="0">
                <a:solidFill>
                  <a:srgbClr val="8A8A8A"/>
                </a:solidFill>
              </a:rPr>
              <a:t>WHERE</a:t>
            </a:r>
            <a:endParaRPr lang="en-US" sz="750" dirty="0"/>
          </a:p>
        </p:txBody>
      </p:sp>
      <p:sp>
        <p:nvSpPr>
          <p:cNvPr id="21" name="Text 15"/>
          <p:cNvSpPr txBox="1"/>
          <p:nvPr/>
        </p:nvSpPr>
        <p:spPr>
          <a:xfrm>
            <a:off x="1047750" y="6591300"/>
            <a:ext cx="2495550" cy="190500"/>
          </a:xfrm>
          <a:prstGeom prst="rect">
            <a:avLst/>
          </a:prstGeom>
          <a:noFill/>
          <a:ln/>
        </p:spPr>
        <p:txBody>
          <a:bodyPr wrap="square" lIns="0" tIns="0" rIns="0" bIns="0" rtlCol="0" anchor="t"/>
          <a:lstStyle/>
          <a:p>
            <a:pPr marL="0" indent="0" algn="l">
              <a:lnSpc>
                <a:spcPct val="115000"/>
              </a:lnSpc>
              <a:buNone/>
            </a:pPr>
            <a:r>
              <a:rPr lang="en-US" sz="1050" dirty="0">
                <a:solidFill>
                  <a:srgbClr val="1E1E1E"/>
                </a:solidFill>
              </a:rPr>
              <a:t>Midrand and Durban</a:t>
            </a:r>
            <a:endParaRPr lang="en-US" sz="1050" dirty="0"/>
          </a:p>
        </p:txBody>
      </p:sp>
      <p:pic>
        <p:nvPicPr>
          <p:cNvPr id="22" name="Icon LuMail" descr="/home/claude/ebook/build/icons/LuMail-ink.png"/>
          <p:cNvPicPr>
            <a:picLocks noChangeAspect="1"/>
          </p:cNvPicPr>
          <p:nvPr/>
        </p:nvPicPr>
        <p:blipFill>
          <a:blip r:embed="rId7"/>
          <a:stretch>
            <a:fillRect/>
          </a:stretch>
        </p:blipFill>
        <p:spPr>
          <a:xfrm>
            <a:off x="762000" y="6896100"/>
            <a:ext cx="171450" cy="171450"/>
          </a:xfrm>
          <a:prstGeom prst="rect">
            <a:avLst/>
          </a:prstGeom>
        </p:spPr>
      </p:pic>
      <p:sp>
        <p:nvSpPr>
          <p:cNvPr id="23" name="Text 16"/>
          <p:cNvSpPr txBox="1"/>
          <p:nvPr/>
        </p:nvSpPr>
        <p:spPr>
          <a:xfrm>
            <a:off x="1047750" y="6838950"/>
            <a:ext cx="2476500" cy="133350"/>
          </a:xfrm>
          <a:prstGeom prst="rect">
            <a:avLst/>
          </a:prstGeom>
          <a:noFill/>
          <a:ln/>
        </p:spPr>
        <p:txBody>
          <a:bodyPr wrap="square" lIns="0" tIns="0" rIns="0" bIns="0" rtlCol="0" anchor="t"/>
          <a:lstStyle/>
          <a:p>
            <a:pPr marL="0" indent="0" algn="l">
              <a:lnSpc>
                <a:spcPct val="115000"/>
              </a:lnSpc>
              <a:buNone/>
            </a:pPr>
            <a:r>
              <a:rPr lang="en-US" sz="750" b="1" kern="0" spc="60" dirty="0">
                <a:solidFill>
                  <a:srgbClr val="8A8A8A"/>
                </a:solidFill>
              </a:rPr>
              <a:t>EMAIL AND FILES</a:t>
            </a:r>
            <a:endParaRPr lang="en-US" sz="750" dirty="0"/>
          </a:p>
        </p:txBody>
      </p:sp>
      <p:sp>
        <p:nvSpPr>
          <p:cNvPr id="24" name="Text 17"/>
          <p:cNvSpPr txBox="1"/>
          <p:nvPr/>
        </p:nvSpPr>
        <p:spPr>
          <a:xfrm>
            <a:off x="1047750" y="6972300"/>
            <a:ext cx="2495550" cy="190500"/>
          </a:xfrm>
          <a:prstGeom prst="rect">
            <a:avLst/>
          </a:prstGeom>
          <a:noFill/>
          <a:ln/>
        </p:spPr>
        <p:txBody>
          <a:bodyPr wrap="square" lIns="0" tIns="0" rIns="0" bIns="0" rtlCol="0" anchor="t"/>
          <a:lstStyle/>
          <a:p>
            <a:pPr marL="0" indent="0" algn="l">
              <a:lnSpc>
                <a:spcPct val="115000"/>
              </a:lnSpc>
              <a:buNone/>
            </a:pPr>
            <a:r>
              <a:rPr lang="en-US" sz="1050" dirty="0">
                <a:solidFill>
                  <a:srgbClr val="1E1E1E"/>
                </a:solidFill>
              </a:rPr>
              <a:t>Microsoft 365 Business Standard</a:t>
            </a:r>
            <a:endParaRPr lang="en-US" sz="1050" dirty="0"/>
          </a:p>
        </p:txBody>
      </p:sp>
      <p:pic>
        <p:nvPicPr>
          <p:cNvPr id="25" name="Icon LuLifeBuoy" descr="/home/claude/ebook/build/icons/LuLifeBuoy-ink.png"/>
          <p:cNvPicPr>
            <a:picLocks noChangeAspect="1"/>
          </p:cNvPicPr>
          <p:nvPr/>
        </p:nvPicPr>
        <p:blipFill>
          <a:blip r:embed="rId8"/>
          <a:stretch>
            <a:fillRect/>
          </a:stretch>
        </p:blipFill>
        <p:spPr>
          <a:xfrm>
            <a:off x="762000" y="7277100"/>
            <a:ext cx="171450" cy="171450"/>
          </a:xfrm>
          <a:prstGeom prst="rect">
            <a:avLst/>
          </a:prstGeom>
        </p:spPr>
      </p:pic>
      <p:sp>
        <p:nvSpPr>
          <p:cNvPr id="26" name="Text 18"/>
          <p:cNvSpPr txBox="1"/>
          <p:nvPr/>
        </p:nvSpPr>
        <p:spPr>
          <a:xfrm>
            <a:off x="1047750" y="7219950"/>
            <a:ext cx="2476500" cy="133350"/>
          </a:xfrm>
          <a:prstGeom prst="rect">
            <a:avLst/>
          </a:prstGeom>
          <a:noFill/>
          <a:ln/>
        </p:spPr>
        <p:txBody>
          <a:bodyPr wrap="square" lIns="0" tIns="0" rIns="0" bIns="0" rtlCol="0" anchor="t"/>
          <a:lstStyle/>
          <a:p>
            <a:pPr marL="0" indent="0" algn="l">
              <a:lnSpc>
                <a:spcPct val="115000"/>
              </a:lnSpc>
              <a:buNone/>
            </a:pPr>
            <a:r>
              <a:rPr lang="en-US" sz="750" b="1" kern="0" spc="60" dirty="0">
                <a:solidFill>
                  <a:srgbClr val="8A8A8A"/>
                </a:solidFill>
              </a:rPr>
              <a:t>IT SUPPORT</a:t>
            </a:r>
            <a:endParaRPr lang="en-US" sz="750" dirty="0"/>
          </a:p>
        </p:txBody>
      </p:sp>
      <p:sp>
        <p:nvSpPr>
          <p:cNvPr id="27" name="Text 19"/>
          <p:cNvSpPr txBox="1"/>
          <p:nvPr/>
        </p:nvSpPr>
        <p:spPr>
          <a:xfrm>
            <a:off x="1047750" y="7353300"/>
            <a:ext cx="2495550" cy="190500"/>
          </a:xfrm>
          <a:prstGeom prst="rect">
            <a:avLst/>
          </a:prstGeom>
          <a:noFill/>
          <a:ln/>
        </p:spPr>
        <p:txBody>
          <a:bodyPr wrap="square" lIns="0" tIns="0" rIns="0" bIns="0" rtlCol="0" anchor="t"/>
          <a:lstStyle/>
          <a:p>
            <a:pPr marL="0" indent="0" algn="l">
              <a:lnSpc>
                <a:spcPct val="115000"/>
              </a:lnSpc>
              <a:buNone/>
            </a:pPr>
            <a:r>
              <a:rPr lang="en-US" sz="1050" dirty="0">
                <a:solidFill>
                  <a:srgbClr val="1E1E1E"/>
                </a:solidFill>
              </a:rPr>
              <a:t>An outside provider, on call</a:t>
            </a:r>
            <a:endParaRPr lang="en-US" sz="1050" dirty="0"/>
          </a:p>
        </p:txBody>
      </p:sp>
      <p:pic>
        <p:nvPicPr>
          <p:cNvPr id="28" name="Icon LuUser" descr="/home/claude/ebook/build/icons/LuUser-ink.png"/>
          <p:cNvPicPr>
            <a:picLocks noChangeAspect="1"/>
          </p:cNvPicPr>
          <p:nvPr/>
        </p:nvPicPr>
        <p:blipFill>
          <a:blip r:embed="rId9"/>
          <a:stretch>
            <a:fillRect/>
          </a:stretch>
        </p:blipFill>
        <p:spPr>
          <a:xfrm>
            <a:off x="762000" y="7658100"/>
            <a:ext cx="171450" cy="171450"/>
          </a:xfrm>
          <a:prstGeom prst="rect">
            <a:avLst/>
          </a:prstGeom>
        </p:spPr>
      </p:pic>
      <p:sp>
        <p:nvSpPr>
          <p:cNvPr id="29" name="Text 20"/>
          <p:cNvSpPr txBox="1"/>
          <p:nvPr/>
        </p:nvSpPr>
        <p:spPr>
          <a:xfrm>
            <a:off x="1047750" y="7600950"/>
            <a:ext cx="2476500" cy="133350"/>
          </a:xfrm>
          <a:prstGeom prst="rect">
            <a:avLst/>
          </a:prstGeom>
          <a:noFill/>
          <a:ln/>
        </p:spPr>
        <p:txBody>
          <a:bodyPr wrap="square" lIns="0" tIns="0" rIns="0" bIns="0" rtlCol="0" anchor="t"/>
          <a:lstStyle/>
          <a:p>
            <a:pPr marL="0" indent="0" algn="l">
              <a:lnSpc>
                <a:spcPct val="115000"/>
              </a:lnSpc>
              <a:buNone/>
            </a:pPr>
            <a:r>
              <a:rPr lang="en-US" sz="750" b="1" kern="0" spc="60" dirty="0">
                <a:solidFill>
                  <a:srgbClr val="8A8A8A"/>
                </a:solidFill>
              </a:rPr>
              <a:t>WHO RUNS IT</a:t>
            </a:r>
            <a:endParaRPr lang="en-US" sz="750" dirty="0"/>
          </a:p>
        </p:txBody>
      </p:sp>
      <p:sp>
        <p:nvSpPr>
          <p:cNvPr id="30" name="Text 21"/>
          <p:cNvSpPr txBox="1"/>
          <p:nvPr/>
        </p:nvSpPr>
        <p:spPr>
          <a:xfrm>
            <a:off x="1047750" y="7734300"/>
            <a:ext cx="2495550" cy="190500"/>
          </a:xfrm>
          <a:prstGeom prst="rect">
            <a:avLst/>
          </a:prstGeom>
          <a:noFill/>
          <a:ln/>
        </p:spPr>
        <p:txBody>
          <a:bodyPr wrap="square" lIns="0" tIns="0" rIns="0" bIns="0" rtlCol="0" anchor="t"/>
          <a:lstStyle/>
          <a:p>
            <a:pPr marL="0" indent="0" algn="l">
              <a:lnSpc>
                <a:spcPct val="115000"/>
              </a:lnSpc>
              <a:buNone/>
            </a:pPr>
            <a:r>
              <a:rPr lang="en-US" sz="1050" dirty="0">
                <a:solidFill>
                  <a:srgbClr val="1E1E1E"/>
                </a:solidFill>
              </a:rPr>
              <a:t>Lerato, part-time, by default</a:t>
            </a:r>
            <a:endParaRPr lang="en-US" sz="1050" dirty="0"/>
          </a:p>
        </p:txBody>
      </p:sp>
      <p:pic>
        <p:nvPicPr>
          <p:cNvPr id="31" name="Icon LuFileText" descr="/home/claude/ebook/build/icons/LuFileText-ink.png"/>
          <p:cNvPicPr>
            <a:picLocks noChangeAspect="1"/>
          </p:cNvPicPr>
          <p:nvPr/>
        </p:nvPicPr>
        <p:blipFill>
          <a:blip r:embed="rId10"/>
          <a:stretch>
            <a:fillRect/>
          </a:stretch>
        </p:blipFill>
        <p:spPr>
          <a:xfrm>
            <a:off x="762000" y="8039100"/>
            <a:ext cx="171450" cy="171450"/>
          </a:xfrm>
          <a:prstGeom prst="rect">
            <a:avLst/>
          </a:prstGeom>
        </p:spPr>
      </p:pic>
      <p:sp>
        <p:nvSpPr>
          <p:cNvPr id="32" name="Text 22"/>
          <p:cNvSpPr txBox="1"/>
          <p:nvPr/>
        </p:nvSpPr>
        <p:spPr>
          <a:xfrm>
            <a:off x="1047750" y="7981950"/>
            <a:ext cx="2476500" cy="133350"/>
          </a:xfrm>
          <a:prstGeom prst="rect">
            <a:avLst/>
          </a:prstGeom>
          <a:noFill/>
          <a:ln/>
        </p:spPr>
        <p:txBody>
          <a:bodyPr wrap="square" lIns="0" tIns="0" rIns="0" bIns="0" rtlCol="0" anchor="t"/>
          <a:lstStyle/>
          <a:p>
            <a:pPr marL="0" indent="0" algn="l">
              <a:lnSpc>
                <a:spcPct val="115000"/>
              </a:lnSpc>
              <a:buNone/>
            </a:pPr>
            <a:r>
              <a:rPr lang="en-US" sz="750" b="1" kern="0" spc="60" dirty="0">
                <a:solidFill>
                  <a:srgbClr val="8A8A8A"/>
                </a:solidFill>
              </a:rPr>
              <a:t>AI POLICY</a:t>
            </a:r>
            <a:endParaRPr lang="en-US" sz="750" dirty="0"/>
          </a:p>
        </p:txBody>
      </p:sp>
      <p:sp>
        <p:nvSpPr>
          <p:cNvPr id="33" name="Text 23"/>
          <p:cNvSpPr txBox="1"/>
          <p:nvPr/>
        </p:nvSpPr>
        <p:spPr>
          <a:xfrm>
            <a:off x="1047750" y="8115300"/>
            <a:ext cx="2495550" cy="190500"/>
          </a:xfrm>
          <a:prstGeom prst="rect">
            <a:avLst/>
          </a:prstGeom>
          <a:noFill/>
          <a:ln/>
        </p:spPr>
        <p:txBody>
          <a:bodyPr wrap="square" lIns="0" tIns="0" rIns="0" bIns="0" rtlCol="0" anchor="t"/>
          <a:lstStyle/>
          <a:p>
            <a:pPr marL="0" indent="0" algn="l">
              <a:lnSpc>
                <a:spcPct val="115000"/>
              </a:lnSpc>
              <a:buNone/>
            </a:pPr>
            <a:r>
              <a:rPr lang="en-US" sz="1050" dirty="0">
                <a:solidFill>
                  <a:srgbClr val="1E1E1E"/>
                </a:solidFill>
              </a:rPr>
              <a:t>None yet</a:t>
            </a:r>
            <a:endParaRPr lang="en-US" sz="1050" dirty="0"/>
          </a:p>
        </p:txBody>
      </p:sp>
      <p:sp>
        <p:nvSpPr>
          <p:cNvPr id="34" name="Card"/>
          <p:cNvSpPr/>
          <p:nvPr/>
        </p:nvSpPr>
        <p:spPr>
          <a:xfrm>
            <a:off x="3848100" y="5600700"/>
            <a:ext cx="3143250" cy="2819400"/>
          </a:xfrm>
          <a:prstGeom prst="roundRect">
            <a:avLst>
              <a:gd name="adj" fmla="val 2027"/>
            </a:avLst>
          </a:prstGeom>
          <a:solidFill>
            <a:srgbClr val="F5F5F3"/>
          </a:solidFill>
          <a:ln/>
        </p:spPr>
        <p:txBody>
          <a:bodyPr/>
          <a:lstStyle/>
          <a:p>
            <a:endParaRPr lang="en-GB"/>
          </a:p>
        </p:txBody>
      </p:sp>
      <p:sp>
        <p:nvSpPr>
          <p:cNvPr id="35" name="Text 25"/>
          <p:cNvSpPr txBox="1"/>
          <p:nvPr/>
        </p:nvSpPr>
        <p:spPr>
          <a:xfrm>
            <a:off x="4038600" y="5772150"/>
            <a:ext cx="2762250" cy="171450"/>
          </a:xfrm>
          <a:prstGeom prst="rect">
            <a:avLst/>
          </a:prstGeom>
          <a:noFill/>
          <a:ln/>
        </p:spPr>
        <p:txBody>
          <a:bodyPr wrap="square" lIns="0" tIns="0" rIns="0" bIns="0" rtlCol="0" anchor="t"/>
          <a:lstStyle/>
          <a:p>
            <a:pPr marL="0" indent="0" algn="l">
              <a:lnSpc>
                <a:spcPct val="115000"/>
              </a:lnSpc>
              <a:buNone/>
            </a:pPr>
            <a:r>
              <a:rPr lang="en-US" sz="863" b="1" kern="0" spc="80" dirty="0">
                <a:solidFill>
                  <a:srgbClr val="0B150E"/>
                </a:solidFill>
              </a:rPr>
              <a:t>WHAT SHE KNOWS</a:t>
            </a:r>
            <a:endParaRPr lang="en-US" sz="863" dirty="0"/>
          </a:p>
        </p:txBody>
      </p:sp>
      <p:pic>
        <p:nvPicPr>
          <p:cNvPr id="36" name="Known" descr="/home/claude/ebook/build/icons/LuCircleCheck-limed.png"/>
          <p:cNvPicPr>
            <a:picLocks noChangeAspect="1"/>
          </p:cNvPicPr>
          <p:nvPr/>
        </p:nvPicPr>
        <p:blipFill>
          <a:blip r:embed="rId11"/>
          <a:stretch>
            <a:fillRect/>
          </a:stretch>
        </p:blipFill>
        <p:spPr>
          <a:xfrm>
            <a:off x="4038600" y="6067425"/>
            <a:ext cx="152400" cy="152400"/>
          </a:xfrm>
          <a:prstGeom prst="rect">
            <a:avLst/>
          </a:prstGeom>
        </p:spPr>
      </p:pic>
      <p:sp>
        <p:nvSpPr>
          <p:cNvPr id="37" name="Text 26"/>
          <p:cNvSpPr txBox="1"/>
          <p:nvPr/>
        </p:nvSpPr>
        <p:spPr>
          <a:xfrm>
            <a:off x="4267200" y="6038850"/>
            <a:ext cx="2571750" cy="20955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People are already using AI</a:t>
            </a:r>
            <a:endParaRPr lang="en-US" sz="1013" dirty="0"/>
          </a:p>
        </p:txBody>
      </p:sp>
      <p:pic>
        <p:nvPicPr>
          <p:cNvPr id="38" name="Known" descr="/home/claude/ebook/build/icons/LuCircleCheck-limed.png"/>
          <p:cNvPicPr>
            <a:picLocks noChangeAspect="1"/>
          </p:cNvPicPr>
          <p:nvPr/>
        </p:nvPicPr>
        <p:blipFill>
          <a:blip r:embed="rId11"/>
          <a:stretch>
            <a:fillRect/>
          </a:stretch>
        </p:blipFill>
        <p:spPr>
          <a:xfrm>
            <a:off x="4038600" y="6334125"/>
            <a:ext cx="152400" cy="152400"/>
          </a:xfrm>
          <a:prstGeom prst="rect">
            <a:avLst/>
          </a:prstGeom>
        </p:spPr>
      </p:pic>
      <p:sp>
        <p:nvSpPr>
          <p:cNvPr id="39" name="Text 27"/>
          <p:cNvSpPr txBox="1"/>
          <p:nvPr/>
        </p:nvSpPr>
        <p:spPr>
          <a:xfrm>
            <a:off x="4267200" y="6305550"/>
            <a:ext cx="2571750" cy="20955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The licence bill keeps going up</a:t>
            </a:r>
            <a:endParaRPr lang="en-US" sz="1013" dirty="0"/>
          </a:p>
        </p:txBody>
      </p:sp>
      <p:pic>
        <p:nvPicPr>
          <p:cNvPr id="40" name="Known" descr="/home/claude/ebook/build/icons/LuCircleCheck-limed.png"/>
          <p:cNvPicPr>
            <a:picLocks noChangeAspect="1"/>
          </p:cNvPicPr>
          <p:nvPr/>
        </p:nvPicPr>
        <p:blipFill>
          <a:blip r:embed="rId11"/>
          <a:stretch>
            <a:fillRect/>
          </a:stretch>
        </p:blipFill>
        <p:spPr>
          <a:xfrm>
            <a:off x="4038600" y="6600825"/>
            <a:ext cx="152400" cy="152400"/>
          </a:xfrm>
          <a:prstGeom prst="rect">
            <a:avLst/>
          </a:prstGeom>
        </p:spPr>
      </p:pic>
      <p:sp>
        <p:nvSpPr>
          <p:cNvPr id="41" name="Text 28"/>
          <p:cNvSpPr txBox="1"/>
          <p:nvPr/>
        </p:nvSpPr>
        <p:spPr>
          <a:xfrm>
            <a:off x="4267200" y="6572250"/>
            <a:ext cx="2571750" cy="20955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Backups are “handled”</a:t>
            </a:r>
            <a:endParaRPr lang="en-US" sz="1013" dirty="0"/>
          </a:p>
        </p:txBody>
      </p:sp>
      <p:sp>
        <p:nvSpPr>
          <p:cNvPr id="42" name="Text 29"/>
          <p:cNvSpPr txBox="1"/>
          <p:nvPr/>
        </p:nvSpPr>
        <p:spPr>
          <a:xfrm>
            <a:off x="4038600" y="6972300"/>
            <a:ext cx="2762250" cy="171450"/>
          </a:xfrm>
          <a:prstGeom prst="rect">
            <a:avLst/>
          </a:prstGeom>
          <a:noFill/>
          <a:ln/>
        </p:spPr>
        <p:txBody>
          <a:bodyPr wrap="square" lIns="0" tIns="0" rIns="0" bIns="0" rtlCol="0" anchor="t"/>
          <a:lstStyle/>
          <a:p>
            <a:pPr marL="0" indent="0" algn="l">
              <a:lnSpc>
                <a:spcPct val="115000"/>
              </a:lnSpc>
              <a:buNone/>
            </a:pPr>
            <a:r>
              <a:rPr lang="en-US" sz="863" b="1" kern="0" spc="80" dirty="0">
                <a:solidFill>
                  <a:srgbClr val="0B150E"/>
                </a:solidFill>
              </a:rPr>
              <a:t>WHAT SHE DOESN’T KNOW YET</a:t>
            </a:r>
            <a:endParaRPr lang="en-US" sz="863" dirty="0"/>
          </a:p>
        </p:txBody>
      </p:sp>
      <p:pic>
        <p:nvPicPr>
          <p:cNvPr id="43" name="Unknown" descr="/home/claude/ebook/build/icons/LuCircleHelp-orange.png"/>
          <p:cNvPicPr>
            <a:picLocks noChangeAspect="1"/>
          </p:cNvPicPr>
          <p:nvPr/>
        </p:nvPicPr>
        <p:blipFill>
          <a:blip r:embed="rId12"/>
          <a:stretch>
            <a:fillRect/>
          </a:stretch>
        </p:blipFill>
        <p:spPr>
          <a:xfrm>
            <a:off x="4038600" y="7267575"/>
            <a:ext cx="152400" cy="152400"/>
          </a:xfrm>
          <a:prstGeom prst="rect">
            <a:avLst/>
          </a:prstGeom>
        </p:spPr>
      </p:pic>
      <p:sp>
        <p:nvSpPr>
          <p:cNvPr id="44" name="Text 30"/>
          <p:cNvSpPr txBox="1"/>
          <p:nvPr/>
        </p:nvSpPr>
        <p:spPr>
          <a:xfrm>
            <a:off x="4267200" y="7239000"/>
            <a:ext cx="2571750" cy="20955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Which tools, and what’s gone into them</a:t>
            </a:r>
            <a:endParaRPr lang="en-US" sz="1013" dirty="0"/>
          </a:p>
        </p:txBody>
      </p:sp>
      <p:pic>
        <p:nvPicPr>
          <p:cNvPr id="45" name="Unknown" descr="/home/claude/ebook/build/icons/LuCircleHelp-orange.png"/>
          <p:cNvPicPr>
            <a:picLocks noChangeAspect="1"/>
          </p:cNvPicPr>
          <p:nvPr/>
        </p:nvPicPr>
        <p:blipFill>
          <a:blip r:embed="rId12"/>
          <a:stretch>
            <a:fillRect/>
          </a:stretch>
        </p:blipFill>
        <p:spPr>
          <a:xfrm>
            <a:off x="4038600" y="7534275"/>
            <a:ext cx="152400" cy="152400"/>
          </a:xfrm>
          <a:prstGeom prst="rect">
            <a:avLst/>
          </a:prstGeom>
        </p:spPr>
      </p:pic>
      <p:sp>
        <p:nvSpPr>
          <p:cNvPr id="46" name="Text 31"/>
          <p:cNvSpPr txBox="1"/>
          <p:nvPr/>
        </p:nvSpPr>
        <p:spPr>
          <a:xfrm>
            <a:off x="4267200" y="7505700"/>
            <a:ext cx="2571750" cy="20955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Who can open the payroll folder</a:t>
            </a:r>
            <a:endParaRPr lang="en-US" sz="1013" dirty="0"/>
          </a:p>
        </p:txBody>
      </p:sp>
      <p:pic>
        <p:nvPicPr>
          <p:cNvPr id="47" name="Unknown" descr="/home/claude/ebook/build/icons/LuCircleHelp-orange.png"/>
          <p:cNvPicPr>
            <a:picLocks noChangeAspect="1"/>
          </p:cNvPicPr>
          <p:nvPr/>
        </p:nvPicPr>
        <p:blipFill>
          <a:blip r:embed="rId12"/>
          <a:stretch>
            <a:fillRect/>
          </a:stretch>
        </p:blipFill>
        <p:spPr>
          <a:xfrm>
            <a:off x="4038600" y="7800975"/>
            <a:ext cx="152400" cy="152400"/>
          </a:xfrm>
          <a:prstGeom prst="rect">
            <a:avLst/>
          </a:prstGeom>
        </p:spPr>
      </p:pic>
      <p:sp>
        <p:nvSpPr>
          <p:cNvPr id="48" name="Text 32"/>
          <p:cNvSpPr txBox="1"/>
          <p:nvPr/>
        </p:nvSpPr>
        <p:spPr>
          <a:xfrm>
            <a:off x="4267200" y="7772400"/>
            <a:ext cx="2571750" cy="20955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Whether anyone has tested a restore</a:t>
            </a:r>
            <a:endParaRPr lang="en-US" sz="1013" dirty="0"/>
          </a:p>
        </p:txBody>
      </p:sp>
      <p:pic>
        <p:nvPicPr>
          <p:cNvPr id="49" name="Unknown" descr="/home/claude/ebook/build/icons/LuCircleHelp-orange.png"/>
          <p:cNvPicPr>
            <a:picLocks noChangeAspect="1"/>
          </p:cNvPicPr>
          <p:nvPr/>
        </p:nvPicPr>
        <p:blipFill>
          <a:blip r:embed="rId12"/>
          <a:stretch>
            <a:fillRect/>
          </a:stretch>
        </p:blipFill>
        <p:spPr>
          <a:xfrm>
            <a:off x="4038600" y="8067675"/>
            <a:ext cx="152400" cy="152400"/>
          </a:xfrm>
          <a:prstGeom prst="rect">
            <a:avLst/>
          </a:prstGeom>
        </p:spPr>
      </p:pic>
      <p:sp>
        <p:nvSpPr>
          <p:cNvPr id="50" name="Text 33"/>
          <p:cNvSpPr txBox="1"/>
          <p:nvPr/>
        </p:nvSpPr>
        <p:spPr>
          <a:xfrm>
            <a:off x="4267200" y="8039100"/>
            <a:ext cx="2571750" cy="20955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Who controls the admin accounts</a:t>
            </a:r>
            <a:endParaRPr lang="en-US" sz="1013" dirty="0"/>
          </a:p>
        </p:txBody>
      </p:sp>
      <p:sp>
        <p:nvSpPr>
          <p:cNvPr id="51" name="Card"/>
          <p:cNvSpPr/>
          <p:nvPr/>
        </p:nvSpPr>
        <p:spPr>
          <a:xfrm>
            <a:off x="571500" y="8591550"/>
            <a:ext cx="6419850" cy="1219200"/>
          </a:xfrm>
          <a:prstGeom prst="roundRect">
            <a:avLst>
              <a:gd name="adj" fmla="val 4688"/>
            </a:avLst>
          </a:prstGeom>
          <a:solidFill>
            <a:srgbClr val="FFFFFF"/>
          </a:solidFill>
          <a:ln w="9525">
            <a:solidFill>
              <a:srgbClr val="E7E8E7"/>
            </a:solidFill>
            <a:prstDash val="solid"/>
          </a:ln>
        </p:spPr>
        <p:txBody>
          <a:bodyPr/>
          <a:lstStyle/>
          <a:p>
            <a:endParaRPr lang="en-GB"/>
          </a:p>
        </p:txBody>
      </p:sp>
      <p:sp>
        <p:nvSpPr>
          <p:cNvPr id="52" name="Card accent"/>
          <p:cNvSpPr/>
          <p:nvPr/>
        </p:nvSpPr>
        <p:spPr>
          <a:xfrm>
            <a:off x="571500" y="8591550"/>
            <a:ext cx="47625" cy="1219200"/>
          </a:xfrm>
          <a:prstGeom prst="rect">
            <a:avLst/>
          </a:prstGeom>
          <a:solidFill>
            <a:srgbClr val="7880B5"/>
          </a:solidFill>
          <a:ln/>
        </p:spPr>
        <p:txBody>
          <a:bodyPr/>
          <a:lstStyle/>
          <a:p>
            <a:endParaRPr lang="en-GB"/>
          </a:p>
        </p:txBody>
      </p:sp>
      <p:sp>
        <p:nvSpPr>
          <p:cNvPr id="53" name="Text 36"/>
          <p:cNvSpPr txBox="1"/>
          <p:nvPr/>
        </p:nvSpPr>
        <p:spPr>
          <a:xfrm>
            <a:off x="800100" y="8763000"/>
            <a:ext cx="28575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0B150E"/>
                </a:solidFill>
              </a:rPr>
              <a:t>ABOUT LERATO</a:t>
            </a:r>
            <a:endParaRPr lang="en-US" sz="900" dirty="0"/>
          </a:p>
        </p:txBody>
      </p:sp>
      <p:sp>
        <p:nvSpPr>
          <p:cNvPr id="54" name="Text 37"/>
          <p:cNvSpPr txBox="1"/>
          <p:nvPr/>
        </p:nvSpPr>
        <p:spPr>
          <a:xfrm>
            <a:off x="800100" y="9010650"/>
            <a:ext cx="5962650" cy="723900"/>
          </a:xfrm>
          <a:prstGeom prst="rect">
            <a:avLst/>
          </a:prstGeom>
          <a:noFill/>
          <a:ln/>
        </p:spPr>
        <p:txBody>
          <a:bodyPr wrap="square" lIns="0" tIns="0" rIns="0" bIns="0" rtlCol="0" anchor="t"/>
          <a:lstStyle/>
          <a:p>
            <a:pPr marL="0" indent="0" algn="l">
              <a:lnSpc>
                <a:spcPct val="130000"/>
              </a:lnSpc>
              <a:buNone/>
            </a:pPr>
            <a:r>
              <a:rPr lang="en-US" sz="1050" dirty="0">
                <a:solidFill>
                  <a:srgbClr val="3A3A3A"/>
                </a:solidFill>
              </a:rPr>
              <a:t>Lerato’s story is a composite. Her name and business are invented, but every situation in it comes from what South African businesses of 10 to 200 people tell us. Follow the purple tag: seven short chapters, one for each step of her first 90 days.</a:t>
            </a:r>
            <a:endParaRPr lang="en-US" sz="1050" dirty="0"/>
          </a:p>
        </p:txBody>
      </p:sp>
      <p:sp>
        <p:nvSpPr>
          <p:cNvPr id="55"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56"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57"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58" name="Link: back to contents" descr="Link: back to contents">
            <a:hlinkClick r:id="rId13" action="ppaction://hlinksldjump" tooltip="Go to page 1"/>
          </p:cNvPr>
          <p:cNvPicPr>
            <a:picLocks noChangeAspect="1"/>
          </p:cNvPicPr>
          <p:nvPr/>
        </p:nvPicPr>
        <p:blipFill>
          <a:blip r:embed="rId14"/>
          <a:stretch>
            <a:fillRect/>
          </a:stretch>
        </p:blipFill>
        <p:spPr>
          <a:xfrm>
            <a:off x="3019425" y="10163175"/>
            <a:ext cx="1524000" cy="228600"/>
          </a:xfrm>
          <a:prstGeom prst="rect">
            <a:avLst/>
          </a:prstGeom>
        </p:spPr>
      </p:pic>
      <p:sp>
        <p:nvSpPr>
          <p:cNvPr id="59"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60" name="Link: IT Health Assessment" descr="Link: IT Health Assessment">
            <a:hlinkClick r:id="rId15" tooltip="Open in your browser"/>
          </p:cNvPr>
          <p:cNvPicPr>
            <a:picLocks noChangeAspect="1"/>
          </p:cNvPicPr>
          <p:nvPr/>
        </p:nvPicPr>
        <p:blipFill>
          <a:blip r:embed="rId14"/>
          <a:stretch>
            <a:fillRect/>
          </a:stretch>
        </p:blipFill>
        <p:spPr>
          <a:xfrm>
            <a:off x="5467350" y="10163175"/>
            <a:ext cx="1524000" cy="228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Ink band"/>
          <p:cNvSpPr/>
          <p:nvPr/>
        </p:nvSpPr>
        <p:spPr>
          <a:xfrm>
            <a:off x="0" y="0"/>
            <a:ext cx="7562850" cy="4286250"/>
          </a:xfrm>
          <a:prstGeom prst="rect">
            <a:avLst/>
          </a:prstGeom>
          <a:solidFill>
            <a:srgbClr val="0B150E"/>
          </a:solidFill>
          <a:ln/>
        </p:spPr>
        <p:txBody>
          <a:bodyPr/>
          <a:lstStyle/>
          <a:p>
            <a:endParaRPr lang="en-GB"/>
          </a:p>
        </p:txBody>
      </p:sp>
      <p:pic>
        <p:nvPicPr>
          <p:cNvPr id="3" name="Watermark 7C" descr="/home/claude/ebook/build/img/wm-ink.png"/>
          <p:cNvPicPr>
            <a:picLocks noChangeAspect="1"/>
          </p:cNvPicPr>
          <p:nvPr/>
        </p:nvPicPr>
        <p:blipFill>
          <a:blip r:embed="rId3">
            <a:alphaModFix amt="5000"/>
          </a:blip>
          <a:stretch>
            <a:fillRect/>
          </a:stretch>
        </p:blipFill>
        <p:spPr>
          <a:xfrm>
            <a:off x="3943350" y="0"/>
            <a:ext cx="3619500" cy="4000500"/>
          </a:xfrm>
          <a:prstGeom prst="rect">
            <a:avLst/>
          </a:prstGeom>
        </p:spPr>
      </p:pic>
      <p:pic>
        <p:nvPicPr>
          <p:cNvPr id="4" name="SevenC mark" descr="SevenC"/>
          <p:cNvPicPr>
            <a:picLocks noChangeAspect="1"/>
          </p:cNvPicPr>
          <p:nvPr/>
        </p:nvPicPr>
        <p:blipFill>
          <a:blip r:embed="rId4"/>
          <a:stretch>
            <a:fillRect/>
          </a:stretch>
        </p:blipFill>
        <p:spPr>
          <a:xfrm>
            <a:off x="571500" y="381000"/>
            <a:ext cx="171450" cy="171450"/>
          </a:xfrm>
          <a:prstGeom prst="rect">
            <a:avLst/>
          </a:prstGeom>
        </p:spPr>
      </p:pic>
      <p:sp>
        <p:nvSpPr>
          <p:cNvPr id="5"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6"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1 OF 4</a:t>
            </a:r>
            <a:endParaRPr lang="en-US" sz="788" dirty="0"/>
          </a:p>
        </p:txBody>
      </p:sp>
      <p:sp>
        <p:nvSpPr>
          <p:cNvPr id="7" name="Progress 1"/>
          <p:cNvSpPr/>
          <p:nvPr/>
        </p:nvSpPr>
        <p:spPr>
          <a:xfrm>
            <a:off x="5295900" y="447675"/>
            <a:ext cx="228600" cy="38100"/>
          </a:xfrm>
          <a:prstGeom prst="roundRect">
            <a:avLst>
              <a:gd name="adj" fmla="val 50000"/>
            </a:avLst>
          </a:prstGeom>
          <a:solidFill>
            <a:srgbClr val="C2D036"/>
          </a:solidFill>
          <a:ln/>
        </p:spPr>
        <p:txBody>
          <a:bodyPr/>
          <a:lstStyle/>
          <a:p>
            <a:endParaRPr lang="en-GB"/>
          </a:p>
        </p:txBody>
      </p:sp>
      <p:sp>
        <p:nvSpPr>
          <p:cNvPr id="8" name="Progress 2"/>
          <p:cNvSpPr/>
          <p:nvPr/>
        </p:nvSpPr>
        <p:spPr>
          <a:xfrm>
            <a:off x="5562600" y="447675"/>
            <a:ext cx="228600" cy="38100"/>
          </a:xfrm>
          <a:prstGeom prst="roundRect">
            <a:avLst>
              <a:gd name="adj" fmla="val 50000"/>
            </a:avLst>
          </a:prstGeom>
          <a:solidFill>
            <a:srgbClr val="27302A"/>
          </a:solidFill>
          <a:ln/>
        </p:spPr>
        <p:txBody>
          <a:bodyPr/>
          <a:lstStyle/>
          <a:p>
            <a:endParaRPr lang="en-GB"/>
          </a:p>
        </p:txBody>
      </p:sp>
      <p:sp>
        <p:nvSpPr>
          <p:cNvPr id="9" name="Progress 3"/>
          <p:cNvSpPr/>
          <p:nvPr/>
        </p:nvSpPr>
        <p:spPr>
          <a:xfrm>
            <a:off x="5829300" y="447675"/>
            <a:ext cx="228600" cy="38100"/>
          </a:xfrm>
          <a:prstGeom prst="roundRect">
            <a:avLst>
              <a:gd name="adj" fmla="val 50000"/>
            </a:avLst>
          </a:prstGeom>
          <a:solidFill>
            <a:srgbClr val="27302A"/>
          </a:solidFill>
          <a:ln/>
        </p:spPr>
        <p:txBody>
          <a:bodyPr/>
          <a:lstStyle/>
          <a:p>
            <a:endParaRPr lang="en-GB"/>
          </a:p>
        </p:txBody>
      </p:sp>
      <p:sp>
        <p:nvSpPr>
          <p:cNvPr id="10" name="Progress 4"/>
          <p:cNvSpPr/>
          <p:nvPr/>
        </p:nvSpPr>
        <p:spPr>
          <a:xfrm>
            <a:off x="6096000" y="447675"/>
            <a:ext cx="228600" cy="38100"/>
          </a:xfrm>
          <a:prstGeom prst="roundRect">
            <a:avLst>
              <a:gd name="adj" fmla="val 50000"/>
            </a:avLst>
          </a:prstGeom>
          <a:solidFill>
            <a:srgbClr val="27302A"/>
          </a:solidFill>
          <a:ln/>
        </p:spPr>
        <p:txBody>
          <a:bodyPr/>
          <a:lstStyle/>
          <a:p>
            <a:endParaRPr lang="en-GB"/>
          </a:p>
        </p:txBody>
      </p:sp>
      <p:sp>
        <p:nvSpPr>
          <p:cNvPr id="11"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04 / 24</a:t>
            </a:r>
            <a:endParaRPr lang="en-US" sz="900" dirty="0"/>
          </a:p>
        </p:txBody>
      </p:sp>
      <p:sp>
        <p:nvSpPr>
          <p:cNvPr id="12" name="Header rule"/>
          <p:cNvSpPr/>
          <p:nvPr/>
        </p:nvSpPr>
        <p:spPr>
          <a:xfrm>
            <a:off x="571500" y="666750"/>
            <a:ext cx="6419850" cy="0"/>
          </a:xfrm>
          <a:prstGeom prst="line">
            <a:avLst/>
          </a:prstGeom>
          <a:noFill/>
          <a:ln w="9525">
            <a:solidFill>
              <a:srgbClr val="27302A"/>
            </a:solidFill>
            <a:prstDash val="solid"/>
          </a:ln>
        </p:spPr>
        <p:txBody>
          <a:bodyPr/>
          <a:lstStyle/>
          <a:p>
            <a:endParaRPr lang="en-GB"/>
          </a:p>
        </p:txBody>
      </p:sp>
      <p:sp>
        <p:nvSpPr>
          <p:cNvPr id="13" name="Part number"/>
          <p:cNvSpPr txBox="1"/>
          <p:nvPr/>
        </p:nvSpPr>
        <p:spPr>
          <a:xfrm>
            <a:off x="571500" y="876300"/>
            <a:ext cx="2857500" cy="1123950"/>
          </a:xfrm>
          <a:prstGeom prst="rect">
            <a:avLst/>
          </a:prstGeom>
          <a:noFill/>
          <a:ln/>
        </p:spPr>
        <p:txBody>
          <a:bodyPr wrap="square" lIns="0" tIns="0" rIns="0" bIns="0" rtlCol="0" anchor="t"/>
          <a:lstStyle/>
          <a:p>
            <a:pPr marL="0" indent="0" algn="l">
              <a:lnSpc>
                <a:spcPct val="90000"/>
              </a:lnSpc>
              <a:buNone/>
            </a:pPr>
            <a:r>
              <a:rPr lang="en-US" sz="9000" b="1" kern="0" spc="-250" dirty="0">
                <a:solidFill>
                  <a:srgbClr val="C2D036"/>
                </a:solidFill>
              </a:rPr>
              <a:t>01</a:t>
            </a:r>
            <a:endParaRPr lang="en-US" sz="9000" dirty="0"/>
          </a:p>
        </p:txBody>
      </p:sp>
      <p:sp>
        <p:nvSpPr>
          <p:cNvPr id="14" name="Eyebrow"/>
          <p:cNvSpPr txBox="1"/>
          <p:nvPr/>
        </p:nvSpPr>
        <p:spPr>
          <a:xfrm>
            <a:off x="571500" y="2038350"/>
            <a:ext cx="38100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C8C8C8"/>
                </a:solidFill>
              </a:rPr>
              <a:t>PART ONE</a:t>
            </a:r>
            <a:endParaRPr lang="en-US" sz="975" dirty="0"/>
          </a:p>
        </p:txBody>
      </p:sp>
      <p:sp>
        <p:nvSpPr>
          <p:cNvPr id="15" name="Headline"/>
          <p:cNvSpPr txBox="1"/>
          <p:nvPr/>
        </p:nvSpPr>
        <p:spPr>
          <a:xfrm>
            <a:off x="571500" y="2266950"/>
            <a:ext cx="6419850" cy="990600"/>
          </a:xfrm>
          <a:prstGeom prst="rect">
            <a:avLst/>
          </a:prstGeom>
          <a:noFill/>
          <a:ln/>
        </p:spPr>
        <p:txBody>
          <a:bodyPr wrap="square" lIns="0" tIns="0" rIns="0" bIns="0" rtlCol="0" anchor="t"/>
          <a:lstStyle/>
          <a:p>
            <a:pPr marL="0" indent="0" algn="l">
              <a:lnSpc>
                <a:spcPct val="100000"/>
              </a:lnSpc>
              <a:buNone/>
            </a:pPr>
            <a:r>
              <a:rPr lang="en-US" sz="3450" b="1" kern="0" spc="-60" dirty="0">
                <a:solidFill>
                  <a:srgbClr val="FFFFFF"/>
                </a:solidFill>
              </a:rPr>
              <a:t>Do more with</a:t>
            </a:r>
            <a:endParaRPr lang="en-US" sz="3450" dirty="0"/>
          </a:p>
          <a:p>
            <a:pPr marL="0" indent="0" algn="l">
              <a:lnSpc>
                <a:spcPct val="100000"/>
              </a:lnSpc>
              <a:buNone/>
            </a:pPr>
            <a:r>
              <a:rPr lang="en-US" sz="3450" b="1" kern="0" spc="-60" dirty="0">
                <a:solidFill>
                  <a:srgbClr val="C2D036"/>
                </a:solidFill>
              </a:rPr>
              <a:t>what you already have</a:t>
            </a:r>
            <a:endParaRPr lang="en-US" sz="3450" dirty="0"/>
          </a:p>
        </p:txBody>
      </p:sp>
      <p:sp>
        <p:nvSpPr>
          <p:cNvPr id="16" name="Subline"/>
          <p:cNvSpPr txBox="1"/>
          <p:nvPr/>
        </p:nvSpPr>
        <p:spPr>
          <a:xfrm>
            <a:off x="571500" y="3352800"/>
            <a:ext cx="5715000" cy="533400"/>
          </a:xfrm>
          <a:prstGeom prst="rect">
            <a:avLst/>
          </a:prstGeom>
          <a:noFill/>
          <a:ln/>
        </p:spPr>
        <p:txBody>
          <a:bodyPr wrap="square" lIns="0" tIns="0" rIns="0" bIns="0" rtlCol="0" anchor="t"/>
          <a:lstStyle/>
          <a:p>
            <a:pPr marL="0" indent="0" algn="l">
              <a:lnSpc>
                <a:spcPct val="130000"/>
              </a:lnSpc>
              <a:buNone/>
            </a:pPr>
            <a:r>
              <a:rPr lang="en-US" sz="1275" dirty="0">
                <a:solidFill>
                  <a:srgbClr val="C8C8C8"/>
                </a:solidFill>
              </a:rPr>
              <a:t>AI is most useful on the work your team repeats every week, inside Outlook, Teams, Excel and your own files.</a:t>
            </a:r>
            <a:endParaRPr lang="en-US" sz="1275" dirty="0"/>
          </a:p>
        </p:txBody>
      </p:sp>
      <p:sp>
        <p:nvSpPr>
          <p:cNvPr id="17" name="Eyebrow"/>
          <p:cNvSpPr txBox="1"/>
          <p:nvPr/>
        </p:nvSpPr>
        <p:spPr>
          <a:xfrm>
            <a:off x="571500" y="4533900"/>
            <a:ext cx="38100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WHERE AI EARNS ITS KEEP</a:t>
            </a:r>
            <a:endParaRPr lang="en-US" sz="975" dirty="0"/>
          </a:p>
        </p:txBody>
      </p:sp>
      <p:sp>
        <p:nvSpPr>
          <p:cNvPr id="18" name="Text 14"/>
          <p:cNvSpPr txBox="1"/>
          <p:nvPr/>
        </p:nvSpPr>
        <p:spPr>
          <a:xfrm>
            <a:off x="571500" y="4743450"/>
            <a:ext cx="6419850" cy="285750"/>
          </a:xfrm>
          <a:prstGeom prst="rect">
            <a:avLst/>
          </a:prstGeom>
          <a:noFill/>
          <a:ln/>
        </p:spPr>
        <p:txBody>
          <a:bodyPr wrap="square" lIns="0" tIns="0" rIns="0" bIns="0" rtlCol="0" anchor="t"/>
          <a:lstStyle/>
          <a:p>
            <a:pPr marL="0" indent="0" algn="l">
              <a:lnSpc>
                <a:spcPct val="115000"/>
              </a:lnSpc>
              <a:buNone/>
            </a:pPr>
            <a:r>
              <a:rPr lang="en-US" sz="1650" b="1" dirty="0">
                <a:solidFill>
                  <a:srgbClr val="0B150E"/>
                </a:solidFill>
              </a:rPr>
              <a:t>Six jobs AI already does well for a lean team</a:t>
            </a:r>
            <a:endParaRPr lang="en-US" sz="1650" dirty="0"/>
          </a:p>
        </p:txBody>
      </p:sp>
      <p:sp>
        <p:nvSpPr>
          <p:cNvPr id="19" name="Card"/>
          <p:cNvSpPr/>
          <p:nvPr/>
        </p:nvSpPr>
        <p:spPr>
          <a:xfrm>
            <a:off x="571500" y="5162550"/>
            <a:ext cx="2050733" cy="1562100"/>
          </a:xfrm>
          <a:prstGeom prst="roundRect">
            <a:avLst>
              <a:gd name="adj" fmla="val 3659"/>
            </a:avLst>
          </a:prstGeom>
          <a:solidFill>
            <a:srgbClr val="FFFFFF"/>
          </a:solidFill>
          <a:ln w="9525">
            <a:solidFill>
              <a:srgbClr val="E7E8E7"/>
            </a:solidFill>
            <a:prstDash val="solid"/>
          </a:ln>
        </p:spPr>
        <p:txBody>
          <a:bodyPr/>
          <a:lstStyle/>
          <a:p>
            <a:endParaRPr lang="en-GB"/>
          </a:p>
        </p:txBody>
      </p:sp>
      <p:sp>
        <p:nvSpPr>
          <p:cNvPr id="20" name="Card accent"/>
          <p:cNvSpPr/>
          <p:nvPr/>
        </p:nvSpPr>
        <p:spPr>
          <a:xfrm>
            <a:off x="571500" y="5162550"/>
            <a:ext cx="2050733" cy="28575"/>
          </a:xfrm>
          <a:prstGeom prst="rect">
            <a:avLst/>
          </a:prstGeom>
          <a:solidFill>
            <a:srgbClr val="C2D036"/>
          </a:solidFill>
          <a:ln/>
        </p:spPr>
        <p:txBody>
          <a:bodyPr/>
          <a:lstStyle/>
          <a:p>
            <a:endParaRPr lang="en-GB"/>
          </a:p>
        </p:txBody>
      </p:sp>
      <p:sp>
        <p:nvSpPr>
          <p:cNvPr id="21" name="Icon disc"/>
          <p:cNvSpPr/>
          <p:nvPr/>
        </p:nvSpPr>
        <p:spPr>
          <a:xfrm>
            <a:off x="723900" y="5334000"/>
            <a:ext cx="342900" cy="342900"/>
          </a:xfrm>
          <a:prstGeom prst="ellipse">
            <a:avLst/>
          </a:prstGeom>
          <a:solidFill>
            <a:srgbClr val="F5F5F3"/>
          </a:solidFill>
          <a:ln/>
        </p:spPr>
        <p:txBody>
          <a:bodyPr/>
          <a:lstStyle/>
          <a:p>
            <a:endParaRPr lang="en-GB"/>
          </a:p>
        </p:txBody>
      </p:sp>
      <p:pic>
        <p:nvPicPr>
          <p:cNvPr id="22" name="Icon LuPenLine" descr="/home/claude/ebook/build/icons/LuPenLine-ink.png"/>
          <p:cNvPicPr>
            <a:picLocks noChangeAspect="1"/>
          </p:cNvPicPr>
          <p:nvPr/>
        </p:nvPicPr>
        <p:blipFill>
          <a:blip r:embed="rId5"/>
          <a:stretch>
            <a:fillRect/>
          </a:stretch>
        </p:blipFill>
        <p:spPr>
          <a:xfrm>
            <a:off x="806196" y="5416296"/>
            <a:ext cx="178308" cy="178308"/>
          </a:xfrm>
          <a:prstGeom prst="rect">
            <a:avLst/>
          </a:prstGeom>
        </p:spPr>
      </p:pic>
      <p:sp>
        <p:nvSpPr>
          <p:cNvPr id="23" name="Text 18"/>
          <p:cNvSpPr txBox="1"/>
          <p:nvPr/>
        </p:nvSpPr>
        <p:spPr>
          <a:xfrm>
            <a:off x="723900" y="5772150"/>
            <a:ext cx="1743075"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Draft and rewrite</a:t>
            </a:r>
            <a:endParaRPr lang="en-US" sz="1200" dirty="0"/>
          </a:p>
        </p:txBody>
      </p:sp>
      <p:sp>
        <p:nvSpPr>
          <p:cNvPr id="24" name="Text 19"/>
          <p:cNvSpPr txBox="1"/>
          <p:nvPr/>
        </p:nvSpPr>
        <p:spPr>
          <a:xfrm>
            <a:off x="723900" y="6019800"/>
            <a:ext cx="1743075" cy="6477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First drafts of emails, proposals and policies, in your own tone.</a:t>
            </a:r>
            <a:endParaRPr lang="en-US" sz="975" dirty="0"/>
          </a:p>
        </p:txBody>
      </p:sp>
      <p:sp>
        <p:nvSpPr>
          <p:cNvPr id="25" name="Card"/>
          <p:cNvSpPr/>
          <p:nvPr/>
        </p:nvSpPr>
        <p:spPr>
          <a:xfrm>
            <a:off x="2755583" y="5162550"/>
            <a:ext cx="2050733" cy="1562100"/>
          </a:xfrm>
          <a:prstGeom prst="roundRect">
            <a:avLst>
              <a:gd name="adj" fmla="val 3659"/>
            </a:avLst>
          </a:prstGeom>
          <a:solidFill>
            <a:srgbClr val="FFFFFF"/>
          </a:solidFill>
          <a:ln w="9525">
            <a:solidFill>
              <a:srgbClr val="E7E8E7"/>
            </a:solidFill>
            <a:prstDash val="solid"/>
          </a:ln>
        </p:spPr>
        <p:txBody>
          <a:bodyPr/>
          <a:lstStyle/>
          <a:p>
            <a:endParaRPr lang="en-GB"/>
          </a:p>
        </p:txBody>
      </p:sp>
      <p:sp>
        <p:nvSpPr>
          <p:cNvPr id="26" name="Card accent"/>
          <p:cNvSpPr/>
          <p:nvPr/>
        </p:nvSpPr>
        <p:spPr>
          <a:xfrm>
            <a:off x="2755583" y="5162550"/>
            <a:ext cx="2050733" cy="28575"/>
          </a:xfrm>
          <a:prstGeom prst="rect">
            <a:avLst/>
          </a:prstGeom>
          <a:solidFill>
            <a:srgbClr val="E75933"/>
          </a:solidFill>
          <a:ln/>
        </p:spPr>
        <p:txBody>
          <a:bodyPr/>
          <a:lstStyle/>
          <a:p>
            <a:endParaRPr lang="en-GB"/>
          </a:p>
        </p:txBody>
      </p:sp>
      <p:sp>
        <p:nvSpPr>
          <p:cNvPr id="27" name="Icon disc"/>
          <p:cNvSpPr/>
          <p:nvPr/>
        </p:nvSpPr>
        <p:spPr>
          <a:xfrm>
            <a:off x="2907983" y="5334000"/>
            <a:ext cx="342900" cy="342900"/>
          </a:xfrm>
          <a:prstGeom prst="ellipse">
            <a:avLst/>
          </a:prstGeom>
          <a:solidFill>
            <a:srgbClr val="F5F5F3"/>
          </a:solidFill>
          <a:ln/>
        </p:spPr>
        <p:txBody>
          <a:bodyPr/>
          <a:lstStyle/>
          <a:p>
            <a:endParaRPr lang="en-GB"/>
          </a:p>
        </p:txBody>
      </p:sp>
      <p:pic>
        <p:nvPicPr>
          <p:cNvPr id="28" name="Icon LuMessagesSquare" descr="/home/claude/ebook/build/icons/LuMessagesSquare-ink.png"/>
          <p:cNvPicPr>
            <a:picLocks noChangeAspect="1"/>
          </p:cNvPicPr>
          <p:nvPr/>
        </p:nvPicPr>
        <p:blipFill>
          <a:blip r:embed="rId6"/>
          <a:stretch>
            <a:fillRect/>
          </a:stretch>
        </p:blipFill>
        <p:spPr>
          <a:xfrm>
            <a:off x="2990279" y="5416296"/>
            <a:ext cx="178308" cy="178308"/>
          </a:xfrm>
          <a:prstGeom prst="rect">
            <a:avLst/>
          </a:prstGeom>
        </p:spPr>
      </p:pic>
      <p:sp>
        <p:nvSpPr>
          <p:cNvPr id="29" name="Text 23"/>
          <p:cNvSpPr txBox="1"/>
          <p:nvPr/>
        </p:nvSpPr>
        <p:spPr>
          <a:xfrm>
            <a:off x="2907983" y="5772150"/>
            <a:ext cx="1743075"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Summarise</a:t>
            </a:r>
            <a:endParaRPr lang="en-US" sz="1200" dirty="0"/>
          </a:p>
        </p:txBody>
      </p:sp>
      <p:sp>
        <p:nvSpPr>
          <p:cNvPr id="30" name="Text 24"/>
          <p:cNvSpPr txBox="1"/>
          <p:nvPr/>
        </p:nvSpPr>
        <p:spPr>
          <a:xfrm>
            <a:off x="2907983" y="6019800"/>
            <a:ext cx="1743075" cy="6477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Long email threads and Teams meetings boiled down to decisions and actions.</a:t>
            </a:r>
            <a:endParaRPr lang="en-US" sz="975" dirty="0"/>
          </a:p>
        </p:txBody>
      </p:sp>
      <p:sp>
        <p:nvSpPr>
          <p:cNvPr id="31" name="Card"/>
          <p:cNvSpPr/>
          <p:nvPr/>
        </p:nvSpPr>
        <p:spPr>
          <a:xfrm>
            <a:off x="4939665" y="5162550"/>
            <a:ext cx="2050733" cy="1562100"/>
          </a:xfrm>
          <a:prstGeom prst="roundRect">
            <a:avLst>
              <a:gd name="adj" fmla="val 3659"/>
            </a:avLst>
          </a:prstGeom>
          <a:solidFill>
            <a:srgbClr val="FFFFFF"/>
          </a:solidFill>
          <a:ln w="9525">
            <a:solidFill>
              <a:srgbClr val="E7E8E7"/>
            </a:solidFill>
            <a:prstDash val="solid"/>
          </a:ln>
        </p:spPr>
        <p:txBody>
          <a:bodyPr/>
          <a:lstStyle/>
          <a:p>
            <a:endParaRPr lang="en-GB"/>
          </a:p>
        </p:txBody>
      </p:sp>
      <p:sp>
        <p:nvSpPr>
          <p:cNvPr id="32" name="Card accent"/>
          <p:cNvSpPr/>
          <p:nvPr/>
        </p:nvSpPr>
        <p:spPr>
          <a:xfrm>
            <a:off x="4939665" y="5162550"/>
            <a:ext cx="2050733" cy="28575"/>
          </a:xfrm>
          <a:prstGeom prst="rect">
            <a:avLst/>
          </a:prstGeom>
          <a:solidFill>
            <a:srgbClr val="7880B5"/>
          </a:solidFill>
          <a:ln/>
        </p:spPr>
        <p:txBody>
          <a:bodyPr/>
          <a:lstStyle/>
          <a:p>
            <a:endParaRPr lang="en-GB"/>
          </a:p>
        </p:txBody>
      </p:sp>
      <p:sp>
        <p:nvSpPr>
          <p:cNvPr id="33" name="Icon disc"/>
          <p:cNvSpPr/>
          <p:nvPr/>
        </p:nvSpPr>
        <p:spPr>
          <a:xfrm>
            <a:off x="5092065" y="5334000"/>
            <a:ext cx="342900" cy="342900"/>
          </a:xfrm>
          <a:prstGeom prst="ellipse">
            <a:avLst/>
          </a:prstGeom>
          <a:solidFill>
            <a:srgbClr val="F5F5F3"/>
          </a:solidFill>
          <a:ln/>
        </p:spPr>
        <p:txBody>
          <a:bodyPr/>
          <a:lstStyle/>
          <a:p>
            <a:endParaRPr lang="en-GB"/>
          </a:p>
        </p:txBody>
      </p:sp>
      <p:pic>
        <p:nvPicPr>
          <p:cNvPr id="34" name="Icon LuSheet" descr="/home/claude/ebook/build/icons/LuSheet-ink.png"/>
          <p:cNvPicPr>
            <a:picLocks noChangeAspect="1"/>
          </p:cNvPicPr>
          <p:nvPr/>
        </p:nvPicPr>
        <p:blipFill>
          <a:blip r:embed="rId7"/>
          <a:stretch>
            <a:fillRect/>
          </a:stretch>
        </p:blipFill>
        <p:spPr>
          <a:xfrm>
            <a:off x="5174361" y="5416296"/>
            <a:ext cx="178308" cy="178308"/>
          </a:xfrm>
          <a:prstGeom prst="rect">
            <a:avLst/>
          </a:prstGeom>
        </p:spPr>
      </p:pic>
      <p:sp>
        <p:nvSpPr>
          <p:cNvPr id="35" name="Text 28"/>
          <p:cNvSpPr txBox="1"/>
          <p:nvPr/>
        </p:nvSpPr>
        <p:spPr>
          <a:xfrm>
            <a:off x="5092065" y="5772150"/>
            <a:ext cx="1743075"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Analyse</a:t>
            </a:r>
            <a:endParaRPr lang="en-US" sz="1200" dirty="0"/>
          </a:p>
        </p:txBody>
      </p:sp>
      <p:sp>
        <p:nvSpPr>
          <p:cNvPr id="36" name="Text 29"/>
          <p:cNvSpPr txBox="1"/>
          <p:nvPr/>
        </p:nvSpPr>
        <p:spPr>
          <a:xfrm>
            <a:off x="5092065" y="6019800"/>
            <a:ext cx="1743075" cy="6477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A first pass at a spreadsheet: totals, trends and the questions worth asking.</a:t>
            </a:r>
            <a:endParaRPr lang="en-US" sz="975" dirty="0"/>
          </a:p>
        </p:txBody>
      </p:sp>
      <p:sp>
        <p:nvSpPr>
          <p:cNvPr id="37" name="Card"/>
          <p:cNvSpPr/>
          <p:nvPr/>
        </p:nvSpPr>
        <p:spPr>
          <a:xfrm>
            <a:off x="571500" y="6858000"/>
            <a:ext cx="2050733" cy="1562100"/>
          </a:xfrm>
          <a:prstGeom prst="roundRect">
            <a:avLst>
              <a:gd name="adj" fmla="val 3659"/>
            </a:avLst>
          </a:prstGeom>
          <a:solidFill>
            <a:srgbClr val="FFFFFF"/>
          </a:solidFill>
          <a:ln w="9525">
            <a:solidFill>
              <a:srgbClr val="E7E8E7"/>
            </a:solidFill>
            <a:prstDash val="solid"/>
          </a:ln>
        </p:spPr>
        <p:txBody>
          <a:bodyPr/>
          <a:lstStyle/>
          <a:p>
            <a:endParaRPr lang="en-GB"/>
          </a:p>
        </p:txBody>
      </p:sp>
      <p:sp>
        <p:nvSpPr>
          <p:cNvPr id="38" name="Card accent"/>
          <p:cNvSpPr/>
          <p:nvPr/>
        </p:nvSpPr>
        <p:spPr>
          <a:xfrm>
            <a:off x="571500" y="6858000"/>
            <a:ext cx="2050733" cy="28575"/>
          </a:xfrm>
          <a:prstGeom prst="rect">
            <a:avLst/>
          </a:prstGeom>
          <a:solidFill>
            <a:srgbClr val="0B150E"/>
          </a:solidFill>
          <a:ln/>
        </p:spPr>
        <p:txBody>
          <a:bodyPr/>
          <a:lstStyle/>
          <a:p>
            <a:endParaRPr lang="en-GB"/>
          </a:p>
        </p:txBody>
      </p:sp>
      <p:sp>
        <p:nvSpPr>
          <p:cNvPr id="39" name="Icon disc"/>
          <p:cNvSpPr/>
          <p:nvPr/>
        </p:nvSpPr>
        <p:spPr>
          <a:xfrm>
            <a:off x="723900" y="7029450"/>
            <a:ext cx="342900" cy="342900"/>
          </a:xfrm>
          <a:prstGeom prst="ellipse">
            <a:avLst/>
          </a:prstGeom>
          <a:solidFill>
            <a:srgbClr val="F5F5F3"/>
          </a:solidFill>
          <a:ln/>
        </p:spPr>
        <p:txBody>
          <a:bodyPr/>
          <a:lstStyle/>
          <a:p>
            <a:endParaRPr lang="en-GB"/>
          </a:p>
        </p:txBody>
      </p:sp>
      <p:pic>
        <p:nvPicPr>
          <p:cNvPr id="40" name="Icon LuFileSearch" descr="/home/claude/ebook/build/icons/LuFileSearch-ink.png"/>
          <p:cNvPicPr>
            <a:picLocks noChangeAspect="1"/>
          </p:cNvPicPr>
          <p:nvPr/>
        </p:nvPicPr>
        <p:blipFill>
          <a:blip r:embed="rId8"/>
          <a:stretch>
            <a:fillRect/>
          </a:stretch>
        </p:blipFill>
        <p:spPr>
          <a:xfrm>
            <a:off x="806196" y="7111746"/>
            <a:ext cx="178308" cy="178308"/>
          </a:xfrm>
          <a:prstGeom prst="rect">
            <a:avLst/>
          </a:prstGeom>
        </p:spPr>
      </p:pic>
      <p:sp>
        <p:nvSpPr>
          <p:cNvPr id="41" name="Text 33"/>
          <p:cNvSpPr txBox="1"/>
          <p:nvPr/>
        </p:nvSpPr>
        <p:spPr>
          <a:xfrm>
            <a:off x="723900" y="7467600"/>
            <a:ext cx="1743075"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Find</a:t>
            </a:r>
            <a:endParaRPr lang="en-US" sz="1200" dirty="0"/>
          </a:p>
        </p:txBody>
      </p:sp>
      <p:sp>
        <p:nvSpPr>
          <p:cNvPr id="42" name="Text 34"/>
          <p:cNvSpPr txBox="1"/>
          <p:nvPr/>
        </p:nvSpPr>
        <p:spPr>
          <a:xfrm>
            <a:off x="723900" y="7715250"/>
            <a:ext cx="1743075" cy="6477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Ask for a document in plain words instead of hunting through folders.</a:t>
            </a:r>
            <a:endParaRPr lang="en-US" sz="975" dirty="0"/>
          </a:p>
        </p:txBody>
      </p:sp>
      <p:sp>
        <p:nvSpPr>
          <p:cNvPr id="43" name="Card"/>
          <p:cNvSpPr/>
          <p:nvPr/>
        </p:nvSpPr>
        <p:spPr>
          <a:xfrm>
            <a:off x="2755583" y="6858000"/>
            <a:ext cx="2050733" cy="1562100"/>
          </a:xfrm>
          <a:prstGeom prst="roundRect">
            <a:avLst>
              <a:gd name="adj" fmla="val 3659"/>
            </a:avLst>
          </a:prstGeom>
          <a:solidFill>
            <a:srgbClr val="FFFFFF"/>
          </a:solidFill>
          <a:ln w="9525">
            <a:solidFill>
              <a:srgbClr val="E7E8E7"/>
            </a:solidFill>
            <a:prstDash val="solid"/>
          </a:ln>
        </p:spPr>
        <p:txBody>
          <a:bodyPr/>
          <a:lstStyle/>
          <a:p>
            <a:endParaRPr lang="en-GB"/>
          </a:p>
        </p:txBody>
      </p:sp>
      <p:sp>
        <p:nvSpPr>
          <p:cNvPr id="44" name="Card accent"/>
          <p:cNvSpPr/>
          <p:nvPr/>
        </p:nvSpPr>
        <p:spPr>
          <a:xfrm>
            <a:off x="2755583" y="6858000"/>
            <a:ext cx="2050733" cy="28575"/>
          </a:xfrm>
          <a:prstGeom prst="rect">
            <a:avLst/>
          </a:prstGeom>
          <a:solidFill>
            <a:srgbClr val="C2D036"/>
          </a:solidFill>
          <a:ln/>
        </p:spPr>
        <p:txBody>
          <a:bodyPr/>
          <a:lstStyle/>
          <a:p>
            <a:endParaRPr lang="en-GB"/>
          </a:p>
        </p:txBody>
      </p:sp>
      <p:sp>
        <p:nvSpPr>
          <p:cNvPr id="45" name="Icon disc"/>
          <p:cNvSpPr/>
          <p:nvPr/>
        </p:nvSpPr>
        <p:spPr>
          <a:xfrm>
            <a:off x="2907983" y="7029450"/>
            <a:ext cx="342900" cy="342900"/>
          </a:xfrm>
          <a:prstGeom prst="ellipse">
            <a:avLst/>
          </a:prstGeom>
          <a:solidFill>
            <a:srgbClr val="F5F5F3"/>
          </a:solidFill>
          <a:ln/>
        </p:spPr>
        <p:txBody>
          <a:bodyPr/>
          <a:lstStyle/>
          <a:p>
            <a:endParaRPr lang="en-GB"/>
          </a:p>
        </p:txBody>
      </p:sp>
      <p:pic>
        <p:nvPicPr>
          <p:cNvPr id="46" name="Icon LuReply" descr="/home/claude/ebook/build/icons/LuReply-ink.png"/>
          <p:cNvPicPr>
            <a:picLocks noChangeAspect="1"/>
          </p:cNvPicPr>
          <p:nvPr/>
        </p:nvPicPr>
        <p:blipFill>
          <a:blip r:embed="rId9"/>
          <a:stretch>
            <a:fillRect/>
          </a:stretch>
        </p:blipFill>
        <p:spPr>
          <a:xfrm>
            <a:off x="2990279" y="7111746"/>
            <a:ext cx="178308" cy="178308"/>
          </a:xfrm>
          <a:prstGeom prst="rect">
            <a:avLst/>
          </a:prstGeom>
        </p:spPr>
      </p:pic>
      <p:sp>
        <p:nvSpPr>
          <p:cNvPr id="47" name="Text 38"/>
          <p:cNvSpPr txBox="1"/>
          <p:nvPr/>
        </p:nvSpPr>
        <p:spPr>
          <a:xfrm>
            <a:off x="2907983" y="7467600"/>
            <a:ext cx="1743075"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Reply</a:t>
            </a:r>
            <a:endParaRPr lang="en-US" sz="1200" dirty="0"/>
          </a:p>
        </p:txBody>
      </p:sp>
      <p:sp>
        <p:nvSpPr>
          <p:cNvPr id="48" name="Text 39"/>
          <p:cNvSpPr txBox="1"/>
          <p:nvPr/>
        </p:nvSpPr>
        <p:spPr>
          <a:xfrm>
            <a:off x="2907983" y="7715250"/>
            <a:ext cx="1743075" cy="6477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Suggested answers to routine customer questions, checked by a person.</a:t>
            </a:r>
            <a:endParaRPr lang="en-US" sz="975" dirty="0"/>
          </a:p>
        </p:txBody>
      </p:sp>
      <p:sp>
        <p:nvSpPr>
          <p:cNvPr id="49" name="Card"/>
          <p:cNvSpPr/>
          <p:nvPr/>
        </p:nvSpPr>
        <p:spPr>
          <a:xfrm>
            <a:off x="4939665" y="6858000"/>
            <a:ext cx="2050733" cy="1562100"/>
          </a:xfrm>
          <a:prstGeom prst="roundRect">
            <a:avLst>
              <a:gd name="adj" fmla="val 3659"/>
            </a:avLst>
          </a:prstGeom>
          <a:solidFill>
            <a:srgbClr val="FFFFFF"/>
          </a:solidFill>
          <a:ln w="9525">
            <a:solidFill>
              <a:srgbClr val="E7E8E7"/>
            </a:solidFill>
            <a:prstDash val="solid"/>
          </a:ln>
        </p:spPr>
        <p:txBody>
          <a:bodyPr/>
          <a:lstStyle/>
          <a:p>
            <a:endParaRPr lang="en-GB"/>
          </a:p>
        </p:txBody>
      </p:sp>
      <p:sp>
        <p:nvSpPr>
          <p:cNvPr id="50" name="Card accent"/>
          <p:cNvSpPr/>
          <p:nvPr/>
        </p:nvSpPr>
        <p:spPr>
          <a:xfrm>
            <a:off x="4939665" y="6858000"/>
            <a:ext cx="2050733" cy="28575"/>
          </a:xfrm>
          <a:prstGeom prst="rect">
            <a:avLst/>
          </a:prstGeom>
          <a:solidFill>
            <a:srgbClr val="E75933"/>
          </a:solidFill>
          <a:ln/>
        </p:spPr>
        <p:txBody>
          <a:bodyPr/>
          <a:lstStyle/>
          <a:p>
            <a:endParaRPr lang="en-GB"/>
          </a:p>
        </p:txBody>
      </p:sp>
      <p:sp>
        <p:nvSpPr>
          <p:cNvPr id="51" name="Icon disc"/>
          <p:cNvSpPr/>
          <p:nvPr/>
        </p:nvSpPr>
        <p:spPr>
          <a:xfrm>
            <a:off x="5092065" y="7029450"/>
            <a:ext cx="342900" cy="342900"/>
          </a:xfrm>
          <a:prstGeom prst="ellipse">
            <a:avLst/>
          </a:prstGeom>
          <a:solidFill>
            <a:srgbClr val="F5F5F3"/>
          </a:solidFill>
          <a:ln/>
        </p:spPr>
        <p:txBody>
          <a:bodyPr/>
          <a:lstStyle/>
          <a:p>
            <a:endParaRPr lang="en-GB"/>
          </a:p>
        </p:txBody>
      </p:sp>
      <p:pic>
        <p:nvPicPr>
          <p:cNvPr id="52" name="Icon LuDatabase" descr="/home/claude/ebook/build/icons/LuDatabase-ink.png"/>
          <p:cNvPicPr>
            <a:picLocks noChangeAspect="1"/>
          </p:cNvPicPr>
          <p:nvPr/>
        </p:nvPicPr>
        <p:blipFill>
          <a:blip r:embed="rId10"/>
          <a:stretch>
            <a:fillRect/>
          </a:stretch>
        </p:blipFill>
        <p:spPr>
          <a:xfrm>
            <a:off x="5174361" y="7111746"/>
            <a:ext cx="178308" cy="178308"/>
          </a:xfrm>
          <a:prstGeom prst="rect">
            <a:avLst/>
          </a:prstGeom>
        </p:spPr>
      </p:pic>
      <p:sp>
        <p:nvSpPr>
          <p:cNvPr id="53" name="Text 43"/>
          <p:cNvSpPr txBox="1"/>
          <p:nvPr/>
        </p:nvSpPr>
        <p:spPr>
          <a:xfrm>
            <a:off x="5092065" y="7467600"/>
            <a:ext cx="1743075"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Ask your own data</a:t>
            </a:r>
            <a:endParaRPr lang="en-US" sz="1200" dirty="0"/>
          </a:p>
        </p:txBody>
      </p:sp>
      <p:sp>
        <p:nvSpPr>
          <p:cNvPr id="54" name="Text 44"/>
          <p:cNvSpPr txBox="1"/>
          <p:nvPr/>
        </p:nvSpPr>
        <p:spPr>
          <a:xfrm>
            <a:off x="5092065" y="7715250"/>
            <a:ext cx="1743075" cy="6477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At SevenC, AI over our finance and client data turned days of exports into seconds.</a:t>
            </a:r>
            <a:endParaRPr lang="en-US" sz="975" dirty="0"/>
          </a:p>
        </p:txBody>
      </p:sp>
      <p:sp>
        <p:nvSpPr>
          <p:cNvPr id="55" name="Card"/>
          <p:cNvSpPr/>
          <p:nvPr/>
        </p:nvSpPr>
        <p:spPr>
          <a:xfrm>
            <a:off x="571500" y="8610600"/>
            <a:ext cx="6419850" cy="1352550"/>
          </a:xfrm>
          <a:prstGeom prst="roundRect">
            <a:avLst>
              <a:gd name="adj" fmla="val 4225"/>
            </a:avLst>
          </a:prstGeom>
          <a:solidFill>
            <a:srgbClr val="F5F5F3"/>
          </a:solidFill>
          <a:ln/>
        </p:spPr>
        <p:txBody>
          <a:bodyPr/>
          <a:lstStyle/>
          <a:p>
            <a:endParaRPr lang="en-GB"/>
          </a:p>
        </p:txBody>
      </p:sp>
      <p:sp>
        <p:nvSpPr>
          <p:cNvPr id="56" name="Text 46"/>
          <p:cNvSpPr txBox="1"/>
          <p:nvPr/>
        </p:nvSpPr>
        <p:spPr>
          <a:xfrm>
            <a:off x="800100" y="8724900"/>
            <a:ext cx="1905000" cy="438150"/>
          </a:xfrm>
          <a:prstGeom prst="rect">
            <a:avLst/>
          </a:prstGeom>
          <a:noFill/>
          <a:ln/>
        </p:spPr>
        <p:txBody>
          <a:bodyPr wrap="square" lIns="0" tIns="0" rIns="0" bIns="0" rtlCol="0" anchor="t"/>
          <a:lstStyle/>
          <a:p>
            <a:pPr marL="0" indent="0" algn="l">
              <a:lnSpc>
                <a:spcPct val="115000"/>
              </a:lnSpc>
              <a:buNone/>
            </a:pPr>
            <a:r>
              <a:rPr lang="en-US" sz="3150" b="1" kern="0" spc="-80" dirty="0">
                <a:solidFill>
                  <a:srgbClr val="0B150E"/>
                </a:solidFill>
              </a:rPr>
              <a:t>67%</a:t>
            </a:r>
            <a:endParaRPr lang="en-US" sz="3150" dirty="0"/>
          </a:p>
        </p:txBody>
      </p:sp>
      <p:sp>
        <p:nvSpPr>
          <p:cNvPr id="57" name="Text 47"/>
          <p:cNvSpPr txBox="1"/>
          <p:nvPr/>
        </p:nvSpPr>
        <p:spPr>
          <a:xfrm>
            <a:off x="800100" y="9182100"/>
            <a:ext cx="3524250" cy="361950"/>
          </a:xfrm>
          <a:prstGeom prst="rect">
            <a:avLst/>
          </a:prstGeom>
          <a:noFill/>
          <a:ln/>
        </p:spPr>
        <p:txBody>
          <a:bodyPr wrap="square" lIns="0" tIns="0" rIns="0" bIns="0" rtlCol="0" anchor="t"/>
          <a:lstStyle/>
          <a:p>
            <a:pPr marL="0" indent="0" algn="l">
              <a:lnSpc>
                <a:spcPct val="125000"/>
              </a:lnSpc>
              <a:buNone/>
            </a:pPr>
            <a:r>
              <a:rPr lang="en-US" sz="975" dirty="0">
                <a:solidFill>
                  <a:srgbClr val="1E1E1E"/>
                </a:solidFill>
              </a:rPr>
              <a:t>of large South African companies use generative AI regularly, up from 45% a year earlier.</a:t>
            </a:r>
            <a:endParaRPr lang="en-US" sz="975" dirty="0"/>
          </a:p>
        </p:txBody>
      </p:sp>
      <p:sp>
        <p:nvSpPr>
          <p:cNvPr id="58" name="Source line"/>
          <p:cNvSpPr txBox="1"/>
          <p:nvPr/>
        </p:nvSpPr>
        <p:spPr>
          <a:xfrm>
            <a:off x="800100" y="9582150"/>
            <a:ext cx="3619500" cy="28575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WORLD WIDE WORX, SA GENERATIVE AI ROADMAP 2025 · 100+ MEDIUM AND LARGE SA COMPANIES</a:t>
            </a:r>
            <a:endParaRPr lang="en-US" sz="713" dirty="0"/>
          </a:p>
        </p:txBody>
      </p:sp>
      <p:graphicFrame>
        <p:nvGraphicFramePr>
          <p:cNvPr id="59" name="Chart: SA GenAI use"/>
          <p:cNvGraphicFramePr/>
          <p:nvPr/>
        </p:nvGraphicFramePr>
        <p:xfrm>
          <a:off x="4572000" y="8686800"/>
          <a:ext cx="2247900" cy="1200150"/>
        </p:xfrm>
        <a:graphic>
          <a:graphicData uri="http://schemas.openxmlformats.org/drawingml/2006/chart">
            <c:chart xmlns:c="http://schemas.openxmlformats.org/drawingml/2006/chart" xmlns:r="http://schemas.openxmlformats.org/officeDocument/2006/relationships" r:id="rId11"/>
          </a:graphicData>
        </a:graphic>
      </p:graphicFrame>
      <p:sp>
        <p:nvSpPr>
          <p:cNvPr id="60"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61"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62"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63" name="Link: back to contents" descr="Link: back to contents">
            <a:hlinkClick r:id="rId12" action="ppaction://hlinksldjump" tooltip="Go to page 1"/>
          </p:cNvPr>
          <p:cNvPicPr>
            <a:picLocks noChangeAspect="1"/>
          </p:cNvPicPr>
          <p:nvPr/>
        </p:nvPicPr>
        <p:blipFill>
          <a:blip r:embed="rId13"/>
          <a:stretch>
            <a:fillRect/>
          </a:stretch>
        </p:blipFill>
        <p:spPr>
          <a:xfrm>
            <a:off x="3019425" y="10163175"/>
            <a:ext cx="1524000" cy="228600"/>
          </a:xfrm>
          <a:prstGeom prst="rect">
            <a:avLst/>
          </a:prstGeom>
        </p:spPr>
      </p:pic>
      <p:sp>
        <p:nvSpPr>
          <p:cNvPr id="64"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65" name="Link: IT Health Assessment" descr="Link: IT Health Assessment">
            <a:hlinkClick r:id="rId14" tooltip="Open in your browser"/>
          </p:cNvPr>
          <p:cNvPicPr>
            <a:picLocks noChangeAspect="1"/>
          </p:cNvPicPr>
          <p:nvPr/>
        </p:nvPicPr>
        <p:blipFill>
          <a:blip r:embed="rId13"/>
          <a:stretch>
            <a:fillRect/>
          </a:stretch>
        </p:blipFill>
        <p:spPr>
          <a:xfrm>
            <a:off x="5467350" y="10163175"/>
            <a:ext cx="1524000" cy="228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1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7A8C20"/>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EDEDE9"/>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EDEDE9"/>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05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28575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01 · DO MORE</a:t>
            </a:r>
            <a:endParaRPr lang="en-US" sz="975" dirty="0"/>
          </a:p>
        </p:txBody>
      </p:sp>
      <p:sp>
        <p:nvSpPr>
          <p:cNvPr id="12"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What an AI assistant</a:t>
            </a:r>
            <a:endParaRPr lang="en-US" sz="2850" dirty="0"/>
          </a:p>
          <a:p>
            <a:pPr marL="0" indent="0" algn="l">
              <a:lnSpc>
                <a:spcPct val="100000"/>
              </a:lnSpc>
              <a:buNone/>
            </a:pPr>
            <a:r>
              <a:rPr lang="en-US" sz="2850" b="1" kern="0" spc="-60" dirty="0">
                <a:solidFill>
                  <a:srgbClr val="7A8C20"/>
                </a:solidFill>
              </a:rPr>
              <a:t>actually does</a:t>
            </a:r>
            <a:endParaRPr lang="en-US" sz="2850" dirty="0"/>
          </a:p>
        </p:txBody>
      </p:sp>
      <p:sp>
        <p:nvSpPr>
          <p:cNvPr id="13" name="Accent rule"/>
          <p:cNvSpPr/>
          <p:nvPr/>
        </p:nvSpPr>
        <p:spPr>
          <a:xfrm>
            <a:off x="571500" y="2152650"/>
            <a:ext cx="533400" cy="38100"/>
          </a:xfrm>
          <a:prstGeom prst="rect">
            <a:avLst/>
          </a:prstGeom>
          <a:solidFill>
            <a:srgbClr val="7A8C20"/>
          </a:solidFill>
          <a:ln/>
        </p:spPr>
        <p:txBody>
          <a:bodyPr/>
          <a:lstStyle/>
          <a:p>
            <a:endParaRPr lang="en-GB"/>
          </a:p>
        </p:txBody>
      </p:sp>
      <p:sp>
        <p:nvSpPr>
          <p:cNvPr id="14" name="Text 11"/>
          <p:cNvSpPr txBox="1"/>
          <p:nvPr/>
        </p:nvSpPr>
        <p:spPr>
          <a:xfrm>
            <a:off x="571500" y="2343150"/>
            <a:ext cx="6419850" cy="476250"/>
          </a:xfrm>
          <a:prstGeom prst="rect">
            <a:avLst/>
          </a:prstGeom>
          <a:noFill/>
          <a:ln/>
        </p:spPr>
        <p:txBody>
          <a:bodyPr wrap="square" lIns="0" tIns="0" rIns="0" bIns="0" rtlCol="0" anchor="t"/>
          <a:lstStyle/>
          <a:p>
            <a:pPr marL="0" indent="0" algn="l">
              <a:lnSpc>
                <a:spcPct val="130000"/>
              </a:lnSpc>
              <a:buNone/>
            </a:pPr>
            <a:r>
              <a:rPr lang="en-US" sz="1200" dirty="0">
                <a:solidFill>
                  <a:srgbClr val="3A3A3A"/>
                </a:solidFill>
              </a:rPr>
              <a:t>You don’t need to understand the maths. You do need to know where its answers come from, and where they go wrong.</a:t>
            </a:r>
            <a:endParaRPr lang="en-US" sz="1200" dirty="0"/>
          </a:p>
        </p:txBody>
      </p:sp>
      <p:sp>
        <p:nvSpPr>
          <p:cNvPr id="15" name="Card"/>
          <p:cNvSpPr/>
          <p:nvPr/>
        </p:nvSpPr>
        <p:spPr>
          <a:xfrm>
            <a:off x="571500" y="2990850"/>
            <a:ext cx="1447800" cy="1905000"/>
          </a:xfrm>
          <a:prstGeom prst="roundRect">
            <a:avLst>
              <a:gd name="adj" fmla="val 3947"/>
            </a:avLst>
          </a:prstGeom>
          <a:solidFill>
            <a:srgbClr val="FFFFFF"/>
          </a:solidFill>
          <a:ln w="9525">
            <a:solidFill>
              <a:srgbClr val="E7E8E7"/>
            </a:solidFill>
            <a:prstDash val="solid"/>
          </a:ln>
        </p:spPr>
        <p:txBody>
          <a:bodyPr/>
          <a:lstStyle/>
          <a:p>
            <a:endParaRPr lang="en-GB"/>
          </a:p>
        </p:txBody>
      </p:sp>
      <p:sp>
        <p:nvSpPr>
          <p:cNvPr id="16" name="Card accent"/>
          <p:cNvSpPr/>
          <p:nvPr/>
        </p:nvSpPr>
        <p:spPr>
          <a:xfrm>
            <a:off x="571500" y="2990850"/>
            <a:ext cx="1447800" cy="28575"/>
          </a:xfrm>
          <a:prstGeom prst="rect">
            <a:avLst/>
          </a:prstGeom>
          <a:solidFill>
            <a:srgbClr val="C2D036"/>
          </a:solidFill>
          <a:ln/>
        </p:spPr>
        <p:txBody>
          <a:bodyPr/>
          <a:lstStyle/>
          <a:p>
            <a:endParaRPr lang="en-GB"/>
          </a:p>
        </p:txBody>
      </p:sp>
      <p:sp>
        <p:nvSpPr>
          <p:cNvPr id="17" name="Text 14"/>
          <p:cNvSpPr txBox="1"/>
          <p:nvPr/>
        </p:nvSpPr>
        <p:spPr>
          <a:xfrm>
            <a:off x="704850" y="3143250"/>
            <a:ext cx="571500" cy="171450"/>
          </a:xfrm>
          <a:prstGeom prst="rect">
            <a:avLst/>
          </a:prstGeom>
          <a:noFill/>
          <a:ln/>
        </p:spPr>
        <p:txBody>
          <a:bodyPr wrap="square" lIns="0" tIns="0" rIns="0" bIns="0" rtlCol="0" anchor="t"/>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01</a:t>
            </a:r>
            <a:endParaRPr lang="en-US" sz="975" dirty="0"/>
          </a:p>
        </p:txBody>
      </p:sp>
      <p:sp>
        <p:nvSpPr>
          <p:cNvPr id="18" name="Text 15"/>
          <p:cNvSpPr txBox="1"/>
          <p:nvPr/>
        </p:nvSpPr>
        <p:spPr>
          <a:xfrm>
            <a:off x="704850" y="3352800"/>
            <a:ext cx="1200150" cy="228600"/>
          </a:xfrm>
          <a:prstGeom prst="rect">
            <a:avLst/>
          </a:prstGeom>
          <a:noFill/>
          <a:ln/>
        </p:spPr>
        <p:txBody>
          <a:bodyPr wrap="square" lIns="0" tIns="0" rIns="0" bIns="0" rtlCol="0" anchor="t"/>
          <a:lstStyle/>
          <a:p>
            <a:pPr marL="0" indent="0" algn="l">
              <a:lnSpc>
                <a:spcPct val="115000"/>
              </a:lnSpc>
              <a:buNone/>
            </a:pPr>
            <a:r>
              <a:rPr lang="en-US" sz="1275" b="1" dirty="0">
                <a:solidFill>
                  <a:srgbClr val="0B150E"/>
                </a:solidFill>
              </a:rPr>
              <a:t>You ask</a:t>
            </a:r>
            <a:endParaRPr lang="en-US" sz="1275" dirty="0"/>
          </a:p>
        </p:txBody>
      </p:sp>
      <p:sp>
        <p:nvSpPr>
          <p:cNvPr id="19" name="Text 16"/>
          <p:cNvSpPr txBox="1"/>
          <p:nvPr/>
        </p:nvSpPr>
        <p:spPr>
          <a:xfrm>
            <a:off x="704850" y="3638550"/>
            <a:ext cx="1219200" cy="1200150"/>
          </a:xfrm>
          <a:prstGeom prst="rect">
            <a:avLst/>
          </a:prstGeom>
          <a:noFill/>
          <a:ln/>
        </p:spPr>
        <p:txBody>
          <a:bodyPr wrap="square" lIns="0" tIns="0" rIns="0" bIns="0" rtlCol="0" anchor="t"/>
          <a:lstStyle/>
          <a:p>
            <a:pPr marL="0" indent="0" algn="l">
              <a:lnSpc>
                <a:spcPct val="122000"/>
              </a:lnSpc>
              <a:buNone/>
            </a:pPr>
            <a:r>
              <a:rPr lang="en-US" sz="938" dirty="0">
                <a:solidFill>
                  <a:srgbClr val="3A3A3A"/>
                </a:solidFill>
              </a:rPr>
              <a:t>A question or instruction in plain words. This is the prompt.</a:t>
            </a:r>
            <a:endParaRPr lang="en-US" sz="938" dirty="0"/>
          </a:p>
        </p:txBody>
      </p:sp>
      <p:sp>
        <p:nvSpPr>
          <p:cNvPr id="20" name="Flow arrow"/>
          <p:cNvSpPr/>
          <p:nvPr/>
        </p:nvSpPr>
        <p:spPr>
          <a:xfrm>
            <a:off x="2047875" y="3943350"/>
            <a:ext cx="152400" cy="0"/>
          </a:xfrm>
          <a:prstGeom prst="line">
            <a:avLst/>
          </a:prstGeom>
          <a:noFill/>
          <a:ln w="12700">
            <a:solidFill>
              <a:srgbClr val="8A8A8A"/>
            </a:solidFill>
            <a:prstDash val="solid"/>
            <a:tailEnd type="triangle"/>
          </a:ln>
        </p:spPr>
        <p:txBody>
          <a:bodyPr/>
          <a:lstStyle/>
          <a:p>
            <a:endParaRPr lang="en-GB"/>
          </a:p>
        </p:txBody>
      </p:sp>
      <p:sp>
        <p:nvSpPr>
          <p:cNvPr id="21" name="Card"/>
          <p:cNvSpPr/>
          <p:nvPr/>
        </p:nvSpPr>
        <p:spPr>
          <a:xfrm>
            <a:off x="2228850" y="2990850"/>
            <a:ext cx="1447800" cy="1905000"/>
          </a:xfrm>
          <a:prstGeom prst="roundRect">
            <a:avLst>
              <a:gd name="adj" fmla="val 3947"/>
            </a:avLst>
          </a:prstGeom>
          <a:solidFill>
            <a:srgbClr val="FFFFFF"/>
          </a:solidFill>
          <a:ln w="9525">
            <a:solidFill>
              <a:srgbClr val="E7E8E7"/>
            </a:solidFill>
            <a:prstDash val="solid"/>
          </a:ln>
        </p:spPr>
        <p:txBody>
          <a:bodyPr/>
          <a:lstStyle/>
          <a:p>
            <a:endParaRPr lang="en-GB"/>
          </a:p>
        </p:txBody>
      </p:sp>
      <p:sp>
        <p:nvSpPr>
          <p:cNvPr id="22" name="Card accent"/>
          <p:cNvSpPr/>
          <p:nvPr/>
        </p:nvSpPr>
        <p:spPr>
          <a:xfrm>
            <a:off x="2228850" y="2990850"/>
            <a:ext cx="1447800" cy="28575"/>
          </a:xfrm>
          <a:prstGeom prst="rect">
            <a:avLst/>
          </a:prstGeom>
          <a:solidFill>
            <a:srgbClr val="E75933"/>
          </a:solidFill>
          <a:ln/>
        </p:spPr>
        <p:txBody>
          <a:bodyPr/>
          <a:lstStyle/>
          <a:p>
            <a:endParaRPr lang="en-GB"/>
          </a:p>
        </p:txBody>
      </p:sp>
      <p:sp>
        <p:nvSpPr>
          <p:cNvPr id="23" name="Text 20"/>
          <p:cNvSpPr txBox="1"/>
          <p:nvPr/>
        </p:nvSpPr>
        <p:spPr>
          <a:xfrm>
            <a:off x="2362200" y="3143250"/>
            <a:ext cx="571500" cy="171450"/>
          </a:xfrm>
          <a:prstGeom prst="rect">
            <a:avLst/>
          </a:prstGeom>
          <a:noFill/>
          <a:ln/>
        </p:spPr>
        <p:txBody>
          <a:bodyPr wrap="square" lIns="0" tIns="0" rIns="0" bIns="0" rtlCol="0" anchor="t"/>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02</a:t>
            </a:r>
            <a:endParaRPr lang="en-US" sz="975" dirty="0"/>
          </a:p>
        </p:txBody>
      </p:sp>
      <p:sp>
        <p:nvSpPr>
          <p:cNvPr id="24" name="Text 21"/>
          <p:cNvSpPr txBox="1"/>
          <p:nvPr/>
        </p:nvSpPr>
        <p:spPr>
          <a:xfrm>
            <a:off x="2362200" y="3352800"/>
            <a:ext cx="1200150" cy="228600"/>
          </a:xfrm>
          <a:prstGeom prst="rect">
            <a:avLst/>
          </a:prstGeom>
          <a:noFill/>
          <a:ln/>
        </p:spPr>
        <p:txBody>
          <a:bodyPr wrap="square" lIns="0" tIns="0" rIns="0" bIns="0" rtlCol="0" anchor="t"/>
          <a:lstStyle/>
          <a:p>
            <a:pPr marL="0" indent="0" algn="l">
              <a:lnSpc>
                <a:spcPct val="115000"/>
              </a:lnSpc>
              <a:buNone/>
            </a:pPr>
            <a:r>
              <a:rPr lang="en-US" sz="1275" b="1" dirty="0">
                <a:solidFill>
                  <a:srgbClr val="0B150E"/>
                </a:solidFill>
              </a:rPr>
              <a:t>It gathers</a:t>
            </a:r>
            <a:endParaRPr lang="en-US" sz="1275" dirty="0"/>
          </a:p>
        </p:txBody>
      </p:sp>
      <p:sp>
        <p:nvSpPr>
          <p:cNvPr id="25" name="Text 22"/>
          <p:cNvSpPr txBox="1"/>
          <p:nvPr/>
        </p:nvSpPr>
        <p:spPr>
          <a:xfrm>
            <a:off x="2362200" y="3638550"/>
            <a:ext cx="1219200" cy="1200150"/>
          </a:xfrm>
          <a:prstGeom prst="rect">
            <a:avLst/>
          </a:prstGeom>
          <a:noFill/>
          <a:ln/>
        </p:spPr>
        <p:txBody>
          <a:bodyPr wrap="square" lIns="0" tIns="0" rIns="0" bIns="0" rtlCol="0" anchor="t"/>
          <a:lstStyle/>
          <a:p>
            <a:pPr marL="0" indent="0" algn="l">
              <a:lnSpc>
                <a:spcPct val="122000"/>
              </a:lnSpc>
              <a:buNone/>
            </a:pPr>
            <a:r>
              <a:rPr lang="en-US" sz="938" dirty="0">
                <a:solidFill>
                  <a:srgbClr val="3A3A3A"/>
                </a:solidFill>
              </a:rPr>
              <a:t>What it learned in training, plus what you give it: a document, a thread, the files your login can reach.</a:t>
            </a:r>
            <a:endParaRPr lang="en-US" sz="938" dirty="0"/>
          </a:p>
        </p:txBody>
      </p:sp>
      <p:sp>
        <p:nvSpPr>
          <p:cNvPr id="26" name="Flow arrow"/>
          <p:cNvSpPr/>
          <p:nvPr/>
        </p:nvSpPr>
        <p:spPr>
          <a:xfrm>
            <a:off x="3705225" y="3943350"/>
            <a:ext cx="152400" cy="0"/>
          </a:xfrm>
          <a:prstGeom prst="line">
            <a:avLst/>
          </a:prstGeom>
          <a:noFill/>
          <a:ln w="12700">
            <a:solidFill>
              <a:srgbClr val="8A8A8A"/>
            </a:solidFill>
            <a:prstDash val="solid"/>
            <a:tailEnd type="triangle"/>
          </a:ln>
        </p:spPr>
        <p:txBody>
          <a:bodyPr/>
          <a:lstStyle/>
          <a:p>
            <a:endParaRPr lang="en-GB"/>
          </a:p>
        </p:txBody>
      </p:sp>
      <p:sp>
        <p:nvSpPr>
          <p:cNvPr id="27" name="Card"/>
          <p:cNvSpPr/>
          <p:nvPr/>
        </p:nvSpPr>
        <p:spPr>
          <a:xfrm>
            <a:off x="3886200" y="2990850"/>
            <a:ext cx="1447800" cy="1905000"/>
          </a:xfrm>
          <a:prstGeom prst="roundRect">
            <a:avLst>
              <a:gd name="adj" fmla="val 3947"/>
            </a:avLst>
          </a:prstGeom>
          <a:solidFill>
            <a:srgbClr val="FFFFFF"/>
          </a:solidFill>
          <a:ln w="9525">
            <a:solidFill>
              <a:srgbClr val="E7E8E7"/>
            </a:solidFill>
            <a:prstDash val="solid"/>
          </a:ln>
        </p:spPr>
        <p:txBody>
          <a:bodyPr/>
          <a:lstStyle/>
          <a:p>
            <a:endParaRPr lang="en-GB"/>
          </a:p>
        </p:txBody>
      </p:sp>
      <p:sp>
        <p:nvSpPr>
          <p:cNvPr id="28" name="Card accent"/>
          <p:cNvSpPr/>
          <p:nvPr/>
        </p:nvSpPr>
        <p:spPr>
          <a:xfrm>
            <a:off x="3886200" y="2990850"/>
            <a:ext cx="1447800" cy="28575"/>
          </a:xfrm>
          <a:prstGeom prst="rect">
            <a:avLst/>
          </a:prstGeom>
          <a:solidFill>
            <a:srgbClr val="7880B5"/>
          </a:solidFill>
          <a:ln/>
        </p:spPr>
        <p:txBody>
          <a:bodyPr/>
          <a:lstStyle/>
          <a:p>
            <a:endParaRPr lang="en-GB"/>
          </a:p>
        </p:txBody>
      </p:sp>
      <p:sp>
        <p:nvSpPr>
          <p:cNvPr id="29" name="Text 26"/>
          <p:cNvSpPr txBox="1"/>
          <p:nvPr/>
        </p:nvSpPr>
        <p:spPr>
          <a:xfrm>
            <a:off x="4019550" y="3143250"/>
            <a:ext cx="571500" cy="171450"/>
          </a:xfrm>
          <a:prstGeom prst="rect">
            <a:avLst/>
          </a:prstGeom>
          <a:noFill/>
          <a:ln/>
        </p:spPr>
        <p:txBody>
          <a:bodyPr wrap="square" lIns="0" tIns="0" rIns="0" bIns="0" rtlCol="0" anchor="t"/>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03</a:t>
            </a:r>
            <a:endParaRPr lang="en-US" sz="975" dirty="0"/>
          </a:p>
        </p:txBody>
      </p:sp>
      <p:sp>
        <p:nvSpPr>
          <p:cNvPr id="30" name="Text 27"/>
          <p:cNvSpPr txBox="1"/>
          <p:nvPr/>
        </p:nvSpPr>
        <p:spPr>
          <a:xfrm>
            <a:off x="4019550" y="3352800"/>
            <a:ext cx="1200150" cy="228600"/>
          </a:xfrm>
          <a:prstGeom prst="rect">
            <a:avLst/>
          </a:prstGeom>
          <a:noFill/>
          <a:ln/>
        </p:spPr>
        <p:txBody>
          <a:bodyPr wrap="square" lIns="0" tIns="0" rIns="0" bIns="0" rtlCol="0" anchor="t"/>
          <a:lstStyle/>
          <a:p>
            <a:pPr marL="0" indent="0" algn="l">
              <a:lnSpc>
                <a:spcPct val="115000"/>
              </a:lnSpc>
              <a:buNone/>
            </a:pPr>
            <a:r>
              <a:rPr lang="en-US" sz="1275" b="1" dirty="0">
                <a:solidFill>
                  <a:srgbClr val="0B150E"/>
                </a:solidFill>
              </a:rPr>
              <a:t>It predicts</a:t>
            </a:r>
            <a:endParaRPr lang="en-US" sz="1275" dirty="0"/>
          </a:p>
        </p:txBody>
      </p:sp>
      <p:sp>
        <p:nvSpPr>
          <p:cNvPr id="31" name="Text 28"/>
          <p:cNvSpPr txBox="1"/>
          <p:nvPr/>
        </p:nvSpPr>
        <p:spPr>
          <a:xfrm>
            <a:off x="4019550" y="3638550"/>
            <a:ext cx="1219200" cy="1200150"/>
          </a:xfrm>
          <a:prstGeom prst="rect">
            <a:avLst/>
          </a:prstGeom>
          <a:noFill/>
          <a:ln/>
        </p:spPr>
        <p:txBody>
          <a:bodyPr wrap="square" lIns="0" tIns="0" rIns="0" bIns="0" rtlCol="0" anchor="t"/>
          <a:lstStyle/>
          <a:p>
            <a:pPr marL="0" indent="0" algn="l">
              <a:lnSpc>
                <a:spcPct val="122000"/>
              </a:lnSpc>
              <a:buNone/>
            </a:pPr>
            <a:r>
              <a:rPr lang="en-US" sz="938" dirty="0">
                <a:solidFill>
                  <a:srgbClr val="3A3A3A"/>
                </a:solidFill>
              </a:rPr>
              <a:t>It writes the most likely answer, word by word. Confident whether it’s right or not.</a:t>
            </a:r>
            <a:endParaRPr lang="en-US" sz="938" dirty="0"/>
          </a:p>
        </p:txBody>
      </p:sp>
      <p:sp>
        <p:nvSpPr>
          <p:cNvPr id="32" name="Flow arrow"/>
          <p:cNvSpPr/>
          <p:nvPr/>
        </p:nvSpPr>
        <p:spPr>
          <a:xfrm>
            <a:off x="5362575" y="3943350"/>
            <a:ext cx="152400" cy="0"/>
          </a:xfrm>
          <a:prstGeom prst="line">
            <a:avLst/>
          </a:prstGeom>
          <a:noFill/>
          <a:ln w="12700">
            <a:solidFill>
              <a:srgbClr val="8A8A8A"/>
            </a:solidFill>
            <a:prstDash val="solid"/>
            <a:tailEnd type="triangle"/>
          </a:ln>
        </p:spPr>
        <p:txBody>
          <a:bodyPr/>
          <a:lstStyle/>
          <a:p>
            <a:endParaRPr lang="en-GB"/>
          </a:p>
        </p:txBody>
      </p:sp>
      <p:sp>
        <p:nvSpPr>
          <p:cNvPr id="33" name="Card"/>
          <p:cNvSpPr/>
          <p:nvPr/>
        </p:nvSpPr>
        <p:spPr>
          <a:xfrm>
            <a:off x="5543550" y="2990850"/>
            <a:ext cx="1447800" cy="1905000"/>
          </a:xfrm>
          <a:prstGeom prst="roundRect">
            <a:avLst>
              <a:gd name="adj" fmla="val 3947"/>
            </a:avLst>
          </a:prstGeom>
          <a:solidFill>
            <a:srgbClr val="C2D036"/>
          </a:solidFill>
          <a:ln/>
        </p:spPr>
        <p:txBody>
          <a:bodyPr/>
          <a:lstStyle/>
          <a:p>
            <a:endParaRPr lang="en-GB"/>
          </a:p>
        </p:txBody>
      </p:sp>
      <p:sp>
        <p:nvSpPr>
          <p:cNvPr id="34" name="Text 31"/>
          <p:cNvSpPr txBox="1"/>
          <p:nvPr/>
        </p:nvSpPr>
        <p:spPr>
          <a:xfrm>
            <a:off x="5676900" y="3143250"/>
            <a:ext cx="571500" cy="171450"/>
          </a:xfrm>
          <a:prstGeom prst="rect">
            <a:avLst/>
          </a:prstGeom>
          <a:noFill/>
          <a:ln/>
        </p:spPr>
        <p:txBody>
          <a:bodyPr wrap="square" lIns="0" tIns="0" rIns="0" bIns="0" rtlCol="0" anchor="t"/>
          <a:lstStyle/>
          <a:p>
            <a:pPr marL="0" indent="0" algn="l">
              <a:lnSpc>
                <a:spcPct val="115000"/>
              </a:lnSpc>
              <a:buNone/>
            </a:pPr>
            <a:r>
              <a:rPr lang="en-US" sz="975" dirty="0">
                <a:solidFill>
                  <a:srgbClr val="0B150E"/>
                </a:solidFill>
                <a:latin typeface="Roboto Mono" pitchFamily="34" charset="0"/>
                <a:ea typeface="Roboto Mono" pitchFamily="34" charset="-122"/>
                <a:cs typeface="Roboto Mono" pitchFamily="34" charset="-120"/>
              </a:rPr>
              <a:t>04</a:t>
            </a:r>
            <a:endParaRPr lang="en-US" sz="975" dirty="0"/>
          </a:p>
        </p:txBody>
      </p:sp>
      <p:sp>
        <p:nvSpPr>
          <p:cNvPr id="35" name="Text 32"/>
          <p:cNvSpPr txBox="1"/>
          <p:nvPr/>
        </p:nvSpPr>
        <p:spPr>
          <a:xfrm>
            <a:off x="5676900" y="3352800"/>
            <a:ext cx="1200150" cy="228600"/>
          </a:xfrm>
          <a:prstGeom prst="rect">
            <a:avLst/>
          </a:prstGeom>
          <a:noFill/>
          <a:ln/>
        </p:spPr>
        <p:txBody>
          <a:bodyPr wrap="square" lIns="0" tIns="0" rIns="0" bIns="0" rtlCol="0" anchor="t"/>
          <a:lstStyle/>
          <a:p>
            <a:pPr marL="0" indent="0" algn="l">
              <a:lnSpc>
                <a:spcPct val="115000"/>
              </a:lnSpc>
              <a:buNone/>
            </a:pPr>
            <a:r>
              <a:rPr lang="en-US" sz="1275" b="1" dirty="0">
                <a:solidFill>
                  <a:srgbClr val="0B150E"/>
                </a:solidFill>
              </a:rPr>
              <a:t>You check</a:t>
            </a:r>
            <a:endParaRPr lang="en-US" sz="1275" dirty="0"/>
          </a:p>
        </p:txBody>
      </p:sp>
      <p:sp>
        <p:nvSpPr>
          <p:cNvPr id="36" name="Text 33"/>
          <p:cNvSpPr txBox="1"/>
          <p:nvPr/>
        </p:nvSpPr>
        <p:spPr>
          <a:xfrm>
            <a:off x="5676900" y="3638550"/>
            <a:ext cx="1219200" cy="1200150"/>
          </a:xfrm>
          <a:prstGeom prst="rect">
            <a:avLst/>
          </a:prstGeom>
          <a:noFill/>
          <a:ln/>
        </p:spPr>
        <p:txBody>
          <a:bodyPr wrap="square" lIns="0" tIns="0" rIns="0" bIns="0" rtlCol="0" anchor="t"/>
          <a:lstStyle/>
          <a:p>
            <a:pPr marL="0" indent="0" algn="l">
              <a:lnSpc>
                <a:spcPct val="122000"/>
              </a:lnSpc>
              <a:buNone/>
            </a:pPr>
            <a:r>
              <a:rPr lang="en-US" sz="938" dirty="0">
                <a:solidFill>
                  <a:srgbClr val="0B150E"/>
                </a:solidFill>
              </a:rPr>
              <a:t>A person reads it, fixes it and decides. This step is never optional.</a:t>
            </a:r>
            <a:endParaRPr lang="en-US" sz="938" dirty="0"/>
          </a:p>
        </p:txBody>
      </p:sp>
      <p:sp>
        <p:nvSpPr>
          <p:cNvPr id="37" name="Card"/>
          <p:cNvSpPr/>
          <p:nvPr/>
        </p:nvSpPr>
        <p:spPr>
          <a:xfrm>
            <a:off x="571500" y="5086350"/>
            <a:ext cx="6419850" cy="1733550"/>
          </a:xfrm>
          <a:prstGeom prst="roundRect">
            <a:avLst>
              <a:gd name="adj" fmla="val 3297"/>
            </a:avLst>
          </a:prstGeom>
          <a:solidFill>
            <a:srgbClr val="F5F5F3"/>
          </a:solidFill>
          <a:ln/>
        </p:spPr>
        <p:txBody>
          <a:bodyPr/>
          <a:lstStyle/>
          <a:p>
            <a:endParaRPr lang="en-GB"/>
          </a:p>
        </p:txBody>
      </p:sp>
      <p:sp>
        <p:nvSpPr>
          <p:cNvPr id="38" name="Card accent"/>
          <p:cNvSpPr/>
          <p:nvPr/>
        </p:nvSpPr>
        <p:spPr>
          <a:xfrm>
            <a:off x="571500" y="5086350"/>
            <a:ext cx="47625" cy="1733550"/>
          </a:xfrm>
          <a:prstGeom prst="rect">
            <a:avLst/>
          </a:prstGeom>
          <a:solidFill>
            <a:srgbClr val="7880B5"/>
          </a:solidFill>
          <a:ln/>
        </p:spPr>
        <p:txBody>
          <a:bodyPr/>
          <a:lstStyle/>
          <a:p>
            <a:endParaRPr lang="en-GB"/>
          </a:p>
        </p:txBody>
      </p:sp>
      <p:sp>
        <p:nvSpPr>
          <p:cNvPr id="39" name="Story tag"/>
          <p:cNvSpPr/>
          <p:nvPr/>
        </p:nvSpPr>
        <p:spPr>
          <a:xfrm>
            <a:off x="800100" y="5238750"/>
            <a:ext cx="1914525" cy="228600"/>
          </a:xfrm>
          <a:prstGeom prst="roundRect">
            <a:avLst>
              <a:gd name="adj" fmla="val 50000"/>
            </a:avLst>
          </a:prstGeom>
          <a:solidFill>
            <a:srgbClr val="7880B5"/>
          </a:solidFill>
          <a:ln/>
        </p:spPr>
        <p:txBody>
          <a:bodyPr/>
          <a:lstStyle/>
          <a:p>
            <a:endParaRPr lang="en-GB"/>
          </a:p>
        </p:txBody>
      </p:sp>
      <p:pic>
        <p:nvPicPr>
          <p:cNvPr id="40" name="Story icon" descr="/home/claude/ebook/build/icons/LuBookOpen-ink.png"/>
          <p:cNvPicPr>
            <a:picLocks noChangeAspect="1"/>
          </p:cNvPicPr>
          <p:nvPr/>
        </p:nvPicPr>
        <p:blipFill>
          <a:blip r:embed="rId4"/>
          <a:stretch>
            <a:fillRect/>
          </a:stretch>
        </p:blipFill>
        <p:spPr>
          <a:xfrm>
            <a:off x="904875" y="5286375"/>
            <a:ext cx="133350" cy="133350"/>
          </a:xfrm>
          <a:prstGeom prst="rect">
            <a:avLst/>
          </a:prstGeom>
        </p:spPr>
      </p:pic>
      <p:sp>
        <p:nvSpPr>
          <p:cNvPr id="41" name="Story tag text"/>
          <p:cNvSpPr txBox="1"/>
          <p:nvPr/>
        </p:nvSpPr>
        <p:spPr>
          <a:xfrm>
            <a:off x="1095375" y="5238750"/>
            <a:ext cx="1571625" cy="228600"/>
          </a:xfrm>
          <a:prstGeom prst="rect">
            <a:avLst/>
          </a:prstGeom>
          <a:noFill/>
          <a:ln/>
        </p:spPr>
        <p:txBody>
          <a:bodyPr wrap="none" lIns="0" tIns="0" rIns="0" bIns="0" rtlCol="0" anchor="ctr"/>
          <a:lstStyle/>
          <a:p>
            <a:pPr marL="0" indent="0" algn="l">
              <a:lnSpc>
                <a:spcPct val="115000"/>
              </a:lnSpc>
              <a:buNone/>
            </a:pPr>
            <a:r>
              <a:rPr lang="en-US" sz="788" b="1" kern="0" spc="70" dirty="0">
                <a:solidFill>
                  <a:srgbClr val="0B150E"/>
                </a:solidFill>
              </a:rPr>
              <a:t>LERATO’S STORY · 2 OF 7</a:t>
            </a:r>
            <a:endParaRPr lang="en-US" sz="788" dirty="0"/>
          </a:p>
        </p:txBody>
      </p:sp>
      <p:sp>
        <p:nvSpPr>
          <p:cNvPr id="42" name="Illustrative label"/>
          <p:cNvSpPr txBox="1"/>
          <p:nvPr/>
        </p:nvSpPr>
        <p:spPr>
          <a:xfrm>
            <a:off x="2809875" y="5238750"/>
            <a:ext cx="1238250" cy="228600"/>
          </a:xfrm>
          <a:prstGeom prst="rect">
            <a:avLst/>
          </a:prstGeom>
          <a:noFill/>
          <a:ln/>
        </p:spPr>
        <p:txBody>
          <a:bodyPr wrap="none" lIns="0" tIns="0" rIns="0" bIns="0" rtlCol="0" anchor="ctr"/>
          <a:lstStyle/>
          <a:p>
            <a:pPr marL="0" indent="0" algn="l">
              <a:lnSpc>
                <a:spcPct val="115000"/>
              </a:lnSpc>
              <a:buNone/>
            </a:pPr>
            <a:r>
              <a:rPr lang="en-US" sz="713" kern="0" spc="40" dirty="0">
                <a:solidFill>
                  <a:srgbClr val="8A8A8A"/>
                </a:solidFill>
                <a:latin typeface="Roboto Mono" pitchFamily="34" charset="0"/>
                <a:ea typeface="Roboto Mono" pitchFamily="34" charset="-122"/>
                <a:cs typeface="Roboto Mono" pitchFamily="34" charset="-120"/>
              </a:rPr>
              <a:t>ILLUSTRATIVE</a:t>
            </a:r>
            <a:endParaRPr lang="en-US" sz="713" dirty="0"/>
          </a:p>
        </p:txBody>
      </p:sp>
      <p:sp>
        <p:nvSpPr>
          <p:cNvPr id="43" name="Story text"/>
          <p:cNvSpPr txBox="1"/>
          <p:nvPr/>
        </p:nvSpPr>
        <p:spPr>
          <a:xfrm>
            <a:off x="800100" y="5581650"/>
            <a:ext cx="5962650" cy="1143000"/>
          </a:xfrm>
          <a:prstGeom prst="rect">
            <a:avLst/>
          </a:prstGeom>
          <a:noFill/>
          <a:ln/>
        </p:spPr>
        <p:txBody>
          <a:bodyPr wrap="square" lIns="0" tIns="0" rIns="0" bIns="0" rtlCol="0" anchor="t"/>
          <a:lstStyle/>
          <a:p>
            <a:pPr marL="0" indent="0" algn="l">
              <a:lnSpc>
                <a:spcPct val="136000"/>
              </a:lnSpc>
              <a:spcAft>
                <a:spcPts val="900"/>
              </a:spcAft>
              <a:buNone/>
            </a:pPr>
            <a:r>
              <a:rPr lang="en-US" sz="1125" dirty="0">
                <a:solidFill>
                  <a:srgbClr val="1E1E1E"/>
                </a:solidFill>
              </a:rPr>
              <a:t>Lerato’s first test was small. She asked Copilot Chat to summarise a 40-email thread about a late delivery, and had the gist within minutes. Then she asked it to draft the apology to the client. It was polite, well written, and promised a delivery date nobody had agreed. She deleted one sentence and sent the rest.</a:t>
            </a:r>
            <a:endParaRPr lang="en-US" sz="1125" dirty="0"/>
          </a:p>
        </p:txBody>
      </p:sp>
      <p:sp>
        <p:nvSpPr>
          <p:cNvPr id="44" name="Card"/>
          <p:cNvSpPr/>
          <p:nvPr/>
        </p:nvSpPr>
        <p:spPr>
          <a:xfrm>
            <a:off x="571500" y="7010400"/>
            <a:ext cx="3143250" cy="2857500"/>
          </a:xfrm>
          <a:prstGeom prst="roundRect">
            <a:avLst>
              <a:gd name="adj" fmla="val 2000"/>
            </a:avLst>
          </a:prstGeom>
          <a:solidFill>
            <a:srgbClr val="FFFFFF"/>
          </a:solidFill>
          <a:ln w="9525">
            <a:solidFill>
              <a:srgbClr val="E7E8E7"/>
            </a:solidFill>
            <a:prstDash val="solid"/>
          </a:ln>
        </p:spPr>
        <p:txBody>
          <a:bodyPr/>
          <a:lstStyle/>
          <a:p>
            <a:endParaRPr lang="en-GB"/>
          </a:p>
        </p:txBody>
      </p:sp>
      <p:sp>
        <p:nvSpPr>
          <p:cNvPr id="45" name="Card accent"/>
          <p:cNvSpPr/>
          <p:nvPr/>
        </p:nvSpPr>
        <p:spPr>
          <a:xfrm>
            <a:off x="571500" y="7010400"/>
            <a:ext cx="3143250" cy="28575"/>
          </a:xfrm>
          <a:prstGeom prst="rect">
            <a:avLst/>
          </a:prstGeom>
          <a:solidFill>
            <a:srgbClr val="7A8C20"/>
          </a:solidFill>
          <a:ln/>
        </p:spPr>
        <p:txBody>
          <a:bodyPr/>
          <a:lstStyle/>
          <a:p>
            <a:endParaRPr lang="en-GB"/>
          </a:p>
        </p:txBody>
      </p:sp>
      <p:sp>
        <p:nvSpPr>
          <p:cNvPr id="46" name="Text 42"/>
          <p:cNvSpPr txBox="1"/>
          <p:nvPr/>
        </p:nvSpPr>
        <p:spPr>
          <a:xfrm>
            <a:off x="781050" y="7200900"/>
            <a:ext cx="2667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0B150E"/>
                </a:solidFill>
              </a:rPr>
              <a:t>GOOD AT</a:t>
            </a:r>
            <a:endParaRPr lang="en-US" sz="900" dirty="0"/>
          </a:p>
        </p:txBody>
      </p:sp>
      <p:pic>
        <p:nvPicPr>
          <p:cNvPr id="47" name="Item icon" descr="/home/claude/ebook/build/icons/LuCircleCheck-limed.png"/>
          <p:cNvPicPr>
            <a:picLocks noChangeAspect="1"/>
          </p:cNvPicPr>
          <p:nvPr/>
        </p:nvPicPr>
        <p:blipFill>
          <a:blip r:embed="rId5"/>
          <a:stretch>
            <a:fillRect/>
          </a:stretch>
        </p:blipFill>
        <p:spPr>
          <a:xfrm>
            <a:off x="781050" y="7524750"/>
            <a:ext cx="171450" cy="171450"/>
          </a:xfrm>
          <a:prstGeom prst="rect">
            <a:avLst/>
          </a:prstGeom>
        </p:spPr>
      </p:pic>
      <p:sp>
        <p:nvSpPr>
          <p:cNvPr id="48" name="Text 43"/>
          <p:cNvSpPr txBox="1"/>
          <p:nvPr/>
        </p:nvSpPr>
        <p:spPr>
          <a:xfrm>
            <a:off x="1047750" y="7505700"/>
            <a:ext cx="2476500" cy="476250"/>
          </a:xfrm>
          <a:prstGeom prst="rect">
            <a:avLst/>
          </a:prstGeom>
          <a:noFill/>
          <a:ln/>
        </p:spPr>
        <p:txBody>
          <a:bodyPr wrap="square" lIns="0" tIns="0" rIns="0" bIns="0" rtlCol="0" anchor="t"/>
          <a:lstStyle/>
          <a:p>
            <a:pPr marL="0" indent="0" algn="l">
              <a:lnSpc>
                <a:spcPct val="125000"/>
              </a:lnSpc>
              <a:buNone/>
            </a:pPr>
            <a:r>
              <a:rPr lang="en-US" sz="1050" dirty="0">
                <a:solidFill>
                  <a:srgbClr val="1E1E1E"/>
                </a:solidFill>
              </a:rPr>
              <a:t>First drafts in your tone, from a few lines of notes</a:t>
            </a:r>
            <a:endParaRPr lang="en-US" sz="1050" dirty="0"/>
          </a:p>
        </p:txBody>
      </p:sp>
      <p:pic>
        <p:nvPicPr>
          <p:cNvPr id="49" name="Item icon" descr="/home/claude/ebook/build/icons/LuCircleCheck-limed.png"/>
          <p:cNvPicPr>
            <a:picLocks noChangeAspect="1"/>
          </p:cNvPicPr>
          <p:nvPr/>
        </p:nvPicPr>
        <p:blipFill>
          <a:blip r:embed="rId5"/>
          <a:stretch>
            <a:fillRect/>
          </a:stretch>
        </p:blipFill>
        <p:spPr>
          <a:xfrm>
            <a:off x="781050" y="8096250"/>
            <a:ext cx="171450" cy="171450"/>
          </a:xfrm>
          <a:prstGeom prst="rect">
            <a:avLst/>
          </a:prstGeom>
        </p:spPr>
      </p:pic>
      <p:sp>
        <p:nvSpPr>
          <p:cNvPr id="50" name="Text 44"/>
          <p:cNvSpPr txBox="1"/>
          <p:nvPr/>
        </p:nvSpPr>
        <p:spPr>
          <a:xfrm>
            <a:off x="1047750" y="8077200"/>
            <a:ext cx="2476500" cy="476250"/>
          </a:xfrm>
          <a:prstGeom prst="rect">
            <a:avLst/>
          </a:prstGeom>
          <a:noFill/>
          <a:ln/>
        </p:spPr>
        <p:txBody>
          <a:bodyPr wrap="square" lIns="0" tIns="0" rIns="0" bIns="0" rtlCol="0" anchor="t"/>
          <a:lstStyle/>
          <a:p>
            <a:pPr marL="0" indent="0" algn="l">
              <a:lnSpc>
                <a:spcPct val="125000"/>
              </a:lnSpc>
              <a:buNone/>
            </a:pPr>
            <a:r>
              <a:rPr lang="en-US" sz="1050" dirty="0">
                <a:solidFill>
                  <a:srgbClr val="1E1E1E"/>
                </a:solidFill>
              </a:rPr>
              <a:t>Summaries of long threads, documents and meetings</a:t>
            </a:r>
            <a:endParaRPr lang="en-US" sz="1050" dirty="0"/>
          </a:p>
        </p:txBody>
      </p:sp>
      <p:pic>
        <p:nvPicPr>
          <p:cNvPr id="51" name="Item icon" descr="/home/claude/ebook/build/icons/LuCircleCheck-limed.png"/>
          <p:cNvPicPr>
            <a:picLocks noChangeAspect="1"/>
          </p:cNvPicPr>
          <p:nvPr/>
        </p:nvPicPr>
        <p:blipFill>
          <a:blip r:embed="rId5"/>
          <a:stretch>
            <a:fillRect/>
          </a:stretch>
        </p:blipFill>
        <p:spPr>
          <a:xfrm>
            <a:off x="781050" y="8667750"/>
            <a:ext cx="171450" cy="171450"/>
          </a:xfrm>
          <a:prstGeom prst="rect">
            <a:avLst/>
          </a:prstGeom>
        </p:spPr>
      </p:pic>
      <p:sp>
        <p:nvSpPr>
          <p:cNvPr id="52" name="Text 45"/>
          <p:cNvSpPr txBox="1"/>
          <p:nvPr/>
        </p:nvSpPr>
        <p:spPr>
          <a:xfrm>
            <a:off x="1047750" y="8648700"/>
            <a:ext cx="2476500" cy="476250"/>
          </a:xfrm>
          <a:prstGeom prst="rect">
            <a:avLst/>
          </a:prstGeom>
          <a:noFill/>
          <a:ln/>
        </p:spPr>
        <p:txBody>
          <a:bodyPr wrap="square" lIns="0" tIns="0" rIns="0" bIns="0" rtlCol="0" anchor="t"/>
          <a:lstStyle/>
          <a:p>
            <a:pPr marL="0" indent="0" algn="l">
              <a:lnSpc>
                <a:spcPct val="125000"/>
              </a:lnSpc>
              <a:buNone/>
            </a:pPr>
            <a:r>
              <a:rPr lang="en-US" sz="1050" dirty="0">
                <a:solidFill>
                  <a:srgbClr val="1E1E1E"/>
                </a:solidFill>
              </a:rPr>
              <a:t>Turning messy notes into lists, tables and actions</a:t>
            </a:r>
            <a:endParaRPr lang="en-US" sz="1050" dirty="0"/>
          </a:p>
        </p:txBody>
      </p:sp>
      <p:pic>
        <p:nvPicPr>
          <p:cNvPr id="53" name="Item icon" descr="/home/claude/ebook/build/icons/LuCircleCheck-limed.png"/>
          <p:cNvPicPr>
            <a:picLocks noChangeAspect="1"/>
          </p:cNvPicPr>
          <p:nvPr/>
        </p:nvPicPr>
        <p:blipFill>
          <a:blip r:embed="rId5"/>
          <a:stretch>
            <a:fillRect/>
          </a:stretch>
        </p:blipFill>
        <p:spPr>
          <a:xfrm>
            <a:off x="781050" y="9239250"/>
            <a:ext cx="171450" cy="171450"/>
          </a:xfrm>
          <a:prstGeom prst="rect">
            <a:avLst/>
          </a:prstGeom>
        </p:spPr>
      </p:pic>
      <p:sp>
        <p:nvSpPr>
          <p:cNvPr id="54" name="Text 46"/>
          <p:cNvSpPr txBox="1"/>
          <p:nvPr/>
        </p:nvSpPr>
        <p:spPr>
          <a:xfrm>
            <a:off x="1047750" y="9220200"/>
            <a:ext cx="2476500" cy="476250"/>
          </a:xfrm>
          <a:prstGeom prst="rect">
            <a:avLst/>
          </a:prstGeom>
          <a:noFill/>
          <a:ln/>
        </p:spPr>
        <p:txBody>
          <a:bodyPr wrap="square" lIns="0" tIns="0" rIns="0" bIns="0" rtlCol="0" anchor="t"/>
          <a:lstStyle/>
          <a:p>
            <a:pPr marL="0" indent="0" algn="l">
              <a:lnSpc>
                <a:spcPct val="125000"/>
              </a:lnSpc>
              <a:buNone/>
            </a:pPr>
            <a:r>
              <a:rPr lang="en-US" sz="1050" dirty="0">
                <a:solidFill>
                  <a:srgbClr val="1E1E1E"/>
                </a:solidFill>
              </a:rPr>
              <a:t>Explaining jargon, clauses or error messages</a:t>
            </a:r>
            <a:endParaRPr lang="en-US" sz="1050" dirty="0"/>
          </a:p>
        </p:txBody>
      </p:sp>
      <p:sp>
        <p:nvSpPr>
          <p:cNvPr id="55" name="Card"/>
          <p:cNvSpPr/>
          <p:nvPr/>
        </p:nvSpPr>
        <p:spPr>
          <a:xfrm>
            <a:off x="3848100" y="7010400"/>
            <a:ext cx="3143250" cy="2857500"/>
          </a:xfrm>
          <a:prstGeom prst="roundRect">
            <a:avLst>
              <a:gd name="adj" fmla="val 2000"/>
            </a:avLst>
          </a:prstGeom>
          <a:solidFill>
            <a:srgbClr val="FFFFFF"/>
          </a:solidFill>
          <a:ln w="9525">
            <a:solidFill>
              <a:srgbClr val="E7E8E7"/>
            </a:solidFill>
            <a:prstDash val="solid"/>
          </a:ln>
        </p:spPr>
        <p:txBody>
          <a:bodyPr/>
          <a:lstStyle/>
          <a:p>
            <a:endParaRPr lang="en-GB"/>
          </a:p>
        </p:txBody>
      </p:sp>
      <p:sp>
        <p:nvSpPr>
          <p:cNvPr id="56" name="Card accent"/>
          <p:cNvSpPr/>
          <p:nvPr/>
        </p:nvSpPr>
        <p:spPr>
          <a:xfrm>
            <a:off x="3848100" y="7010400"/>
            <a:ext cx="3143250" cy="28575"/>
          </a:xfrm>
          <a:prstGeom prst="rect">
            <a:avLst/>
          </a:prstGeom>
          <a:solidFill>
            <a:srgbClr val="E75933"/>
          </a:solidFill>
          <a:ln/>
        </p:spPr>
        <p:txBody>
          <a:bodyPr/>
          <a:lstStyle/>
          <a:p>
            <a:endParaRPr lang="en-GB"/>
          </a:p>
        </p:txBody>
      </p:sp>
      <p:sp>
        <p:nvSpPr>
          <p:cNvPr id="57" name="Text 49"/>
          <p:cNvSpPr txBox="1"/>
          <p:nvPr/>
        </p:nvSpPr>
        <p:spPr>
          <a:xfrm>
            <a:off x="4057650" y="7200900"/>
            <a:ext cx="2667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0B150E"/>
                </a:solidFill>
              </a:rPr>
              <a:t>NOT GOOD AT</a:t>
            </a:r>
            <a:endParaRPr lang="en-US" sz="900" dirty="0"/>
          </a:p>
        </p:txBody>
      </p:sp>
      <p:pic>
        <p:nvPicPr>
          <p:cNvPr id="58" name="Item icon" descr="/home/claude/ebook/build/icons/LuCircleX-orange.png"/>
          <p:cNvPicPr>
            <a:picLocks noChangeAspect="1"/>
          </p:cNvPicPr>
          <p:nvPr/>
        </p:nvPicPr>
        <p:blipFill>
          <a:blip r:embed="rId6"/>
          <a:stretch>
            <a:fillRect/>
          </a:stretch>
        </p:blipFill>
        <p:spPr>
          <a:xfrm>
            <a:off x="4057650" y="7524750"/>
            <a:ext cx="171450" cy="171450"/>
          </a:xfrm>
          <a:prstGeom prst="rect">
            <a:avLst/>
          </a:prstGeom>
        </p:spPr>
      </p:pic>
      <p:sp>
        <p:nvSpPr>
          <p:cNvPr id="59" name="Text 50"/>
          <p:cNvSpPr txBox="1"/>
          <p:nvPr/>
        </p:nvSpPr>
        <p:spPr>
          <a:xfrm>
            <a:off x="4324350" y="7505700"/>
            <a:ext cx="2476500" cy="476250"/>
          </a:xfrm>
          <a:prstGeom prst="rect">
            <a:avLst/>
          </a:prstGeom>
          <a:noFill/>
          <a:ln/>
        </p:spPr>
        <p:txBody>
          <a:bodyPr wrap="square" lIns="0" tIns="0" rIns="0" bIns="0" rtlCol="0" anchor="t"/>
          <a:lstStyle/>
          <a:p>
            <a:pPr marL="0" indent="0" algn="l">
              <a:lnSpc>
                <a:spcPct val="125000"/>
              </a:lnSpc>
              <a:buNone/>
            </a:pPr>
            <a:r>
              <a:rPr lang="en-US" sz="1050" dirty="0">
                <a:solidFill>
                  <a:srgbClr val="1E1E1E"/>
                </a:solidFill>
              </a:rPr>
              <a:t>Facts it wasn’t given: it fills gaps, confidently</a:t>
            </a:r>
            <a:endParaRPr lang="en-US" sz="1050" dirty="0"/>
          </a:p>
        </p:txBody>
      </p:sp>
      <p:pic>
        <p:nvPicPr>
          <p:cNvPr id="60" name="Item icon" descr="/home/claude/ebook/build/icons/LuCircleX-orange.png"/>
          <p:cNvPicPr>
            <a:picLocks noChangeAspect="1"/>
          </p:cNvPicPr>
          <p:nvPr/>
        </p:nvPicPr>
        <p:blipFill>
          <a:blip r:embed="rId6"/>
          <a:stretch>
            <a:fillRect/>
          </a:stretch>
        </p:blipFill>
        <p:spPr>
          <a:xfrm>
            <a:off x="4057650" y="8096250"/>
            <a:ext cx="171450" cy="171450"/>
          </a:xfrm>
          <a:prstGeom prst="rect">
            <a:avLst/>
          </a:prstGeom>
        </p:spPr>
      </p:pic>
      <p:sp>
        <p:nvSpPr>
          <p:cNvPr id="61" name="Text 51"/>
          <p:cNvSpPr txBox="1"/>
          <p:nvPr/>
        </p:nvSpPr>
        <p:spPr>
          <a:xfrm>
            <a:off x="4324350" y="8077200"/>
            <a:ext cx="2476500" cy="476250"/>
          </a:xfrm>
          <a:prstGeom prst="rect">
            <a:avLst/>
          </a:prstGeom>
          <a:noFill/>
          <a:ln/>
        </p:spPr>
        <p:txBody>
          <a:bodyPr wrap="square" lIns="0" tIns="0" rIns="0" bIns="0" rtlCol="0" anchor="t"/>
          <a:lstStyle/>
          <a:p>
            <a:pPr marL="0" indent="0" algn="l">
              <a:lnSpc>
                <a:spcPct val="125000"/>
              </a:lnSpc>
              <a:buNone/>
            </a:pPr>
            <a:r>
              <a:rPr lang="en-US" sz="1050" dirty="0">
                <a:solidFill>
                  <a:srgbClr val="1E1E1E"/>
                </a:solidFill>
              </a:rPr>
              <a:t>Numbers: check totals against the source</a:t>
            </a:r>
            <a:endParaRPr lang="en-US" sz="1050" dirty="0"/>
          </a:p>
        </p:txBody>
      </p:sp>
      <p:pic>
        <p:nvPicPr>
          <p:cNvPr id="62" name="Item icon" descr="/home/claude/ebook/build/icons/LuCircleX-orange.png"/>
          <p:cNvPicPr>
            <a:picLocks noChangeAspect="1"/>
          </p:cNvPicPr>
          <p:nvPr/>
        </p:nvPicPr>
        <p:blipFill>
          <a:blip r:embed="rId6"/>
          <a:stretch>
            <a:fillRect/>
          </a:stretch>
        </p:blipFill>
        <p:spPr>
          <a:xfrm>
            <a:off x="4057650" y="8667750"/>
            <a:ext cx="171450" cy="171450"/>
          </a:xfrm>
          <a:prstGeom prst="rect">
            <a:avLst/>
          </a:prstGeom>
        </p:spPr>
      </p:pic>
      <p:sp>
        <p:nvSpPr>
          <p:cNvPr id="63" name="Text 52"/>
          <p:cNvSpPr txBox="1"/>
          <p:nvPr/>
        </p:nvSpPr>
        <p:spPr>
          <a:xfrm>
            <a:off x="4324350" y="8648700"/>
            <a:ext cx="2476500" cy="476250"/>
          </a:xfrm>
          <a:prstGeom prst="rect">
            <a:avLst/>
          </a:prstGeom>
          <a:noFill/>
          <a:ln/>
        </p:spPr>
        <p:txBody>
          <a:bodyPr wrap="square" lIns="0" tIns="0" rIns="0" bIns="0" rtlCol="0" anchor="t"/>
          <a:lstStyle/>
          <a:p>
            <a:pPr marL="0" indent="0" algn="l">
              <a:lnSpc>
                <a:spcPct val="125000"/>
              </a:lnSpc>
              <a:buNone/>
            </a:pPr>
            <a:r>
              <a:rPr lang="en-US" sz="1050" dirty="0">
                <a:solidFill>
                  <a:srgbClr val="1E1E1E"/>
                </a:solidFill>
              </a:rPr>
              <a:t>Judgement calls about people, money or risk</a:t>
            </a:r>
            <a:endParaRPr lang="en-US" sz="1050" dirty="0"/>
          </a:p>
        </p:txBody>
      </p:sp>
      <p:pic>
        <p:nvPicPr>
          <p:cNvPr id="64" name="Item icon" descr="/home/claude/ebook/build/icons/LuCircleX-orange.png"/>
          <p:cNvPicPr>
            <a:picLocks noChangeAspect="1"/>
          </p:cNvPicPr>
          <p:nvPr/>
        </p:nvPicPr>
        <p:blipFill>
          <a:blip r:embed="rId6"/>
          <a:stretch>
            <a:fillRect/>
          </a:stretch>
        </p:blipFill>
        <p:spPr>
          <a:xfrm>
            <a:off x="4057650" y="9239250"/>
            <a:ext cx="171450" cy="171450"/>
          </a:xfrm>
          <a:prstGeom prst="rect">
            <a:avLst/>
          </a:prstGeom>
        </p:spPr>
      </p:pic>
      <p:sp>
        <p:nvSpPr>
          <p:cNvPr id="65" name="Text 53"/>
          <p:cNvSpPr txBox="1"/>
          <p:nvPr/>
        </p:nvSpPr>
        <p:spPr>
          <a:xfrm>
            <a:off x="4324350" y="9220200"/>
            <a:ext cx="2476500" cy="476250"/>
          </a:xfrm>
          <a:prstGeom prst="rect">
            <a:avLst/>
          </a:prstGeom>
          <a:noFill/>
          <a:ln/>
        </p:spPr>
        <p:txBody>
          <a:bodyPr wrap="square" lIns="0" tIns="0" rIns="0" bIns="0" rtlCol="0" anchor="t"/>
          <a:lstStyle/>
          <a:p>
            <a:pPr marL="0" indent="0" algn="l">
              <a:lnSpc>
                <a:spcPct val="125000"/>
              </a:lnSpc>
              <a:buNone/>
            </a:pPr>
            <a:r>
              <a:rPr lang="en-US" sz="1050" dirty="0">
                <a:solidFill>
                  <a:srgbClr val="1E1E1E"/>
                </a:solidFill>
              </a:rPr>
              <a:t>Knowing what’s confidential: that part is your job</a:t>
            </a:r>
            <a:endParaRPr lang="en-US" sz="1050" dirty="0"/>
          </a:p>
        </p:txBody>
      </p:sp>
      <p:sp>
        <p:nvSpPr>
          <p:cNvPr id="66"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67"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68"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69" name="Link: back to contents" descr="Link: back to contents">
            <a:hlinkClick r:id="rId7" action="ppaction://hlinksldjump" tooltip="Go to page 1"/>
          </p:cNvPr>
          <p:cNvPicPr>
            <a:picLocks noChangeAspect="1"/>
          </p:cNvPicPr>
          <p:nvPr/>
        </p:nvPicPr>
        <p:blipFill>
          <a:blip r:embed="rId8"/>
          <a:stretch>
            <a:fillRect/>
          </a:stretch>
        </p:blipFill>
        <p:spPr>
          <a:xfrm>
            <a:off x="3019425" y="10163175"/>
            <a:ext cx="1524000" cy="228600"/>
          </a:xfrm>
          <a:prstGeom prst="rect">
            <a:avLst/>
          </a:prstGeom>
        </p:spPr>
      </p:pic>
      <p:sp>
        <p:nvSpPr>
          <p:cNvPr id="70"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71" name="Link: IT Health Assessment" descr="Link: IT Health Assessment">
            <a:hlinkClick r:id="rId9" tooltip="Open in your browser"/>
          </p:cNvPr>
          <p:cNvPicPr>
            <a:picLocks noChangeAspect="1"/>
          </p:cNvPicPr>
          <p:nvPr/>
        </p:nvPicPr>
        <p:blipFill>
          <a:blip r:embed="rId8"/>
          <a:stretch>
            <a:fillRect/>
          </a:stretch>
        </p:blipFill>
        <p:spPr>
          <a:xfrm>
            <a:off x="5467350" y="10163175"/>
            <a:ext cx="1524000" cy="228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1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7A8C20"/>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EDEDE9"/>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EDEDE9"/>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06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28575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01 · DO MORE</a:t>
            </a:r>
            <a:endParaRPr lang="en-US" sz="975" dirty="0"/>
          </a:p>
        </p:txBody>
      </p:sp>
      <p:sp>
        <p:nvSpPr>
          <p:cNvPr id="12"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Start with </a:t>
            </a:r>
            <a:r>
              <a:rPr lang="en-US" sz="2850" b="1" kern="0" spc="-60" dirty="0">
                <a:solidFill>
                  <a:srgbClr val="7A8C20"/>
                </a:solidFill>
              </a:rPr>
              <a:t>the time drain</a:t>
            </a:r>
            <a:r>
              <a:rPr lang="en-US" sz="2850" b="1" kern="0" spc="-60" dirty="0">
                <a:solidFill>
                  <a:srgbClr val="0B150E"/>
                </a:solidFill>
              </a:rPr>
              <a:t>,</a:t>
            </a:r>
            <a:endParaRPr lang="en-US" sz="2850" dirty="0"/>
          </a:p>
          <a:p>
            <a:pPr marL="0" indent="0" algn="l">
              <a:lnSpc>
                <a:spcPct val="100000"/>
              </a:lnSpc>
              <a:buNone/>
            </a:pPr>
            <a:r>
              <a:rPr lang="en-US" sz="2850" b="1" kern="0" spc="-60" dirty="0">
                <a:solidFill>
                  <a:srgbClr val="0B150E"/>
                </a:solidFill>
              </a:rPr>
              <a:t>not the tool</a:t>
            </a:r>
            <a:endParaRPr lang="en-US" sz="2850" dirty="0"/>
          </a:p>
        </p:txBody>
      </p:sp>
      <p:sp>
        <p:nvSpPr>
          <p:cNvPr id="13" name="Accent rule"/>
          <p:cNvSpPr/>
          <p:nvPr/>
        </p:nvSpPr>
        <p:spPr>
          <a:xfrm>
            <a:off x="571500" y="2152650"/>
            <a:ext cx="533400" cy="38100"/>
          </a:xfrm>
          <a:prstGeom prst="rect">
            <a:avLst/>
          </a:prstGeom>
          <a:solidFill>
            <a:srgbClr val="7A8C20"/>
          </a:solidFill>
          <a:ln/>
        </p:spPr>
        <p:txBody>
          <a:bodyPr/>
          <a:lstStyle/>
          <a:p>
            <a:endParaRPr lang="en-GB"/>
          </a:p>
        </p:txBody>
      </p:sp>
      <p:sp>
        <p:nvSpPr>
          <p:cNvPr id="14" name="Text 11"/>
          <p:cNvSpPr txBox="1"/>
          <p:nvPr/>
        </p:nvSpPr>
        <p:spPr>
          <a:xfrm>
            <a:off x="571500" y="2343150"/>
            <a:ext cx="6419850" cy="476250"/>
          </a:xfrm>
          <a:prstGeom prst="rect">
            <a:avLst/>
          </a:prstGeom>
          <a:noFill/>
          <a:ln/>
        </p:spPr>
        <p:txBody>
          <a:bodyPr wrap="square" lIns="0" tIns="0" rIns="0" bIns="0" rtlCol="0" anchor="t"/>
          <a:lstStyle/>
          <a:p>
            <a:pPr marL="0" indent="0" algn="l">
              <a:lnSpc>
                <a:spcPct val="130000"/>
              </a:lnSpc>
              <a:buNone/>
            </a:pPr>
            <a:r>
              <a:rPr lang="en-US" sz="1200" dirty="0">
                <a:solidFill>
                  <a:srgbClr val="3A3A3A"/>
                </a:solidFill>
              </a:rPr>
              <a:t>The quickest wins come from one task your team repeats every week. Find it first, then try AI on it.</a:t>
            </a:r>
            <a:endParaRPr lang="en-US" sz="1200" dirty="0"/>
          </a:p>
        </p:txBody>
      </p:sp>
      <p:sp>
        <p:nvSpPr>
          <p:cNvPr id="15" name="Badge"/>
          <p:cNvSpPr/>
          <p:nvPr/>
        </p:nvSpPr>
        <p:spPr>
          <a:xfrm>
            <a:off x="571500" y="2952750"/>
            <a:ext cx="1882140" cy="247650"/>
          </a:xfrm>
          <a:prstGeom prst="roundRect">
            <a:avLst>
              <a:gd name="adj" fmla="val 50000"/>
            </a:avLst>
          </a:prstGeom>
          <a:solidFill>
            <a:srgbClr val="C2D036"/>
          </a:solidFill>
          <a:ln/>
        </p:spPr>
        <p:txBody>
          <a:bodyPr/>
          <a:lstStyle/>
          <a:p>
            <a:endParaRPr lang="en-GB"/>
          </a:p>
        </p:txBody>
      </p:sp>
      <p:pic>
        <p:nvPicPr>
          <p:cNvPr id="16" name="Badge icon" descr="/home/claude/ebook/build/icons/LuPencil-ink.png"/>
          <p:cNvPicPr>
            <a:picLocks noChangeAspect="1"/>
          </p:cNvPicPr>
          <p:nvPr/>
        </p:nvPicPr>
        <p:blipFill>
          <a:blip r:embed="rId4"/>
          <a:stretch>
            <a:fillRect/>
          </a:stretch>
        </p:blipFill>
        <p:spPr>
          <a:xfrm>
            <a:off x="685800" y="3009900"/>
            <a:ext cx="133350" cy="133350"/>
          </a:xfrm>
          <a:prstGeom prst="rect">
            <a:avLst/>
          </a:prstGeom>
        </p:spPr>
      </p:pic>
      <p:sp>
        <p:nvSpPr>
          <p:cNvPr id="17" name="Badge text"/>
          <p:cNvSpPr txBox="1"/>
          <p:nvPr/>
        </p:nvSpPr>
        <p:spPr>
          <a:xfrm>
            <a:off x="876300" y="2962275"/>
            <a:ext cx="1501140" cy="228600"/>
          </a:xfrm>
          <a:prstGeom prst="rect">
            <a:avLst/>
          </a:prstGeom>
          <a:noFill/>
          <a:ln/>
        </p:spPr>
        <p:txBody>
          <a:bodyPr wrap="none" lIns="0" tIns="0" rIns="0" bIns="0" rtlCol="0" anchor="ctr"/>
          <a:lstStyle/>
          <a:p>
            <a:pPr marL="0" indent="0" algn="l">
              <a:lnSpc>
                <a:spcPct val="115000"/>
              </a:lnSpc>
              <a:buNone/>
            </a:pPr>
            <a:r>
              <a:rPr lang="en-US" sz="825" b="1" kern="0" spc="80" dirty="0">
                <a:solidFill>
                  <a:srgbClr val="0B150E"/>
                </a:solidFill>
              </a:rPr>
              <a:t>YOUR TURN · 5 MIN</a:t>
            </a:r>
            <a:endParaRPr lang="en-US" sz="825" dirty="0"/>
          </a:p>
        </p:txBody>
      </p:sp>
      <p:sp>
        <p:nvSpPr>
          <p:cNvPr id="18" name="Text 14"/>
          <p:cNvSpPr txBox="1"/>
          <p:nvPr/>
        </p:nvSpPr>
        <p:spPr>
          <a:xfrm>
            <a:off x="571500" y="3276600"/>
            <a:ext cx="6419850" cy="209550"/>
          </a:xfrm>
          <a:prstGeom prst="rect">
            <a:avLst/>
          </a:prstGeom>
          <a:noFill/>
          <a:ln/>
        </p:spPr>
        <p:txBody>
          <a:bodyPr wrap="square" lIns="0" tIns="0" rIns="0" bIns="0" rtlCol="0" anchor="t"/>
          <a:lstStyle/>
          <a:p>
            <a:pPr marL="0" indent="0" algn="l">
              <a:lnSpc>
                <a:spcPct val="115000"/>
              </a:lnSpc>
              <a:buNone/>
            </a:pPr>
            <a:r>
              <a:rPr lang="en-US" sz="1050" dirty="0">
                <a:solidFill>
                  <a:srgbClr val="3A3A3A"/>
                </a:solidFill>
              </a:rPr>
              <a:t>List the three tasks that eat the most hours each week. Be specific: “weekly sales report”, not “admin”.</a:t>
            </a:r>
            <a:endParaRPr lang="en-US" sz="1050" dirty="0"/>
          </a:p>
        </p:txBody>
      </p:sp>
      <p:sp>
        <p:nvSpPr>
          <p:cNvPr id="19" name="Card"/>
          <p:cNvSpPr/>
          <p:nvPr/>
        </p:nvSpPr>
        <p:spPr>
          <a:xfrm>
            <a:off x="571500" y="3562350"/>
            <a:ext cx="6419850" cy="1828800"/>
          </a:xfrm>
          <a:prstGeom prst="roundRect">
            <a:avLst>
              <a:gd name="adj" fmla="val 3125"/>
            </a:avLst>
          </a:prstGeom>
          <a:solidFill>
            <a:srgbClr val="FFFFFF"/>
          </a:solidFill>
          <a:ln w="9525">
            <a:solidFill>
              <a:srgbClr val="E7E8E7"/>
            </a:solidFill>
            <a:prstDash val="solid"/>
          </a:ln>
        </p:spPr>
        <p:txBody>
          <a:bodyPr/>
          <a:lstStyle/>
          <a:p>
            <a:endParaRPr lang="en-GB"/>
          </a:p>
        </p:txBody>
      </p:sp>
      <p:sp>
        <p:nvSpPr>
          <p:cNvPr id="20" name="Card accent"/>
          <p:cNvSpPr/>
          <p:nvPr/>
        </p:nvSpPr>
        <p:spPr>
          <a:xfrm>
            <a:off x="571500" y="3562350"/>
            <a:ext cx="6419850" cy="47625"/>
          </a:xfrm>
          <a:prstGeom prst="rect">
            <a:avLst/>
          </a:prstGeom>
          <a:solidFill>
            <a:srgbClr val="7880B5"/>
          </a:solidFill>
          <a:ln/>
        </p:spPr>
        <p:txBody>
          <a:bodyPr/>
          <a:lstStyle/>
          <a:p>
            <a:endParaRPr lang="en-GB"/>
          </a:p>
        </p:txBody>
      </p:sp>
      <p:sp>
        <p:nvSpPr>
          <p:cNvPr id="21" name="Table header"/>
          <p:cNvSpPr/>
          <p:nvPr/>
        </p:nvSpPr>
        <p:spPr>
          <a:xfrm>
            <a:off x="581025" y="3609975"/>
            <a:ext cx="6400800" cy="323850"/>
          </a:xfrm>
          <a:prstGeom prst="rect">
            <a:avLst/>
          </a:prstGeom>
          <a:solidFill>
            <a:srgbClr val="F5F5F3"/>
          </a:solidFill>
          <a:ln/>
        </p:spPr>
        <p:txBody>
          <a:bodyPr/>
          <a:lstStyle/>
          <a:p>
            <a:endParaRPr lang="en-GB"/>
          </a:p>
        </p:txBody>
      </p:sp>
      <p:sp>
        <p:nvSpPr>
          <p:cNvPr id="22" name="Text 18"/>
          <p:cNvSpPr txBox="1"/>
          <p:nvPr/>
        </p:nvSpPr>
        <p:spPr>
          <a:xfrm>
            <a:off x="723900" y="3609975"/>
            <a:ext cx="285750" cy="323850"/>
          </a:xfrm>
          <a:prstGeom prst="rect">
            <a:avLst/>
          </a:prstGeom>
          <a:noFill/>
          <a:ln/>
        </p:spPr>
        <p:txBody>
          <a:bodyPr wrap="square" lIns="0" tIns="0" rIns="0" bIns="0" rtlCol="0" anchor="ctr"/>
          <a:lstStyle/>
          <a:p>
            <a:pPr marL="0" indent="0" algn="l">
              <a:lnSpc>
                <a:spcPct val="115000"/>
              </a:lnSpc>
              <a:buNone/>
            </a:pPr>
            <a:r>
              <a:rPr lang="en-US" sz="788" b="1" kern="0" spc="60" dirty="0">
                <a:solidFill>
                  <a:srgbClr val="8A8A8A"/>
                </a:solidFill>
              </a:rPr>
              <a:t>#</a:t>
            </a:r>
            <a:endParaRPr lang="en-US" sz="788" dirty="0"/>
          </a:p>
        </p:txBody>
      </p:sp>
      <p:sp>
        <p:nvSpPr>
          <p:cNvPr id="23" name="Text 19"/>
          <p:cNvSpPr txBox="1"/>
          <p:nvPr/>
        </p:nvSpPr>
        <p:spPr>
          <a:xfrm>
            <a:off x="1028700" y="3609975"/>
            <a:ext cx="2667000" cy="323850"/>
          </a:xfrm>
          <a:prstGeom prst="rect">
            <a:avLst/>
          </a:prstGeom>
          <a:noFill/>
          <a:ln/>
        </p:spPr>
        <p:txBody>
          <a:bodyPr wrap="square" lIns="0" tIns="0" rIns="0" bIns="0" rtlCol="0" anchor="ctr"/>
          <a:lstStyle/>
          <a:p>
            <a:pPr marL="0" indent="0" algn="l">
              <a:lnSpc>
                <a:spcPct val="115000"/>
              </a:lnSpc>
              <a:buNone/>
            </a:pPr>
            <a:r>
              <a:rPr lang="en-US" sz="788" b="1" kern="0" spc="60" dirty="0">
                <a:solidFill>
                  <a:srgbClr val="8A8A8A"/>
                </a:solidFill>
              </a:rPr>
              <a:t>THE TASK</a:t>
            </a:r>
            <a:endParaRPr lang="en-US" sz="788" dirty="0"/>
          </a:p>
        </p:txBody>
      </p:sp>
      <p:sp>
        <p:nvSpPr>
          <p:cNvPr id="24" name="Text 20"/>
          <p:cNvSpPr txBox="1"/>
          <p:nvPr/>
        </p:nvSpPr>
        <p:spPr>
          <a:xfrm>
            <a:off x="3810000" y="3609975"/>
            <a:ext cx="1238250" cy="323850"/>
          </a:xfrm>
          <a:prstGeom prst="rect">
            <a:avLst/>
          </a:prstGeom>
          <a:noFill/>
          <a:ln/>
        </p:spPr>
        <p:txBody>
          <a:bodyPr wrap="square" lIns="0" tIns="0" rIns="0" bIns="0" rtlCol="0" anchor="ctr"/>
          <a:lstStyle/>
          <a:p>
            <a:pPr marL="0" indent="0" algn="l">
              <a:lnSpc>
                <a:spcPct val="115000"/>
              </a:lnSpc>
              <a:buNone/>
            </a:pPr>
            <a:r>
              <a:rPr lang="en-US" sz="788" b="1" kern="0" spc="60" dirty="0">
                <a:solidFill>
                  <a:srgbClr val="8A8A8A"/>
                </a:solidFill>
              </a:rPr>
              <a:t>WHO DOES IT</a:t>
            </a:r>
            <a:endParaRPr lang="en-US" sz="788" dirty="0"/>
          </a:p>
        </p:txBody>
      </p:sp>
      <p:sp>
        <p:nvSpPr>
          <p:cNvPr id="25" name="Text 21"/>
          <p:cNvSpPr txBox="1"/>
          <p:nvPr/>
        </p:nvSpPr>
        <p:spPr>
          <a:xfrm>
            <a:off x="5143500" y="3609975"/>
            <a:ext cx="857250" cy="323850"/>
          </a:xfrm>
          <a:prstGeom prst="rect">
            <a:avLst/>
          </a:prstGeom>
          <a:noFill/>
          <a:ln/>
        </p:spPr>
        <p:txBody>
          <a:bodyPr wrap="square" lIns="0" tIns="0" rIns="0" bIns="0" rtlCol="0" anchor="ctr"/>
          <a:lstStyle/>
          <a:p>
            <a:pPr marL="0" indent="0" algn="l">
              <a:lnSpc>
                <a:spcPct val="115000"/>
              </a:lnSpc>
              <a:buNone/>
            </a:pPr>
            <a:r>
              <a:rPr lang="en-US" sz="788" b="1" kern="0" spc="60" dirty="0">
                <a:solidFill>
                  <a:srgbClr val="8A8A8A"/>
                </a:solidFill>
              </a:rPr>
              <a:t>HOURS A WEEK</a:t>
            </a:r>
            <a:endParaRPr lang="en-US" sz="788" dirty="0"/>
          </a:p>
        </p:txBody>
      </p:sp>
      <p:sp>
        <p:nvSpPr>
          <p:cNvPr id="26" name="Text 22"/>
          <p:cNvSpPr txBox="1"/>
          <p:nvPr/>
        </p:nvSpPr>
        <p:spPr>
          <a:xfrm>
            <a:off x="6057900" y="3609975"/>
            <a:ext cx="876300" cy="323850"/>
          </a:xfrm>
          <a:prstGeom prst="rect">
            <a:avLst/>
          </a:prstGeom>
          <a:noFill/>
          <a:ln/>
        </p:spPr>
        <p:txBody>
          <a:bodyPr wrap="square" lIns="0" tIns="0" rIns="0" bIns="0" rtlCol="0" anchor="ctr"/>
          <a:lstStyle/>
          <a:p>
            <a:pPr marL="0" indent="0" algn="l">
              <a:lnSpc>
                <a:spcPct val="115000"/>
              </a:lnSpc>
              <a:buNone/>
            </a:pPr>
            <a:r>
              <a:rPr lang="en-US" sz="788" b="1" kern="0" spc="60" dirty="0">
                <a:solidFill>
                  <a:srgbClr val="8A8A8A"/>
                </a:solidFill>
              </a:rPr>
              <a:t>COULD AI HELP?</a:t>
            </a:r>
            <a:endParaRPr lang="en-US" sz="788" dirty="0"/>
          </a:p>
        </p:txBody>
      </p:sp>
      <p:sp>
        <p:nvSpPr>
          <p:cNvPr id="27" name="Text 23"/>
          <p:cNvSpPr txBox="1"/>
          <p:nvPr/>
        </p:nvSpPr>
        <p:spPr>
          <a:xfrm>
            <a:off x="723900" y="4067175"/>
            <a:ext cx="285750" cy="190500"/>
          </a:xfrm>
          <a:prstGeom prst="rect">
            <a:avLst/>
          </a:prstGeom>
          <a:noFill/>
          <a:ln/>
        </p:spPr>
        <p:txBody>
          <a:bodyPr wrap="square" lIns="0" tIns="0" rIns="0" bIns="0" rtlCol="0" anchor="t"/>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01</a:t>
            </a:r>
            <a:endParaRPr lang="en-US" sz="975" dirty="0"/>
          </a:p>
        </p:txBody>
      </p:sp>
      <p:sp>
        <p:nvSpPr>
          <p:cNvPr id="28" name="Write-in line"/>
          <p:cNvSpPr/>
          <p:nvPr/>
        </p:nvSpPr>
        <p:spPr>
          <a:xfrm>
            <a:off x="1028700" y="4276725"/>
            <a:ext cx="2571750" cy="0"/>
          </a:xfrm>
          <a:prstGeom prst="line">
            <a:avLst/>
          </a:prstGeom>
          <a:noFill/>
          <a:ln w="9525">
            <a:solidFill>
              <a:srgbClr val="9DA19E"/>
            </a:solidFill>
            <a:prstDash val="solid"/>
          </a:ln>
        </p:spPr>
        <p:txBody>
          <a:bodyPr/>
          <a:lstStyle/>
          <a:p>
            <a:endParaRPr lang="en-GB"/>
          </a:p>
        </p:txBody>
      </p:sp>
      <p:sp>
        <p:nvSpPr>
          <p:cNvPr id="29" name="Write-in line"/>
          <p:cNvSpPr/>
          <p:nvPr/>
        </p:nvSpPr>
        <p:spPr>
          <a:xfrm>
            <a:off x="3810000" y="4276725"/>
            <a:ext cx="1143000" cy="0"/>
          </a:xfrm>
          <a:prstGeom prst="line">
            <a:avLst/>
          </a:prstGeom>
          <a:noFill/>
          <a:ln w="9525">
            <a:solidFill>
              <a:srgbClr val="9DA19E"/>
            </a:solidFill>
            <a:prstDash val="solid"/>
          </a:ln>
        </p:spPr>
        <p:txBody>
          <a:bodyPr/>
          <a:lstStyle/>
          <a:p>
            <a:endParaRPr lang="en-GB"/>
          </a:p>
        </p:txBody>
      </p:sp>
      <p:sp>
        <p:nvSpPr>
          <p:cNvPr id="30" name="Write-in line"/>
          <p:cNvSpPr/>
          <p:nvPr/>
        </p:nvSpPr>
        <p:spPr>
          <a:xfrm>
            <a:off x="5143500" y="4276725"/>
            <a:ext cx="666750" cy="0"/>
          </a:xfrm>
          <a:prstGeom prst="line">
            <a:avLst/>
          </a:prstGeom>
          <a:noFill/>
          <a:ln w="9525">
            <a:solidFill>
              <a:srgbClr val="9DA19E"/>
            </a:solidFill>
            <a:prstDash val="solid"/>
          </a:ln>
        </p:spPr>
        <p:txBody>
          <a:bodyPr/>
          <a:lstStyle/>
          <a:p>
            <a:endParaRPr lang="en-GB"/>
          </a:p>
        </p:txBody>
      </p:sp>
      <p:sp>
        <p:nvSpPr>
          <p:cNvPr id="31" name="Answer circle"/>
          <p:cNvSpPr/>
          <p:nvPr/>
        </p:nvSpPr>
        <p:spPr>
          <a:xfrm>
            <a:off x="6115050" y="4076700"/>
            <a:ext cx="171450" cy="171450"/>
          </a:xfrm>
          <a:prstGeom prst="ellipse">
            <a:avLst/>
          </a:prstGeom>
          <a:solidFill>
            <a:srgbClr val="FFFFFF"/>
          </a:solidFill>
          <a:ln w="13970">
            <a:solidFill>
              <a:srgbClr val="9DA19E"/>
            </a:solidFill>
            <a:prstDash val="solid"/>
          </a:ln>
        </p:spPr>
        <p:txBody>
          <a:bodyPr/>
          <a:lstStyle/>
          <a:p>
            <a:endParaRPr lang="en-GB"/>
          </a:p>
        </p:txBody>
      </p:sp>
      <p:sp>
        <p:nvSpPr>
          <p:cNvPr id="32" name="Text 28"/>
          <p:cNvSpPr txBox="1"/>
          <p:nvPr/>
        </p:nvSpPr>
        <p:spPr>
          <a:xfrm>
            <a:off x="6324600" y="4076700"/>
            <a:ext cx="133350" cy="1714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Y</a:t>
            </a:r>
            <a:endParaRPr lang="en-US" sz="900" dirty="0"/>
          </a:p>
        </p:txBody>
      </p:sp>
      <p:sp>
        <p:nvSpPr>
          <p:cNvPr id="33" name="Answer circle"/>
          <p:cNvSpPr/>
          <p:nvPr/>
        </p:nvSpPr>
        <p:spPr>
          <a:xfrm>
            <a:off x="6534150" y="4076700"/>
            <a:ext cx="171450" cy="171450"/>
          </a:xfrm>
          <a:prstGeom prst="ellipse">
            <a:avLst/>
          </a:prstGeom>
          <a:solidFill>
            <a:srgbClr val="FFFFFF"/>
          </a:solidFill>
          <a:ln w="13970">
            <a:solidFill>
              <a:srgbClr val="9DA19E"/>
            </a:solidFill>
            <a:prstDash val="solid"/>
          </a:ln>
        </p:spPr>
        <p:txBody>
          <a:bodyPr/>
          <a:lstStyle/>
          <a:p>
            <a:endParaRPr lang="en-GB"/>
          </a:p>
        </p:txBody>
      </p:sp>
      <p:sp>
        <p:nvSpPr>
          <p:cNvPr id="34" name="Text 30"/>
          <p:cNvSpPr txBox="1"/>
          <p:nvPr/>
        </p:nvSpPr>
        <p:spPr>
          <a:xfrm>
            <a:off x="6743700" y="4076700"/>
            <a:ext cx="133350" cy="1714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N</a:t>
            </a:r>
            <a:endParaRPr lang="en-US" sz="900" dirty="0"/>
          </a:p>
        </p:txBody>
      </p:sp>
      <p:sp>
        <p:nvSpPr>
          <p:cNvPr id="35" name="Shape 31"/>
          <p:cNvSpPr/>
          <p:nvPr/>
        </p:nvSpPr>
        <p:spPr>
          <a:xfrm>
            <a:off x="581025" y="4410075"/>
            <a:ext cx="6400800" cy="0"/>
          </a:xfrm>
          <a:prstGeom prst="line">
            <a:avLst/>
          </a:prstGeom>
          <a:noFill/>
          <a:ln w="9525">
            <a:solidFill>
              <a:srgbClr val="E7E8E7"/>
            </a:solidFill>
            <a:prstDash val="solid"/>
          </a:ln>
        </p:spPr>
        <p:txBody>
          <a:bodyPr/>
          <a:lstStyle/>
          <a:p>
            <a:endParaRPr lang="en-GB"/>
          </a:p>
        </p:txBody>
      </p:sp>
      <p:sp>
        <p:nvSpPr>
          <p:cNvPr id="36" name="Text 32"/>
          <p:cNvSpPr txBox="1"/>
          <p:nvPr/>
        </p:nvSpPr>
        <p:spPr>
          <a:xfrm>
            <a:off x="723900" y="4543425"/>
            <a:ext cx="285750" cy="190500"/>
          </a:xfrm>
          <a:prstGeom prst="rect">
            <a:avLst/>
          </a:prstGeom>
          <a:noFill/>
          <a:ln/>
        </p:spPr>
        <p:txBody>
          <a:bodyPr wrap="square" lIns="0" tIns="0" rIns="0" bIns="0" rtlCol="0" anchor="t"/>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02</a:t>
            </a:r>
            <a:endParaRPr lang="en-US" sz="975" dirty="0"/>
          </a:p>
        </p:txBody>
      </p:sp>
      <p:sp>
        <p:nvSpPr>
          <p:cNvPr id="37" name="Write-in line"/>
          <p:cNvSpPr/>
          <p:nvPr/>
        </p:nvSpPr>
        <p:spPr>
          <a:xfrm>
            <a:off x="1028700" y="4752975"/>
            <a:ext cx="2571750" cy="0"/>
          </a:xfrm>
          <a:prstGeom prst="line">
            <a:avLst/>
          </a:prstGeom>
          <a:noFill/>
          <a:ln w="9525">
            <a:solidFill>
              <a:srgbClr val="9DA19E"/>
            </a:solidFill>
            <a:prstDash val="solid"/>
          </a:ln>
        </p:spPr>
        <p:txBody>
          <a:bodyPr/>
          <a:lstStyle/>
          <a:p>
            <a:endParaRPr lang="en-GB"/>
          </a:p>
        </p:txBody>
      </p:sp>
      <p:sp>
        <p:nvSpPr>
          <p:cNvPr id="38" name="Write-in line"/>
          <p:cNvSpPr/>
          <p:nvPr/>
        </p:nvSpPr>
        <p:spPr>
          <a:xfrm>
            <a:off x="3810000" y="4752975"/>
            <a:ext cx="1143000" cy="0"/>
          </a:xfrm>
          <a:prstGeom prst="line">
            <a:avLst/>
          </a:prstGeom>
          <a:noFill/>
          <a:ln w="9525">
            <a:solidFill>
              <a:srgbClr val="9DA19E"/>
            </a:solidFill>
            <a:prstDash val="solid"/>
          </a:ln>
        </p:spPr>
        <p:txBody>
          <a:bodyPr/>
          <a:lstStyle/>
          <a:p>
            <a:endParaRPr lang="en-GB"/>
          </a:p>
        </p:txBody>
      </p:sp>
      <p:sp>
        <p:nvSpPr>
          <p:cNvPr id="39" name="Write-in line"/>
          <p:cNvSpPr/>
          <p:nvPr/>
        </p:nvSpPr>
        <p:spPr>
          <a:xfrm>
            <a:off x="5143500" y="4752975"/>
            <a:ext cx="666750" cy="0"/>
          </a:xfrm>
          <a:prstGeom prst="line">
            <a:avLst/>
          </a:prstGeom>
          <a:noFill/>
          <a:ln w="9525">
            <a:solidFill>
              <a:srgbClr val="9DA19E"/>
            </a:solidFill>
            <a:prstDash val="solid"/>
          </a:ln>
        </p:spPr>
        <p:txBody>
          <a:bodyPr/>
          <a:lstStyle/>
          <a:p>
            <a:endParaRPr lang="en-GB"/>
          </a:p>
        </p:txBody>
      </p:sp>
      <p:sp>
        <p:nvSpPr>
          <p:cNvPr id="40" name="Answer circle"/>
          <p:cNvSpPr/>
          <p:nvPr/>
        </p:nvSpPr>
        <p:spPr>
          <a:xfrm>
            <a:off x="6115050" y="4552950"/>
            <a:ext cx="171450" cy="171450"/>
          </a:xfrm>
          <a:prstGeom prst="ellipse">
            <a:avLst/>
          </a:prstGeom>
          <a:solidFill>
            <a:srgbClr val="FFFFFF"/>
          </a:solidFill>
          <a:ln w="13970">
            <a:solidFill>
              <a:srgbClr val="9DA19E"/>
            </a:solidFill>
            <a:prstDash val="solid"/>
          </a:ln>
        </p:spPr>
        <p:txBody>
          <a:bodyPr/>
          <a:lstStyle/>
          <a:p>
            <a:endParaRPr lang="en-GB"/>
          </a:p>
        </p:txBody>
      </p:sp>
      <p:sp>
        <p:nvSpPr>
          <p:cNvPr id="41" name="Text 37"/>
          <p:cNvSpPr txBox="1"/>
          <p:nvPr/>
        </p:nvSpPr>
        <p:spPr>
          <a:xfrm>
            <a:off x="6324600" y="4552950"/>
            <a:ext cx="133350" cy="1714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Y</a:t>
            </a:r>
            <a:endParaRPr lang="en-US" sz="900" dirty="0"/>
          </a:p>
        </p:txBody>
      </p:sp>
      <p:sp>
        <p:nvSpPr>
          <p:cNvPr id="42" name="Answer circle"/>
          <p:cNvSpPr/>
          <p:nvPr/>
        </p:nvSpPr>
        <p:spPr>
          <a:xfrm>
            <a:off x="6534150" y="4552950"/>
            <a:ext cx="171450" cy="171450"/>
          </a:xfrm>
          <a:prstGeom prst="ellipse">
            <a:avLst/>
          </a:prstGeom>
          <a:solidFill>
            <a:srgbClr val="FFFFFF"/>
          </a:solidFill>
          <a:ln w="13970">
            <a:solidFill>
              <a:srgbClr val="9DA19E"/>
            </a:solidFill>
            <a:prstDash val="solid"/>
          </a:ln>
        </p:spPr>
        <p:txBody>
          <a:bodyPr/>
          <a:lstStyle/>
          <a:p>
            <a:endParaRPr lang="en-GB"/>
          </a:p>
        </p:txBody>
      </p:sp>
      <p:sp>
        <p:nvSpPr>
          <p:cNvPr id="43" name="Text 39"/>
          <p:cNvSpPr txBox="1"/>
          <p:nvPr/>
        </p:nvSpPr>
        <p:spPr>
          <a:xfrm>
            <a:off x="6743700" y="4552950"/>
            <a:ext cx="133350" cy="1714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N</a:t>
            </a:r>
            <a:endParaRPr lang="en-US" sz="900" dirty="0"/>
          </a:p>
        </p:txBody>
      </p:sp>
      <p:sp>
        <p:nvSpPr>
          <p:cNvPr id="44" name="Shape 40"/>
          <p:cNvSpPr/>
          <p:nvPr/>
        </p:nvSpPr>
        <p:spPr>
          <a:xfrm>
            <a:off x="581025" y="4886325"/>
            <a:ext cx="6400800" cy="0"/>
          </a:xfrm>
          <a:prstGeom prst="line">
            <a:avLst/>
          </a:prstGeom>
          <a:noFill/>
          <a:ln w="9525">
            <a:solidFill>
              <a:srgbClr val="E7E8E7"/>
            </a:solidFill>
            <a:prstDash val="solid"/>
          </a:ln>
        </p:spPr>
        <p:txBody>
          <a:bodyPr/>
          <a:lstStyle/>
          <a:p>
            <a:endParaRPr lang="en-GB"/>
          </a:p>
        </p:txBody>
      </p:sp>
      <p:sp>
        <p:nvSpPr>
          <p:cNvPr id="45" name="Text 41"/>
          <p:cNvSpPr txBox="1"/>
          <p:nvPr/>
        </p:nvSpPr>
        <p:spPr>
          <a:xfrm>
            <a:off x="723900" y="5019675"/>
            <a:ext cx="285750" cy="190500"/>
          </a:xfrm>
          <a:prstGeom prst="rect">
            <a:avLst/>
          </a:prstGeom>
          <a:noFill/>
          <a:ln/>
        </p:spPr>
        <p:txBody>
          <a:bodyPr wrap="square" lIns="0" tIns="0" rIns="0" bIns="0" rtlCol="0" anchor="t"/>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03</a:t>
            </a:r>
            <a:endParaRPr lang="en-US" sz="975" dirty="0"/>
          </a:p>
        </p:txBody>
      </p:sp>
      <p:sp>
        <p:nvSpPr>
          <p:cNvPr id="46" name="Write-in line"/>
          <p:cNvSpPr/>
          <p:nvPr/>
        </p:nvSpPr>
        <p:spPr>
          <a:xfrm>
            <a:off x="1028700" y="5229225"/>
            <a:ext cx="2571750" cy="0"/>
          </a:xfrm>
          <a:prstGeom prst="line">
            <a:avLst/>
          </a:prstGeom>
          <a:noFill/>
          <a:ln w="9525">
            <a:solidFill>
              <a:srgbClr val="9DA19E"/>
            </a:solidFill>
            <a:prstDash val="solid"/>
          </a:ln>
        </p:spPr>
        <p:txBody>
          <a:bodyPr/>
          <a:lstStyle/>
          <a:p>
            <a:endParaRPr lang="en-GB"/>
          </a:p>
        </p:txBody>
      </p:sp>
      <p:sp>
        <p:nvSpPr>
          <p:cNvPr id="47" name="Write-in line"/>
          <p:cNvSpPr/>
          <p:nvPr/>
        </p:nvSpPr>
        <p:spPr>
          <a:xfrm>
            <a:off x="3810000" y="5229225"/>
            <a:ext cx="1143000" cy="0"/>
          </a:xfrm>
          <a:prstGeom prst="line">
            <a:avLst/>
          </a:prstGeom>
          <a:noFill/>
          <a:ln w="9525">
            <a:solidFill>
              <a:srgbClr val="9DA19E"/>
            </a:solidFill>
            <a:prstDash val="solid"/>
          </a:ln>
        </p:spPr>
        <p:txBody>
          <a:bodyPr/>
          <a:lstStyle/>
          <a:p>
            <a:endParaRPr lang="en-GB"/>
          </a:p>
        </p:txBody>
      </p:sp>
      <p:sp>
        <p:nvSpPr>
          <p:cNvPr id="48" name="Write-in line"/>
          <p:cNvSpPr/>
          <p:nvPr/>
        </p:nvSpPr>
        <p:spPr>
          <a:xfrm>
            <a:off x="5143500" y="5229225"/>
            <a:ext cx="666750" cy="0"/>
          </a:xfrm>
          <a:prstGeom prst="line">
            <a:avLst/>
          </a:prstGeom>
          <a:noFill/>
          <a:ln w="9525">
            <a:solidFill>
              <a:srgbClr val="9DA19E"/>
            </a:solidFill>
            <a:prstDash val="solid"/>
          </a:ln>
        </p:spPr>
        <p:txBody>
          <a:bodyPr/>
          <a:lstStyle/>
          <a:p>
            <a:endParaRPr lang="en-GB"/>
          </a:p>
        </p:txBody>
      </p:sp>
      <p:sp>
        <p:nvSpPr>
          <p:cNvPr id="49" name="Answer circle"/>
          <p:cNvSpPr/>
          <p:nvPr/>
        </p:nvSpPr>
        <p:spPr>
          <a:xfrm>
            <a:off x="6115050" y="5029200"/>
            <a:ext cx="171450" cy="171450"/>
          </a:xfrm>
          <a:prstGeom prst="ellipse">
            <a:avLst/>
          </a:prstGeom>
          <a:solidFill>
            <a:srgbClr val="FFFFFF"/>
          </a:solidFill>
          <a:ln w="13970">
            <a:solidFill>
              <a:srgbClr val="9DA19E"/>
            </a:solidFill>
            <a:prstDash val="solid"/>
          </a:ln>
        </p:spPr>
        <p:txBody>
          <a:bodyPr/>
          <a:lstStyle/>
          <a:p>
            <a:endParaRPr lang="en-GB"/>
          </a:p>
        </p:txBody>
      </p:sp>
      <p:sp>
        <p:nvSpPr>
          <p:cNvPr id="50" name="Text 46"/>
          <p:cNvSpPr txBox="1"/>
          <p:nvPr/>
        </p:nvSpPr>
        <p:spPr>
          <a:xfrm>
            <a:off x="6324600" y="5029200"/>
            <a:ext cx="133350" cy="1714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Y</a:t>
            </a:r>
            <a:endParaRPr lang="en-US" sz="900" dirty="0"/>
          </a:p>
        </p:txBody>
      </p:sp>
      <p:sp>
        <p:nvSpPr>
          <p:cNvPr id="51" name="Answer circle"/>
          <p:cNvSpPr/>
          <p:nvPr/>
        </p:nvSpPr>
        <p:spPr>
          <a:xfrm>
            <a:off x="6534150" y="5029200"/>
            <a:ext cx="171450" cy="171450"/>
          </a:xfrm>
          <a:prstGeom prst="ellipse">
            <a:avLst/>
          </a:prstGeom>
          <a:solidFill>
            <a:srgbClr val="FFFFFF"/>
          </a:solidFill>
          <a:ln w="13970">
            <a:solidFill>
              <a:srgbClr val="9DA19E"/>
            </a:solidFill>
            <a:prstDash val="solid"/>
          </a:ln>
        </p:spPr>
        <p:txBody>
          <a:bodyPr/>
          <a:lstStyle/>
          <a:p>
            <a:endParaRPr lang="en-GB"/>
          </a:p>
        </p:txBody>
      </p:sp>
      <p:sp>
        <p:nvSpPr>
          <p:cNvPr id="52" name="Text 48"/>
          <p:cNvSpPr txBox="1"/>
          <p:nvPr/>
        </p:nvSpPr>
        <p:spPr>
          <a:xfrm>
            <a:off x="6743700" y="5029200"/>
            <a:ext cx="133350" cy="1714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N</a:t>
            </a:r>
            <a:endParaRPr lang="en-US" sz="900" dirty="0"/>
          </a:p>
        </p:txBody>
      </p:sp>
      <p:sp>
        <p:nvSpPr>
          <p:cNvPr id="53" name="Card"/>
          <p:cNvSpPr/>
          <p:nvPr/>
        </p:nvSpPr>
        <p:spPr>
          <a:xfrm>
            <a:off x="571500" y="5505450"/>
            <a:ext cx="6419850" cy="552450"/>
          </a:xfrm>
          <a:prstGeom prst="roundRect">
            <a:avLst>
              <a:gd name="adj" fmla="val 10345"/>
            </a:avLst>
          </a:prstGeom>
          <a:solidFill>
            <a:srgbClr val="F5F5F3"/>
          </a:solidFill>
          <a:ln/>
        </p:spPr>
        <p:txBody>
          <a:bodyPr/>
          <a:lstStyle/>
          <a:p>
            <a:endParaRPr lang="en-GB"/>
          </a:p>
        </p:txBody>
      </p:sp>
      <p:sp>
        <p:nvSpPr>
          <p:cNvPr id="54" name="Text 50"/>
          <p:cNvSpPr txBox="1"/>
          <p:nvPr/>
        </p:nvSpPr>
        <p:spPr>
          <a:xfrm>
            <a:off x="762000" y="5505450"/>
            <a:ext cx="1809750" cy="552450"/>
          </a:xfrm>
          <a:prstGeom prst="rect">
            <a:avLst/>
          </a:prstGeom>
          <a:noFill/>
          <a:ln/>
        </p:spPr>
        <p:txBody>
          <a:bodyPr wrap="square" lIns="0" tIns="0" rIns="0" bIns="0" rtlCol="0" anchor="ctr"/>
          <a:lstStyle/>
          <a:p>
            <a:pPr marL="0" indent="0" algn="l">
              <a:lnSpc>
                <a:spcPct val="115000"/>
              </a:lnSpc>
              <a:buNone/>
            </a:pPr>
            <a:r>
              <a:rPr lang="en-US" sz="1050" b="1" dirty="0">
                <a:solidFill>
                  <a:srgbClr val="0B150E"/>
                </a:solidFill>
              </a:rPr>
              <a:t>Hours back each month</a:t>
            </a:r>
            <a:endParaRPr lang="en-US" sz="1050" dirty="0"/>
          </a:p>
        </p:txBody>
      </p:sp>
      <p:sp>
        <p:nvSpPr>
          <p:cNvPr id="55" name="Shape 51"/>
          <p:cNvSpPr/>
          <p:nvPr/>
        </p:nvSpPr>
        <p:spPr>
          <a:xfrm>
            <a:off x="2686050" y="5610225"/>
            <a:ext cx="1524000" cy="342900"/>
          </a:xfrm>
          <a:prstGeom prst="roundRect">
            <a:avLst>
              <a:gd name="adj" fmla="val 11111"/>
            </a:avLst>
          </a:prstGeom>
          <a:solidFill>
            <a:srgbClr val="FFFFFF"/>
          </a:solidFill>
          <a:ln w="9525">
            <a:solidFill>
              <a:srgbClr val="DCDDDA"/>
            </a:solidFill>
            <a:prstDash val="solid"/>
          </a:ln>
        </p:spPr>
        <p:txBody>
          <a:bodyPr/>
          <a:lstStyle/>
          <a:p>
            <a:endParaRPr lang="en-GB"/>
          </a:p>
        </p:txBody>
      </p:sp>
      <p:sp>
        <p:nvSpPr>
          <p:cNvPr id="56" name="Text 52"/>
          <p:cNvSpPr txBox="1"/>
          <p:nvPr/>
        </p:nvSpPr>
        <p:spPr>
          <a:xfrm>
            <a:off x="2762250" y="5610225"/>
            <a:ext cx="1371600" cy="342900"/>
          </a:xfrm>
          <a:prstGeom prst="rect">
            <a:avLst/>
          </a:prstGeom>
          <a:noFill/>
          <a:ln/>
        </p:spPr>
        <p:txBody>
          <a:bodyPr wrap="square" lIns="0" tIns="0" rIns="0" bIns="0" rtlCol="0" anchor="ctr"/>
          <a:lstStyle/>
          <a:p>
            <a:pPr marL="0" indent="0" algn="r">
              <a:lnSpc>
                <a:spcPct val="115000"/>
              </a:lnSpc>
              <a:buNone/>
            </a:pPr>
            <a:r>
              <a:rPr lang="en-US" sz="863" dirty="0">
                <a:solidFill>
                  <a:srgbClr val="8A8A8A"/>
                </a:solidFill>
              </a:rPr>
              <a:t>hrs saved a week</a:t>
            </a:r>
            <a:endParaRPr lang="en-US" sz="863" dirty="0"/>
          </a:p>
        </p:txBody>
      </p:sp>
      <p:sp>
        <p:nvSpPr>
          <p:cNvPr id="57" name="Text 53"/>
          <p:cNvSpPr txBox="1"/>
          <p:nvPr/>
        </p:nvSpPr>
        <p:spPr>
          <a:xfrm>
            <a:off x="4248150" y="5610225"/>
            <a:ext cx="571500" cy="342900"/>
          </a:xfrm>
          <a:prstGeom prst="rect">
            <a:avLst/>
          </a:prstGeom>
          <a:noFill/>
          <a:ln/>
        </p:spPr>
        <p:txBody>
          <a:bodyPr wrap="square" lIns="0" tIns="0" rIns="0" bIns="0" rtlCol="0" anchor="ctr"/>
          <a:lstStyle/>
          <a:p>
            <a:pPr marL="0" indent="0" algn="ctr">
              <a:lnSpc>
                <a:spcPct val="115000"/>
              </a:lnSpc>
              <a:buNone/>
            </a:pPr>
            <a:r>
              <a:rPr lang="en-US" sz="1350" b="1" dirty="0">
                <a:solidFill>
                  <a:srgbClr val="0B150E"/>
                </a:solidFill>
              </a:rPr>
              <a:t>× 4 =</a:t>
            </a:r>
            <a:endParaRPr lang="en-US" sz="1350" dirty="0"/>
          </a:p>
        </p:txBody>
      </p:sp>
      <p:sp>
        <p:nvSpPr>
          <p:cNvPr id="58" name="Shape 54"/>
          <p:cNvSpPr/>
          <p:nvPr/>
        </p:nvSpPr>
        <p:spPr>
          <a:xfrm>
            <a:off x="4857750" y="5610225"/>
            <a:ext cx="1905000" cy="342900"/>
          </a:xfrm>
          <a:prstGeom prst="roundRect">
            <a:avLst>
              <a:gd name="adj" fmla="val 11111"/>
            </a:avLst>
          </a:prstGeom>
          <a:solidFill>
            <a:srgbClr val="C2D036"/>
          </a:solidFill>
          <a:ln/>
        </p:spPr>
        <p:txBody>
          <a:bodyPr/>
          <a:lstStyle/>
          <a:p>
            <a:endParaRPr lang="en-GB"/>
          </a:p>
        </p:txBody>
      </p:sp>
      <p:sp>
        <p:nvSpPr>
          <p:cNvPr id="59" name="Text 55"/>
          <p:cNvSpPr txBox="1"/>
          <p:nvPr/>
        </p:nvSpPr>
        <p:spPr>
          <a:xfrm>
            <a:off x="4933950" y="5610225"/>
            <a:ext cx="1752600" cy="342900"/>
          </a:xfrm>
          <a:prstGeom prst="rect">
            <a:avLst/>
          </a:prstGeom>
          <a:noFill/>
          <a:ln/>
        </p:spPr>
        <p:txBody>
          <a:bodyPr wrap="square" lIns="0" tIns="0" rIns="0" bIns="0" rtlCol="0" anchor="ctr"/>
          <a:lstStyle/>
          <a:p>
            <a:pPr marL="0" indent="0" algn="r">
              <a:lnSpc>
                <a:spcPct val="115000"/>
              </a:lnSpc>
              <a:buNone/>
            </a:pPr>
            <a:r>
              <a:rPr lang="en-US" sz="863" b="1" dirty="0">
                <a:solidFill>
                  <a:srgbClr val="0B150E"/>
                </a:solidFill>
              </a:rPr>
              <a:t>hrs back a month</a:t>
            </a:r>
            <a:endParaRPr lang="en-US" sz="863" dirty="0"/>
          </a:p>
        </p:txBody>
      </p:sp>
      <p:sp>
        <p:nvSpPr>
          <p:cNvPr id="60" name="Eyebrow"/>
          <p:cNvSpPr txBox="1"/>
          <p:nvPr/>
        </p:nvSpPr>
        <p:spPr>
          <a:xfrm>
            <a:off x="571500" y="6248400"/>
            <a:ext cx="3810000" cy="19050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8A8A8A"/>
                </a:solidFill>
              </a:rPr>
              <a:t>TRY IT SAFELY · THREE STEPS</a:t>
            </a:r>
            <a:endParaRPr lang="en-US" sz="900" dirty="0"/>
          </a:p>
        </p:txBody>
      </p:sp>
      <p:sp>
        <p:nvSpPr>
          <p:cNvPr id="61" name="Shape 57"/>
          <p:cNvSpPr/>
          <p:nvPr/>
        </p:nvSpPr>
        <p:spPr>
          <a:xfrm>
            <a:off x="571500" y="6477000"/>
            <a:ext cx="304800" cy="304800"/>
          </a:xfrm>
          <a:prstGeom prst="ellipse">
            <a:avLst/>
          </a:prstGeom>
          <a:solidFill>
            <a:srgbClr val="C2D036"/>
          </a:solidFill>
          <a:ln/>
        </p:spPr>
        <p:txBody>
          <a:bodyPr/>
          <a:lstStyle/>
          <a:p>
            <a:endParaRPr lang="en-GB"/>
          </a:p>
        </p:txBody>
      </p:sp>
      <p:sp>
        <p:nvSpPr>
          <p:cNvPr id="62" name="Text 58"/>
          <p:cNvSpPr txBox="1"/>
          <p:nvPr/>
        </p:nvSpPr>
        <p:spPr>
          <a:xfrm>
            <a:off x="571500" y="6477000"/>
            <a:ext cx="304800" cy="304800"/>
          </a:xfrm>
          <a:prstGeom prst="rect">
            <a:avLst/>
          </a:prstGeom>
          <a:noFill/>
          <a:ln/>
        </p:spPr>
        <p:txBody>
          <a:bodyPr wrap="square" lIns="0" tIns="0" rIns="0" bIns="0" rtlCol="0" anchor="ctr"/>
          <a:lstStyle/>
          <a:p>
            <a:pPr marL="0" indent="0" algn="ctr">
              <a:lnSpc>
                <a:spcPct val="115000"/>
              </a:lnSpc>
              <a:buNone/>
            </a:pPr>
            <a:r>
              <a:rPr lang="en-US" sz="1125" b="1" dirty="0">
                <a:solidFill>
                  <a:srgbClr val="0B150E"/>
                </a:solidFill>
              </a:rPr>
              <a:t>1</a:t>
            </a:r>
            <a:endParaRPr lang="en-US" sz="1125" dirty="0"/>
          </a:p>
        </p:txBody>
      </p:sp>
      <p:sp>
        <p:nvSpPr>
          <p:cNvPr id="63" name="Text 59"/>
          <p:cNvSpPr txBox="1"/>
          <p:nvPr/>
        </p:nvSpPr>
        <p:spPr>
          <a:xfrm>
            <a:off x="1009650" y="6496050"/>
            <a:ext cx="3467100"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Pick one task</a:t>
            </a:r>
            <a:endParaRPr lang="en-US" sz="1200" dirty="0"/>
          </a:p>
        </p:txBody>
      </p:sp>
      <p:sp>
        <p:nvSpPr>
          <p:cNvPr id="64" name="Text 60"/>
          <p:cNvSpPr txBox="1"/>
          <p:nvPr/>
        </p:nvSpPr>
        <p:spPr>
          <a:xfrm>
            <a:off x="1009650" y="6734175"/>
            <a:ext cx="3467100" cy="438150"/>
          </a:xfrm>
          <a:prstGeom prst="rect">
            <a:avLst/>
          </a:prstGeom>
          <a:noFill/>
          <a:ln/>
        </p:spPr>
        <p:txBody>
          <a:bodyPr wrap="square" lIns="0" tIns="0" rIns="0" bIns="0" rtlCol="0" anchor="t"/>
          <a:lstStyle/>
          <a:p>
            <a:pPr marL="0" indent="0" algn="l">
              <a:lnSpc>
                <a:spcPct val="125000"/>
              </a:lnSpc>
              <a:buNone/>
            </a:pPr>
            <a:r>
              <a:rPr lang="en-US" sz="1050" dirty="0">
                <a:solidFill>
                  <a:srgbClr val="3A3A3A"/>
                </a:solidFill>
              </a:rPr>
              <a:t>The row in your table with the most hours.</a:t>
            </a:r>
            <a:endParaRPr lang="en-US" sz="1050" dirty="0"/>
          </a:p>
        </p:txBody>
      </p:sp>
      <p:sp>
        <p:nvSpPr>
          <p:cNvPr id="65" name="Shape 61"/>
          <p:cNvSpPr/>
          <p:nvPr/>
        </p:nvSpPr>
        <p:spPr>
          <a:xfrm>
            <a:off x="571500" y="7315200"/>
            <a:ext cx="304800" cy="304800"/>
          </a:xfrm>
          <a:prstGeom prst="ellipse">
            <a:avLst/>
          </a:prstGeom>
          <a:solidFill>
            <a:srgbClr val="E75933"/>
          </a:solidFill>
          <a:ln/>
        </p:spPr>
        <p:txBody>
          <a:bodyPr/>
          <a:lstStyle/>
          <a:p>
            <a:endParaRPr lang="en-GB"/>
          </a:p>
        </p:txBody>
      </p:sp>
      <p:sp>
        <p:nvSpPr>
          <p:cNvPr id="66" name="Text 62"/>
          <p:cNvSpPr txBox="1"/>
          <p:nvPr/>
        </p:nvSpPr>
        <p:spPr>
          <a:xfrm>
            <a:off x="571500" y="7315200"/>
            <a:ext cx="304800" cy="304800"/>
          </a:xfrm>
          <a:prstGeom prst="rect">
            <a:avLst/>
          </a:prstGeom>
          <a:noFill/>
          <a:ln/>
        </p:spPr>
        <p:txBody>
          <a:bodyPr wrap="square" lIns="0" tIns="0" rIns="0" bIns="0" rtlCol="0" anchor="ctr"/>
          <a:lstStyle/>
          <a:p>
            <a:pPr marL="0" indent="0" algn="ctr">
              <a:lnSpc>
                <a:spcPct val="115000"/>
              </a:lnSpc>
              <a:buNone/>
            </a:pPr>
            <a:r>
              <a:rPr lang="en-US" sz="1125" b="1" dirty="0">
                <a:solidFill>
                  <a:srgbClr val="FFFFFF"/>
                </a:solidFill>
              </a:rPr>
              <a:t>2</a:t>
            </a:r>
            <a:endParaRPr lang="en-US" sz="1125" dirty="0"/>
          </a:p>
        </p:txBody>
      </p:sp>
      <p:sp>
        <p:nvSpPr>
          <p:cNvPr id="67" name="Text 63"/>
          <p:cNvSpPr txBox="1"/>
          <p:nvPr/>
        </p:nvSpPr>
        <p:spPr>
          <a:xfrm>
            <a:off x="1009650" y="7334250"/>
            <a:ext cx="3467100"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Use the work login</a:t>
            </a:r>
            <a:endParaRPr lang="en-US" sz="1200" dirty="0"/>
          </a:p>
        </p:txBody>
      </p:sp>
      <p:sp>
        <p:nvSpPr>
          <p:cNvPr id="68" name="Text 64"/>
          <p:cNvSpPr txBox="1"/>
          <p:nvPr/>
        </p:nvSpPr>
        <p:spPr>
          <a:xfrm>
            <a:off x="1009650" y="7572375"/>
            <a:ext cx="3467100" cy="438150"/>
          </a:xfrm>
          <a:prstGeom prst="rect">
            <a:avLst/>
          </a:prstGeom>
          <a:noFill/>
          <a:ln/>
        </p:spPr>
        <p:txBody>
          <a:bodyPr wrap="square" lIns="0" tIns="0" rIns="0" bIns="0" rtlCol="0" anchor="t"/>
          <a:lstStyle/>
          <a:p>
            <a:pPr marL="0" indent="0" algn="l">
              <a:lnSpc>
                <a:spcPct val="125000"/>
              </a:lnSpc>
              <a:buNone/>
            </a:pPr>
            <a:r>
              <a:rPr lang="en-US" sz="1050" dirty="0">
                <a:solidFill>
                  <a:srgbClr val="3A3A3A"/>
                </a:solidFill>
              </a:rPr>
              <a:t>Copilot Chat comes with Microsoft 365 at no extra cost, under your work account.</a:t>
            </a:r>
            <a:endParaRPr lang="en-US" sz="1050" dirty="0"/>
          </a:p>
        </p:txBody>
      </p:sp>
      <p:sp>
        <p:nvSpPr>
          <p:cNvPr id="69" name="Shape 65"/>
          <p:cNvSpPr/>
          <p:nvPr/>
        </p:nvSpPr>
        <p:spPr>
          <a:xfrm>
            <a:off x="571500" y="8153400"/>
            <a:ext cx="304800" cy="304800"/>
          </a:xfrm>
          <a:prstGeom prst="ellipse">
            <a:avLst/>
          </a:prstGeom>
          <a:solidFill>
            <a:srgbClr val="7880B5"/>
          </a:solidFill>
          <a:ln/>
        </p:spPr>
        <p:txBody>
          <a:bodyPr/>
          <a:lstStyle/>
          <a:p>
            <a:endParaRPr lang="en-GB"/>
          </a:p>
        </p:txBody>
      </p:sp>
      <p:sp>
        <p:nvSpPr>
          <p:cNvPr id="70" name="Text 66"/>
          <p:cNvSpPr txBox="1"/>
          <p:nvPr/>
        </p:nvSpPr>
        <p:spPr>
          <a:xfrm>
            <a:off x="571500" y="8153400"/>
            <a:ext cx="304800" cy="304800"/>
          </a:xfrm>
          <a:prstGeom prst="rect">
            <a:avLst/>
          </a:prstGeom>
          <a:noFill/>
          <a:ln/>
        </p:spPr>
        <p:txBody>
          <a:bodyPr wrap="square" lIns="0" tIns="0" rIns="0" bIns="0" rtlCol="0" anchor="ctr"/>
          <a:lstStyle/>
          <a:p>
            <a:pPr marL="0" indent="0" algn="ctr">
              <a:lnSpc>
                <a:spcPct val="115000"/>
              </a:lnSpc>
              <a:buNone/>
            </a:pPr>
            <a:r>
              <a:rPr lang="en-US" sz="1125" b="1" dirty="0">
                <a:solidFill>
                  <a:srgbClr val="0B150E"/>
                </a:solidFill>
              </a:rPr>
              <a:t>3</a:t>
            </a:r>
            <a:endParaRPr lang="en-US" sz="1125" dirty="0"/>
          </a:p>
        </p:txBody>
      </p:sp>
      <p:sp>
        <p:nvSpPr>
          <p:cNvPr id="71" name="Text 67"/>
          <p:cNvSpPr txBox="1"/>
          <p:nvPr/>
        </p:nvSpPr>
        <p:spPr>
          <a:xfrm>
            <a:off x="1009650" y="8172450"/>
            <a:ext cx="3467100"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Measure for two weeks</a:t>
            </a:r>
            <a:endParaRPr lang="en-US" sz="1200" dirty="0"/>
          </a:p>
        </p:txBody>
      </p:sp>
      <p:sp>
        <p:nvSpPr>
          <p:cNvPr id="72" name="Text 68"/>
          <p:cNvSpPr txBox="1"/>
          <p:nvPr/>
        </p:nvSpPr>
        <p:spPr>
          <a:xfrm>
            <a:off x="1009650" y="8410575"/>
            <a:ext cx="3467100" cy="438150"/>
          </a:xfrm>
          <a:prstGeom prst="rect">
            <a:avLst/>
          </a:prstGeom>
          <a:noFill/>
          <a:ln/>
        </p:spPr>
        <p:txBody>
          <a:bodyPr wrap="square" lIns="0" tIns="0" rIns="0" bIns="0" rtlCol="0" anchor="t"/>
          <a:lstStyle/>
          <a:p>
            <a:pPr marL="0" indent="0" algn="l">
              <a:lnSpc>
                <a:spcPct val="125000"/>
              </a:lnSpc>
              <a:buNone/>
            </a:pPr>
            <a:r>
              <a:rPr lang="en-US" sz="1050" dirty="0">
                <a:solidFill>
                  <a:srgbClr val="3A3A3A"/>
                </a:solidFill>
              </a:rPr>
              <a:t>Note the hours before and after. Keep what saves time and drop what doesn’t.</a:t>
            </a:r>
            <a:endParaRPr lang="en-US" sz="1050" dirty="0"/>
          </a:p>
        </p:txBody>
      </p:sp>
      <p:pic>
        <p:nvPicPr>
          <p:cNvPr id="73" name="Photo: SevenC consultant at work" descr="A SevenC consultant working on a laptop"/>
          <p:cNvPicPr>
            <a:picLocks noChangeAspect="1"/>
          </p:cNvPicPr>
          <p:nvPr/>
        </p:nvPicPr>
        <p:blipFill>
          <a:blip r:embed="rId5"/>
          <a:stretch>
            <a:fillRect/>
          </a:stretch>
        </p:blipFill>
        <p:spPr>
          <a:xfrm>
            <a:off x="4667250" y="6248400"/>
            <a:ext cx="2324100" cy="2457450"/>
          </a:xfrm>
          <a:prstGeom prst="rect">
            <a:avLst/>
          </a:prstGeom>
        </p:spPr>
      </p:pic>
      <p:sp>
        <p:nvSpPr>
          <p:cNvPr id="74" name="Card"/>
          <p:cNvSpPr/>
          <p:nvPr/>
        </p:nvSpPr>
        <p:spPr>
          <a:xfrm>
            <a:off x="571500" y="8896350"/>
            <a:ext cx="6419850" cy="990600"/>
          </a:xfrm>
          <a:prstGeom prst="roundRect">
            <a:avLst>
              <a:gd name="adj" fmla="val 5769"/>
            </a:avLst>
          </a:prstGeom>
          <a:solidFill>
            <a:srgbClr val="FFFFFF"/>
          </a:solidFill>
          <a:ln w="9525">
            <a:solidFill>
              <a:srgbClr val="E7E8E7"/>
            </a:solidFill>
            <a:prstDash val="solid"/>
          </a:ln>
        </p:spPr>
        <p:txBody>
          <a:bodyPr/>
          <a:lstStyle/>
          <a:p>
            <a:endParaRPr lang="en-GB"/>
          </a:p>
        </p:txBody>
      </p:sp>
      <p:sp>
        <p:nvSpPr>
          <p:cNvPr id="75" name="Card accent"/>
          <p:cNvSpPr/>
          <p:nvPr/>
        </p:nvSpPr>
        <p:spPr>
          <a:xfrm>
            <a:off x="571500" y="8896350"/>
            <a:ext cx="47625" cy="990600"/>
          </a:xfrm>
          <a:prstGeom prst="rect">
            <a:avLst/>
          </a:prstGeom>
          <a:solidFill>
            <a:srgbClr val="7A8C20"/>
          </a:solidFill>
          <a:ln/>
        </p:spPr>
        <p:txBody>
          <a:bodyPr/>
          <a:lstStyle/>
          <a:p>
            <a:endParaRPr lang="en-GB"/>
          </a:p>
        </p:txBody>
      </p:sp>
      <p:sp>
        <p:nvSpPr>
          <p:cNvPr id="76" name="Text 71"/>
          <p:cNvSpPr txBox="1"/>
          <p:nvPr/>
        </p:nvSpPr>
        <p:spPr>
          <a:xfrm>
            <a:off x="800100" y="9048750"/>
            <a:ext cx="5715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0B150E"/>
                </a:solidFill>
              </a:rPr>
              <a:t>CHECK WHAT YOU ALREADY PAY FOR</a:t>
            </a:r>
            <a:endParaRPr lang="en-US" sz="900" dirty="0"/>
          </a:p>
        </p:txBody>
      </p:sp>
      <p:sp>
        <p:nvSpPr>
          <p:cNvPr id="77" name="Text 72"/>
          <p:cNvSpPr txBox="1"/>
          <p:nvPr/>
        </p:nvSpPr>
        <p:spPr>
          <a:xfrm>
            <a:off x="800100" y="9296400"/>
            <a:ext cx="5962650" cy="457200"/>
          </a:xfrm>
          <a:prstGeom prst="rect">
            <a:avLst/>
          </a:prstGeom>
          <a:noFill/>
          <a:ln/>
        </p:spPr>
        <p:txBody>
          <a:bodyPr wrap="square" lIns="0" tIns="0" rIns="0" bIns="0" rtlCol="0" anchor="t"/>
          <a:lstStyle/>
          <a:p>
            <a:pPr marL="0" indent="0" algn="l">
              <a:lnSpc>
                <a:spcPct val="130000"/>
              </a:lnSpc>
              <a:buNone/>
            </a:pPr>
            <a:r>
              <a:rPr lang="en-US" sz="1125" dirty="0">
                <a:solidFill>
                  <a:srgbClr val="3A3A3A"/>
                </a:solidFill>
              </a:rPr>
              <a:t>Your Microsoft 365 plan may already include AI features that nobody has switched on. Find out what you have before you buy anything new.</a:t>
            </a:r>
            <a:endParaRPr lang="en-US" sz="1125" dirty="0"/>
          </a:p>
        </p:txBody>
      </p:sp>
      <p:sp>
        <p:nvSpPr>
          <p:cNvPr id="78"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79"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80"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81" name="Link: back to contents" descr="Link: back to contents">
            <a:hlinkClick r:id="rId6" action="ppaction://hlinksldjump" tooltip="Go to page 1"/>
          </p:cNvPr>
          <p:cNvPicPr>
            <a:picLocks noChangeAspect="1"/>
          </p:cNvPicPr>
          <p:nvPr/>
        </p:nvPicPr>
        <p:blipFill>
          <a:blip r:embed="rId7"/>
          <a:stretch>
            <a:fillRect/>
          </a:stretch>
        </p:blipFill>
        <p:spPr>
          <a:xfrm>
            <a:off x="3019425" y="10163175"/>
            <a:ext cx="1524000" cy="228600"/>
          </a:xfrm>
          <a:prstGeom prst="rect">
            <a:avLst/>
          </a:prstGeom>
        </p:spPr>
      </p:pic>
      <p:sp>
        <p:nvSpPr>
          <p:cNvPr id="82"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83" name="Link: IT Health Assessment" descr="Link: IT Health Assessment">
            <a:hlinkClick r:id="rId8" tooltip="Open in your browser"/>
          </p:cNvPr>
          <p:cNvPicPr>
            <a:picLocks noChangeAspect="1"/>
          </p:cNvPicPr>
          <p:nvPr/>
        </p:nvPicPr>
        <p:blipFill>
          <a:blip r:embed="rId7"/>
          <a:stretch>
            <a:fillRect/>
          </a:stretch>
        </p:blipFill>
        <p:spPr>
          <a:xfrm>
            <a:off x="5467350" y="10163175"/>
            <a:ext cx="1524000" cy="228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1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7A8C20"/>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EDEDE9"/>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EDEDE9"/>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07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38100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01 · DO MORE · YOUR TURN</a:t>
            </a:r>
            <a:endParaRPr lang="en-US" sz="975" dirty="0"/>
          </a:p>
        </p:txBody>
      </p:sp>
      <p:sp>
        <p:nvSpPr>
          <p:cNvPr id="12"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Eight prompts</a:t>
            </a:r>
            <a:endParaRPr lang="en-US" sz="2850" dirty="0"/>
          </a:p>
          <a:p>
            <a:pPr marL="0" indent="0" algn="l">
              <a:lnSpc>
                <a:spcPct val="100000"/>
              </a:lnSpc>
              <a:buNone/>
            </a:pPr>
            <a:r>
              <a:rPr lang="en-US" sz="2850" b="1" kern="0" spc="-60" dirty="0">
                <a:solidFill>
                  <a:srgbClr val="7A8C20"/>
                </a:solidFill>
              </a:rPr>
              <a:t>to try this week</a:t>
            </a:r>
            <a:endParaRPr lang="en-US" sz="2850" dirty="0"/>
          </a:p>
        </p:txBody>
      </p:sp>
      <p:sp>
        <p:nvSpPr>
          <p:cNvPr id="13" name="Accent rule"/>
          <p:cNvSpPr/>
          <p:nvPr/>
        </p:nvSpPr>
        <p:spPr>
          <a:xfrm>
            <a:off x="571500" y="2152650"/>
            <a:ext cx="533400" cy="38100"/>
          </a:xfrm>
          <a:prstGeom prst="rect">
            <a:avLst/>
          </a:prstGeom>
          <a:solidFill>
            <a:srgbClr val="7A8C20"/>
          </a:solidFill>
          <a:ln/>
        </p:spPr>
        <p:txBody>
          <a:bodyPr/>
          <a:lstStyle/>
          <a:p>
            <a:endParaRPr lang="en-GB"/>
          </a:p>
        </p:txBody>
      </p:sp>
      <p:sp>
        <p:nvSpPr>
          <p:cNvPr id="14" name="Text 11"/>
          <p:cNvSpPr txBox="1"/>
          <p:nvPr/>
        </p:nvSpPr>
        <p:spPr>
          <a:xfrm>
            <a:off x="571500" y="2343150"/>
            <a:ext cx="6419850" cy="476250"/>
          </a:xfrm>
          <a:prstGeom prst="rect">
            <a:avLst/>
          </a:prstGeom>
          <a:noFill/>
          <a:ln/>
        </p:spPr>
        <p:txBody>
          <a:bodyPr wrap="square" lIns="0" tIns="0" rIns="0" bIns="0" rtlCol="0" anchor="t"/>
          <a:lstStyle/>
          <a:p>
            <a:pPr marL="0" indent="0" algn="l">
              <a:lnSpc>
                <a:spcPct val="130000"/>
              </a:lnSpc>
              <a:buNone/>
            </a:pPr>
            <a:r>
              <a:rPr lang="en-US" sz="1200" dirty="0">
                <a:solidFill>
                  <a:srgbClr val="3A3A3A"/>
                </a:solidFill>
              </a:rPr>
              <a:t>Copy one, change the details, and use it with your work login. Each comes with the check a person should still do.</a:t>
            </a:r>
            <a:endParaRPr lang="en-US" sz="1200" dirty="0"/>
          </a:p>
        </p:txBody>
      </p:sp>
      <p:sp>
        <p:nvSpPr>
          <p:cNvPr id="15" name="Card"/>
          <p:cNvSpPr/>
          <p:nvPr/>
        </p:nvSpPr>
        <p:spPr>
          <a:xfrm>
            <a:off x="571500" y="2914650"/>
            <a:ext cx="6419850" cy="666750"/>
          </a:xfrm>
          <a:prstGeom prst="roundRect">
            <a:avLst>
              <a:gd name="adj" fmla="val 8571"/>
            </a:avLst>
          </a:prstGeom>
          <a:solidFill>
            <a:srgbClr val="F5F5F3"/>
          </a:solidFill>
          <a:ln/>
        </p:spPr>
        <p:txBody>
          <a:bodyPr/>
          <a:lstStyle/>
          <a:p>
            <a:endParaRPr lang="en-GB"/>
          </a:p>
        </p:txBody>
      </p:sp>
      <p:sp>
        <p:nvSpPr>
          <p:cNvPr id="16" name="Text 13"/>
          <p:cNvSpPr txBox="1"/>
          <p:nvPr/>
        </p:nvSpPr>
        <p:spPr>
          <a:xfrm>
            <a:off x="762000" y="3028950"/>
            <a:ext cx="2857500" cy="152400"/>
          </a:xfrm>
          <a:prstGeom prst="rect">
            <a:avLst/>
          </a:prstGeom>
          <a:noFill/>
          <a:ln/>
        </p:spPr>
        <p:txBody>
          <a:bodyPr wrap="square" lIns="0" tIns="0" rIns="0" bIns="0" rtlCol="0" anchor="t"/>
          <a:lstStyle/>
          <a:p>
            <a:pPr marL="0" indent="0" algn="l">
              <a:lnSpc>
                <a:spcPct val="115000"/>
              </a:lnSpc>
              <a:buNone/>
            </a:pPr>
            <a:r>
              <a:rPr lang="en-US" sz="825" b="1" kern="0" spc="80" dirty="0">
                <a:solidFill>
                  <a:srgbClr val="0B150E"/>
                </a:solidFill>
              </a:rPr>
              <a:t>A GOOD PROMPT HAS FOUR PARTS</a:t>
            </a:r>
            <a:endParaRPr lang="en-US" sz="825" dirty="0"/>
          </a:p>
        </p:txBody>
      </p:sp>
      <p:sp>
        <p:nvSpPr>
          <p:cNvPr id="17" name="Prompt part"/>
          <p:cNvSpPr/>
          <p:nvPr/>
        </p:nvSpPr>
        <p:spPr>
          <a:xfrm>
            <a:off x="762000" y="3257550"/>
            <a:ext cx="1154430" cy="228600"/>
          </a:xfrm>
          <a:prstGeom prst="roundRect">
            <a:avLst>
              <a:gd name="adj" fmla="val 50000"/>
            </a:avLst>
          </a:prstGeom>
          <a:solidFill>
            <a:srgbClr val="C2D036"/>
          </a:solidFill>
          <a:ln/>
        </p:spPr>
        <p:txBody>
          <a:bodyPr/>
          <a:lstStyle/>
          <a:p>
            <a:endParaRPr lang="en-GB"/>
          </a:p>
        </p:txBody>
      </p:sp>
      <p:sp>
        <p:nvSpPr>
          <p:cNvPr id="18" name="Text 15"/>
          <p:cNvSpPr txBox="1"/>
          <p:nvPr/>
        </p:nvSpPr>
        <p:spPr>
          <a:xfrm>
            <a:off x="762000" y="3257550"/>
            <a:ext cx="1154430" cy="228600"/>
          </a:xfrm>
          <a:prstGeom prst="rect">
            <a:avLst/>
          </a:prstGeom>
          <a:noFill/>
          <a:ln/>
        </p:spPr>
        <p:txBody>
          <a:bodyPr wrap="none" lIns="0" tIns="0" rIns="0" bIns="0" rtlCol="0" anchor="ctr"/>
          <a:lstStyle/>
          <a:p>
            <a:pPr marL="0" indent="0" algn="ctr">
              <a:lnSpc>
                <a:spcPct val="115000"/>
              </a:lnSpc>
              <a:buNone/>
            </a:pPr>
            <a:r>
              <a:rPr lang="en-US" sz="900" b="1" dirty="0">
                <a:solidFill>
                  <a:srgbClr val="0B150E"/>
                </a:solidFill>
              </a:rPr>
              <a:t>Who it’s for</a:t>
            </a:r>
            <a:endParaRPr lang="en-US" sz="900" dirty="0"/>
          </a:p>
        </p:txBody>
      </p:sp>
      <p:sp>
        <p:nvSpPr>
          <p:cNvPr id="19" name="Prompt part"/>
          <p:cNvSpPr/>
          <p:nvPr/>
        </p:nvSpPr>
        <p:spPr>
          <a:xfrm>
            <a:off x="1992630" y="3257550"/>
            <a:ext cx="1226820" cy="228600"/>
          </a:xfrm>
          <a:prstGeom prst="roundRect">
            <a:avLst>
              <a:gd name="adj" fmla="val 50000"/>
            </a:avLst>
          </a:prstGeom>
          <a:solidFill>
            <a:srgbClr val="E75933"/>
          </a:solidFill>
          <a:ln/>
        </p:spPr>
        <p:txBody>
          <a:bodyPr/>
          <a:lstStyle/>
          <a:p>
            <a:endParaRPr lang="en-GB"/>
          </a:p>
        </p:txBody>
      </p:sp>
      <p:sp>
        <p:nvSpPr>
          <p:cNvPr id="20" name="Text 17"/>
          <p:cNvSpPr txBox="1"/>
          <p:nvPr/>
        </p:nvSpPr>
        <p:spPr>
          <a:xfrm>
            <a:off x="1992630" y="3257550"/>
            <a:ext cx="1226820" cy="228600"/>
          </a:xfrm>
          <a:prstGeom prst="rect">
            <a:avLst/>
          </a:prstGeom>
          <a:noFill/>
          <a:ln/>
        </p:spPr>
        <p:txBody>
          <a:bodyPr wrap="none" lIns="0" tIns="0" rIns="0" bIns="0" rtlCol="0" anchor="ctr"/>
          <a:lstStyle/>
          <a:p>
            <a:pPr marL="0" indent="0" algn="ctr">
              <a:lnSpc>
                <a:spcPct val="115000"/>
              </a:lnSpc>
              <a:buNone/>
            </a:pPr>
            <a:r>
              <a:rPr lang="en-US" sz="900" b="1" dirty="0">
                <a:solidFill>
                  <a:srgbClr val="FFFFFF"/>
                </a:solidFill>
              </a:rPr>
              <a:t>What you need</a:t>
            </a:r>
            <a:endParaRPr lang="en-US" sz="900" dirty="0"/>
          </a:p>
        </p:txBody>
      </p:sp>
      <p:sp>
        <p:nvSpPr>
          <p:cNvPr id="21" name="Prompt part"/>
          <p:cNvSpPr/>
          <p:nvPr/>
        </p:nvSpPr>
        <p:spPr>
          <a:xfrm>
            <a:off x="3295650" y="3257550"/>
            <a:ext cx="1299210" cy="228600"/>
          </a:xfrm>
          <a:prstGeom prst="roundRect">
            <a:avLst>
              <a:gd name="adj" fmla="val 50000"/>
            </a:avLst>
          </a:prstGeom>
          <a:solidFill>
            <a:srgbClr val="7880B5"/>
          </a:solidFill>
          <a:ln/>
        </p:spPr>
        <p:txBody>
          <a:bodyPr/>
          <a:lstStyle/>
          <a:p>
            <a:endParaRPr lang="en-GB"/>
          </a:p>
        </p:txBody>
      </p:sp>
      <p:sp>
        <p:nvSpPr>
          <p:cNvPr id="22" name="Text 19"/>
          <p:cNvSpPr txBox="1"/>
          <p:nvPr/>
        </p:nvSpPr>
        <p:spPr>
          <a:xfrm>
            <a:off x="3295650" y="3257550"/>
            <a:ext cx="1299210" cy="228600"/>
          </a:xfrm>
          <a:prstGeom prst="rect">
            <a:avLst/>
          </a:prstGeom>
          <a:noFill/>
          <a:ln/>
        </p:spPr>
        <p:txBody>
          <a:bodyPr wrap="none" lIns="0" tIns="0" rIns="0" bIns="0" rtlCol="0" anchor="ctr"/>
          <a:lstStyle/>
          <a:p>
            <a:pPr marL="0" indent="0" algn="ctr">
              <a:lnSpc>
                <a:spcPct val="115000"/>
              </a:lnSpc>
              <a:buNone/>
            </a:pPr>
            <a:r>
              <a:rPr lang="en-US" sz="900" b="1" dirty="0">
                <a:solidFill>
                  <a:srgbClr val="0B150E"/>
                </a:solidFill>
              </a:rPr>
              <a:t>Useful context</a:t>
            </a:r>
            <a:endParaRPr lang="en-US" sz="900" dirty="0"/>
          </a:p>
        </p:txBody>
      </p:sp>
      <p:sp>
        <p:nvSpPr>
          <p:cNvPr id="23" name="Prompt part"/>
          <p:cNvSpPr/>
          <p:nvPr/>
        </p:nvSpPr>
        <p:spPr>
          <a:xfrm>
            <a:off x="4671060" y="3257550"/>
            <a:ext cx="1661160" cy="228600"/>
          </a:xfrm>
          <a:prstGeom prst="roundRect">
            <a:avLst>
              <a:gd name="adj" fmla="val 50000"/>
            </a:avLst>
          </a:prstGeom>
          <a:solidFill>
            <a:srgbClr val="0B150E"/>
          </a:solidFill>
          <a:ln/>
        </p:spPr>
        <p:txBody>
          <a:bodyPr/>
          <a:lstStyle/>
          <a:p>
            <a:endParaRPr lang="en-GB"/>
          </a:p>
        </p:txBody>
      </p:sp>
      <p:sp>
        <p:nvSpPr>
          <p:cNvPr id="24" name="Text 21"/>
          <p:cNvSpPr txBox="1"/>
          <p:nvPr/>
        </p:nvSpPr>
        <p:spPr>
          <a:xfrm>
            <a:off x="4671060" y="3257550"/>
            <a:ext cx="1661160" cy="228600"/>
          </a:xfrm>
          <a:prstGeom prst="rect">
            <a:avLst/>
          </a:prstGeom>
          <a:noFill/>
          <a:ln/>
        </p:spPr>
        <p:txBody>
          <a:bodyPr wrap="none" lIns="0" tIns="0" rIns="0" bIns="0" rtlCol="0" anchor="ctr"/>
          <a:lstStyle/>
          <a:p>
            <a:pPr marL="0" indent="0" algn="ctr">
              <a:lnSpc>
                <a:spcPct val="115000"/>
              </a:lnSpc>
              <a:buNone/>
            </a:pPr>
            <a:r>
              <a:rPr lang="en-US" sz="900" b="1" dirty="0">
                <a:solidFill>
                  <a:srgbClr val="C2D036"/>
                </a:solidFill>
              </a:rPr>
              <a:t>The format you want</a:t>
            </a:r>
            <a:endParaRPr lang="en-US" sz="900" dirty="0"/>
          </a:p>
        </p:txBody>
      </p:sp>
      <p:sp>
        <p:nvSpPr>
          <p:cNvPr id="25" name="Card"/>
          <p:cNvSpPr/>
          <p:nvPr/>
        </p:nvSpPr>
        <p:spPr>
          <a:xfrm>
            <a:off x="571500" y="3714750"/>
            <a:ext cx="3143250" cy="1257300"/>
          </a:xfrm>
          <a:prstGeom prst="roundRect">
            <a:avLst>
              <a:gd name="adj" fmla="val 4545"/>
            </a:avLst>
          </a:prstGeom>
          <a:solidFill>
            <a:srgbClr val="FFFFFF"/>
          </a:solidFill>
          <a:ln w="9525">
            <a:solidFill>
              <a:srgbClr val="E7E8E7"/>
            </a:solidFill>
            <a:prstDash val="solid"/>
          </a:ln>
        </p:spPr>
        <p:txBody>
          <a:bodyPr/>
          <a:lstStyle/>
          <a:p>
            <a:endParaRPr lang="en-GB"/>
          </a:p>
        </p:txBody>
      </p:sp>
      <p:sp>
        <p:nvSpPr>
          <p:cNvPr id="26" name="Shape 23"/>
          <p:cNvSpPr/>
          <p:nvPr/>
        </p:nvSpPr>
        <p:spPr>
          <a:xfrm>
            <a:off x="742950" y="3886200"/>
            <a:ext cx="76200" cy="76200"/>
          </a:xfrm>
          <a:prstGeom prst="ellipse">
            <a:avLst/>
          </a:prstGeom>
          <a:solidFill>
            <a:srgbClr val="C2D036"/>
          </a:solidFill>
          <a:ln/>
        </p:spPr>
        <p:txBody>
          <a:bodyPr/>
          <a:lstStyle/>
          <a:p>
            <a:endParaRPr lang="en-GB"/>
          </a:p>
        </p:txBody>
      </p:sp>
      <p:sp>
        <p:nvSpPr>
          <p:cNvPr id="27" name="Text 24"/>
          <p:cNvSpPr txBox="1"/>
          <p:nvPr/>
        </p:nvSpPr>
        <p:spPr>
          <a:xfrm>
            <a:off x="895350" y="3829050"/>
            <a:ext cx="2667000" cy="190500"/>
          </a:xfrm>
          <a:prstGeom prst="rect">
            <a:avLst/>
          </a:prstGeom>
          <a:noFill/>
          <a:ln/>
        </p:spPr>
        <p:txBody>
          <a:bodyPr wrap="square" lIns="0" tIns="0" rIns="0" bIns="0" rtlCol="0" anchor="ctr"/>
          <a:lstStyle/>
          <a:p>
            <a:pPr marL="0" indent="0" algn="l">
              <a:lnSpc>
                <a:spcPct val="115000"/>
              </a:lnSpc>
              <a:buNone/>
            </a:pPr>
            <a:r>
              <a:rPr lang="en-US" sz="825" b="1" kern="0" spc="80" dirty="0">
                <a:solidFill>
                  <a:srgbClr val="3A3A3A"/>
                </a:solidFill>
              </a:rPr>
              <a:t>OWNER OR MD</a:t>
            </a:r>
            <a:endParaRPr lang="en-US" sz="825" dirty="0"/>
          </a:p>
        </p:txBody>
      </p:sp>
      <p:sp>
        <p:nvSpPr>
          <p:cNvPr id="28" name="Text 25"/>
          <p:cNvSpPr txBox="1"/>
          <p:nvPr/>
        </p:nvSpPr>
        <p:spPr>
          <a:xfrm>
            <a:off x="742950" y="4076700"/>
            <a:ext cx="2819400" cy="590550"/>
          </a:xfrm>
          <a:prstGeom prst="rect">
            <a:avLst/>
          </a:prstGeom>
          <a:noFill/>
          <a:ln/>
        </p:spPr>
        <p:txBody>
          <a:bodyPr wrap="square" lIns="0" tIns="0" rIns="0" bIns="0" rtlCol="0" anchor="t"/>
          <a:lstStyle/>
          <a:p>
            <a:pPr marL="0" indent="0" algn="l">
              <a:lnSpc>
                <a:spcPct val="122000"/>
              </a:lnSpc>
              <a:buNone/>
            </a:pPr>
            <a:r>
              <a:rPr lang="en-US" sz="1013" dirty="0">
                <a:solidFill>
                  <a:srgbClr val="1E1E1E"/>
                </a:solidFill>
              </a:rPr>
              <a:t>“Summarise this month’s management report in five points for the team. Flag anything that looks inconsistent.”</a:t>
            </a:r>
            <a:endParaRPr lang="en-US" sz="1013" dirty="0"/>
          </a:p>
        </p:txBody>
      </p:sp>
      <p:pic>
        <p:nvPicPr>
          <p:cNvPr id="29" name="Check icon" descr="/home/claude/ebook/build/icons/LuCheck-limed.png"/>
          <p:cNvPicPr>
            <a:picLocks noChangeAspect="1"/>
          </p:cNvPicPr>
          <p:nvPr/>
        </p:nvPicPr>
        <p:blipFill>
          <a:blip r:embed="rId4"/>
          <a:stretch>
            <a:fillRect/>
          </a:stretch>
        </p:blipFill>
        <p:spPr>
          <a:xfrm>
            <a:off x="742950" y="4724400"/>
            <a:ext cx="133350" cy="133350"/>
          </a:xfrm>
          <a:prstGeom prst="rect">
            <a:avLst/>
          </a:prstGeom>
        </p:spPr>
      </p:pic>
      <p:sp>
        <p:nvSpPr>
          <p:cNvPr id="30" name="Text 26"/>
          <p:cNvSpPr txBox="1"/>
          <p:nvPr/>
        </p:nvSpPr>
        <p:spPr>
          <a:xfrm>
            <a:off x="933450" y="4686300"/>
            <a:ext cx="2647950" cy="2095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Check the numbers against the report itself.</a:t>
            </a:r>
            <a:endParaRPr lang="en-US" sz="900" dirty="0"/>
          </a:p>
        </p:txBody>
      </p:sp>
      <p:sp>
        <p:nvSpPr>
          <p:cNvPr id="31" name="Card"/>
          <p:cNvSpPr/>
          <p:nvPr/>
        </p:nvSpPr>
        <p:spPr>
          <a:xfrm>
            <a:off x="3848100" y="3714750"/>
            <a:ext cx="3143250" cy="1257300"/>
          </a:xfrm>
          <a:prstGeom prst="roundRect">
            <a:avLst>
              <a:gd name="adj" fmla="val 4545"/>
            </a:avLst>
          </a:prstGeom>
          <a:solidFill>
            <a:srgbClr val="FFFFFF"/>
          </a:solidFill>
          <a:ln w="9525">
            <a:solidFill>
              <a:srgbClr val="E7E8E7"/>
            </a:solidFill>
            <a:prstDash val="solid"/>
          </a:ln>
        </p:spPr>
        <p:txBody>
          <a:bodyPr/>
          <a:lstStyle/>
          <a:p>
            <a:endParaRPr lang="en-GB"/>
          </a:p>
        </p:txBody>
      </p:sp>
      <p:sp>
        <p:nvSpPr>
          <p:cNvPr id="32" name="Shape 28"/>
          <p:cNvSpPr/>
          <p:nvPr/>
        </p:nvSpPr>
        <p:spPr>
          <a:xfrm>
            <a:off x="4019550" y="3886200"/>
            <a:ext cx="76200" cy="76200"/>
          </a:xfrm>
          <a:prstGeom prst="ellipse">
            <a:avLst/>
          </a:prstGeom>
          <a:solidFill>
            <a:srgbClr val="E75933"/>
          </a:solidFill>
          <a:ln/>
        </p:spPr>
        <p:txBody>
          <a:bodyPr/>
          <a:lstStyle/>
          <a:p>
            <a:endParaRPr lang="en-GB"/>
          </a:p>
        </p:txBody>
      </p:sp>
      <p:sp>
        <p:nvSpPr>
          <p:cNvPr id="33" name="Text 29"/>
          <p:cNvSpPr txBox="1"/>
          <p:nvPr/>
        </p:nvSpPr>
        <p:spPr>
          <a:xfrm>
            <a:off x="4171950" y="3829050"/>
            <a:ext cx="2667000" cy="190500"/>
          </a:xfrm>
          <a:prstGeom prst="rect">
            <a:avLst/>
          </a:prstGeom>
          <a:noFill/>
          <a:ln/>
        </p:spPr>
        <p:txBody>
          <a:bodyPr wrap="square" lIns="0" tIns="0" rIns="0" bIns="0" rtlCol="0" anchor="ctr"/>
          <a:lstStyle/>
          <a:p>
            <a:pPr marL="0" indent="0" algn="l">
              <a:lnSpc>
                <a:spcPct val="115000"/>
              </a:lnSpc>
              <a:buNone/>
            </a:pPr>
            <a:r>
              <a:rPr lang="en-US" sz="825" b="1" kern="0" spc="80" dirty="0">
                <a:solidFill>
                  <a:srgbClr val="3A3A3A"/>
                </a:solidFill>
              </a:rPr>
              <a:t>FINANCE</a:t>
            </a:r>
            <a:endParaRPr lang="en-US" sz="825" dirty="0"/>
          </a:p>
        </p:txBody>
      </p:sp>
      <p:sp>
        <p:nvSpPr>
          <p:cNvPr id="34" name="Text 30"/>
          <p:cNvSpPr txBox="1"/>
          <p:nvPr/>
        </p:nvSpPr>
        <p:spPr>
          <a:xfrm>
            <a:off x="4019550" y="4076700"/>
            <a:ext cx="2819400" cy="590550"/>
          </a:xfrm>
          <a:prstGeom prst="rect">
            <a:avLst/>
          </a:prstGeom>
          <a:noFill/>
          <a:ln/>
        </p:spPr>
        <p:txBody>
          <a:bodyPr wrap="square" lIns="0" tIns="0" rIns="0" bIns="0" rtlCol="0" anchor="t"/>
          <a:lstStyle/>
          <a:p>
            <a:pPr marL="0" indent="0" algn="l">
              <a:lnSpc>
                <a:spcPct val="122000"/>
              </a:lnSpc>
              <a:buNone/>
            </a:pPr>
            <a:r>
              <a:rPr lang="en-US" sz="1013" dirty="0">
                <a:solidFill>
                  <a:srgbClr val="1E1E1E"/>
                </a:solidFill>
              </a:rPr>
              <a:t>“Draft a friendly reminder to a client whose invoice is 30 days overdue. Under 100 words. Offer a call.”</a:t>
            </a:r>
            <a:endParaRPr lang="en-US" sz="1013" dirty="0"/>
          </a:p>
        </p:txBody>
      </p:sp>
      <p:pic>
        <p:nvPicPr>
          <p:cNvPr id="35" name="Check icon" descr="/home/claude/ebook/build/icons/LuCheck-limed.png"/>
          <p:cNvPicPr>
            <a:picLocks noChangeAspect="1"/>
          </p:cNvPicPr>
          <p:nvPr/>
        </p:nvPicPr>
        <p:blipFill>
          <a:blip r:embed="rId4"/>
          <a:stretch>
            <a:fillRect/>
          </a:stretch>
        </p:blipFill>
        <p:spPr>
          <a:xfrm>
            <a:off x="4019550" y="4724400"/>
            <a:ext cx="133350" cy="133350"/>
          </a:xfrm>
          <a:prstGeom prst="rect">
            <a:avLst/>
          </a:prstGeom>
        </p:spPr>
      </p:pic>
      <p:sp>
        <p:nvSpPr>
          <p:cNvPr id="36" name="Text 31"/>
          <p:cNvSpPr txBox="1"/>
          <p:nvPr/>
        </p:nvSpPr>
        <p:spPr>
          <a:xfrm>
            <a:off x="4210050" y="4686300"/>
            <a:ext cx="2647950" cy="2095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No banking or ID details in the prompt.</a:t>
            </a:r>
            <a:endParaRPr lang="en-US" sz="900" dirty="0"/>
          </a:p>
        </p:txBody>
      </p:sp>
      <p:sp>
        <p:nvSpPr>
          <p:cNvPr id="37" name="Card"/>
          <p:cNvSpPr/>
          <p:nvPr/>
        </p:nvSpPr>
        <p:spPr>
          <a:xfrm>
            <a:off x="571500" y="5086350"/>
            <a:ext cx="3143250" cy="1257300"/>
          </a:xfrm>
          <a:prstGeom prst="roundRect">
            <a:avLst>
              <a:gd name="adj" fmla="val 4545"/>
            </a:avLst>
          </a:prstGeom>
          <a:solidFill>
            <a:srgbClr val="FFFFFF"/>
          </a:solidFill>
          <a:ln w="9525">
            <a:solidFill>
              <a:srgbClr val="E7E8E7"/>
            </a:solidFill>
            <a:prstDash val="solid"/>
          </a:ln>
        </p:spPr>
        <p:txBody>
          <a:bodyPr/>
          <a:lstStyle/>
          <a:p>
            <a:endParaRPr lang="en-GB"/>
          </a:p>
        </p:txBody>
      </p:sp>
      <p:sp>
        <p:nvSpPr>
          <p:cNvPr id="38" name="Shape 33"/>
          <p:cNvSpPr/>
          <p:nvPr/>
        </p:nvSpPr>
        <p:spPr>
          <a:xfrm>
            <a:off x="742950" y="5257800"/>
            <a:ext cx="76200" cy="76200"/>
          </a:xfrm>
          <a:prstGeom prst="ellipse">
            <a:avLst/>
          </a:prstGeom>
          <a:solidFill>
            <a:srgbClr val="7880B5"/>
          </a:solidFill>
          <a:ln/>
        </p:spPr>
        <p:txBody>
          <a:bodyPr/>
          <a:lstStyle/>
          <a:p>
            <a:endParaRPr lang="en-GB"/>
          </a:p>
        </p:txBody>
      </p:sp>
      <p:sp>
        <p:nvSpPr>
          <p:cNvPr id="39" name="Text 34"/>
          <p:cNvSpPr txBox="1"/>
          <p:nvPr/>
        </p:nvSpPr>
        <p:spPr>
          <a:xfrm>
            <a:off x="895350" y="5200650"/>
            <a:ext cx="2667000" cy="190500"/>
          </a:xfrm>
          <a:prstGeom prst="rect">
            <a:avLst/>
          </a:prstGeom>
          <a:noFill/>
          <a:ln/>
        </p:spPr>
        <p:txBody>
          <a:bodyPr wrap="square" lIns="0" tIns="0" rIns="0" bIns="0" rtlCol="0" anchor="ctr"/>
          <a:lstStyle/>
          <a:p>
            <a:pPr marL="0" indent="0" algn="l">
              <a:lnSpc>
                <a:spcPct val="115000"/>
              </a:lnSpc>
              <a:buNone/>
            </a:pPr>
            <a:r>
              <a:rPr lang="en-US" sz="825" b="1" kern="0" spc="80" dirty="0">
                <a:solidFill>
                  <a:srgbClr val="3A3A3A"/>
                </a:solidFill>
              </a:rPr>
              <a:t>OPERATIONS</a:t>
            </a:r>
            <a:endParaRPr lang="en-US" sz="825" dirty="0"/>
          </a:p>
        </p:txBody>
      </p:sp>
      <p:sp>
        <p:nvSpPr>
          <p:cNvPr id="40" name="Text 35"/>
          <p:cNvSpPr txBox="1"/>
          <p:nvPr/>
        </p:nvSpPr>
        <p:spPr>
          <a:xfrm>
            <a:off x="742950" y="5448300"/>
            <a:ext cx="2819400" cy="590550"/>
          </a:xfrm>
          <a:prstGeom prst="rect">
            <a:avLst/>
          </a:prstGeom>
          <a:noFill/>
          <a:ln/>
        </p:spPr>
        <p:txBody>
          <a:bodyPr wrap="square" lIns="0" tIns="0" rIns="0" bIns="0" rtlCol="0" anchor="t"/>
          <a:lstStyle/>
          <a:p>
            <a:pPr marL="0" indent="0" algn="l">
              <a:lnSpc>
                <a:spcPct val="122000"/>
              </a:lnSpc>
              <a:buNone/>
            </a:pPr>
            <a:r>
              <a:rPr lang="en-US" sz="1013" dirty="0">
                <a:solidFill>
                  <a:srgbClr val="1E1E1E"/>
                </a:solidFill>
              </a:rPr>
              <a:t>“Turn these meeting notes into a list of actions, each with an owner and a due date.”</a:t>
            </a:r>
            <a:endParaRPr lang="en-US" sz="1013" dirty="0"/>
          </a:p>
        </p:txBody>
      </p:sp>
      <p:pic>
        <p:nvPicPr>
          <p:cNvPr id="41" name="Check icon" descr="/home/claude/ebook/build/icons/LuCheck-limed.png"/>
          <p:cNvPicPr>
            <a:picLocks noChangeAspect="1"/>
          </p:cNvPicPr>
          <p:nvPr/>
        </p:nvPicPr>
        <p:blipFill>
          <a:blip r:embed="rId4"/>
          <a:stretch>
            <a:fillRect/>
          </a:stretch>
        </p:blipFill>
        <p:spPr>
          <a:xfrm>
            <a:off x="742950" y="6096000"/>
            <a:ext cx="133350" cy="133350"/>
          </a:xfrm>
          <a:prstGeom prst="rect">
            <a:avLst/>
          </a:prstGeom>
        </p:spPr>
      </p:pic>
      <p:sp>
        <p:nvSpPr>
          <p:cNvPr id="42" name="Text 36"/>
          <p:cNvSpPr txBox="1"/>
          <p:nvPr/>
        </p:nvSpPr>
        <p:spPr>
          <a:xfrm>
            <a:off x="933450" y="6057900"/>
            <a:ext cx="2647950" cy="2095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Check the owners and dates are right.</a:t>
            </a:r>
            <a:endParaRPr lang="en-US" sz="900" dirty="0"/>
          </a:p>
        </p:txBody>
      </p:sp>
      <p:sp>
        <p:nvSpPr>
          <p:cNvPr id="43" name="Card"/>
          <p:cNvSpPr/>
          <p:nvPr/>
        </p:nvSpPr>
        <p:spPr>
          <a:xfrm>
            <a:off x="3848100" y="5086350"/>
            <a:ext cx="3143250" cy="1257300"/>
          </a:xfrm>
          <a:prstGeom prst="roundRect">
            <a:avLst>
              <a:gd name="adj" fmla="val 4545"/>
            </a:avLst>
          </a:prstGeom>
          <a:solidFill>
            <a:srgbClr val="FFFFFF"/>
          </a:solidFill>
          <a:ln w="9525">
            <a:solidFill>
              <a:srgbClr val="E7E8E7"/>
            </a:solidFill>
            <a:prstDash val="solid"/>
          </a:ln>
        </p:spPr>
        <p:txBody>
          <a:bodyPr/>
          <a:lstStyle/>
          <a:p>
            <a:endParaRPr lang="en-GB"/>
          </a:p>
        </p:txBody>
      </p:sp>
      <p:sp>
        <p:nvSpPr>
          <p:cNvPr id="44" name="Shape 38"/>
          <p:cNvSpPr/>
          <p:nvPr/>
        </p:nvSpPr>
        <p:spPr>
          <a:xfrm>
            <a:off x="4019550" y="5257800"/>
            <a:ext cx="76200" cy="76200"/>
          </a:xfrm>
          <a:prstGeom prst="ellipse">
            <a:avLst/>
          </a:prstGeom>
          <a:solidFill>
            <a:srgbClr val="0B150E"/>
          </a:solidFill>
          <a:ln/>
        </p:spPr>
        <p:txBody>
          <a:bodyPr/>
          <a:lstStyle/>
          <a:p>
            <a:endParaRPr lang="en-GB"/>
          </a:p>
        </p:txBody>
      </p:sp>
      <p:sp>
        <p:nvSpPr>
          <p:cNvPr id="45" name="Text 39"/>
          <p:cNvSpPr txBox="1"/>
          <p:nvPr/>
        </p:nvSpPr>
        <p:spPr>
          <a:xfrm>
            <a:off x="4171950" y="5200650"/>
            <a:ext cx="2667000" cy="190500"/>
          </a:xfrm>
          <a:prstGeom prst="rect">
            <a:avLst/>
          </a:prstGeom>
          <a:noFill/>
          <a:ln/>
        </p:spPr>
        <p:txBody>
          <a:bodyPr wrap="square" lIns="0" tIns="0" rIns="0" bIns="0" rtlCol="0" anchor="ctr"/>
          <a:lstStyle/>
          <a:p>
            <a:pPr marL="0" indent="0" algn="l">
              <a:lnSpc>
                <a:spcPct val="115000"/>
              </a:lnSpc>
              <a:buNone/>
            </a:pPr>
            <a:r>
              <a:rPr lang="en-US" sz="825" b="1" kern="0" spc="80" dirty="0">
                <a:solidFill>
                  <a:srgbClr val="3A3A3A"/>
                </a:solidFill>
              </a:rPr>
              <a:t>SALES</a:t>
            </a:r>
            <a:endParaRPr lang="en-US" sz="825" dirty="0"/>
          </a:p>
        </p:txBody>
      </p:sp>
      <p:sp>
        <p:nvSpPr>
          <p:cNvPr id="46" name="Text 40"/>
          <p:cNvSpPr txBox="1"/>
          <p:nvPr/>
        </p:nvSpPr>
        <p:spPr>
          <a:xfrm>
            <a:off x="4019550" y="5448300"/>
            <a:ext cx="2819400" cy="590550"/>
          </a:xfrm>
          <a:prstGeom prst="rect">
            <a:avLst/>
          </a:prstGeom>
          <a:noFill/>
          <a:ln/>
        </p:spPr>
        <p:txBody>
          <a:bodyPr wrap="square" lIns="0" tIns="0" rIns="0" bIns="0" rtlCol="0" anchor="t"/>
          <a:lstStyle/>
          <a:p>
            <a:pPr marL="0" indent="0" algn="l">
              <a:lnSpc>
                <a:spcPct val="122000"/>
              </a:lnSpc>
              <a:buNone/>
            </a:pPr>
            <a:r>
              <a:rPr lang="en-US" sz="1013" dirty="0">
                <a:solidFill>
                  <a:srgbClr val="1E1E1E"/>
                </a:solidFill>
              </a:rPr>
              <a:t>“Rewrite this proposal intro for a manufacturer who cares about uptime. Plain English, no jargon.”</a:t>
            </a:r>
            <a:endParaRPr lang="en-US" sz="1013" dirty="0"/>
          </a:p>
        </p:txBody>
      </p:sp>
      <p:pic>
        <p:nvPicPr>
          <p:cNvPr id="47" name="Check icon" descr="/home/claude/ebook/build/icons/LuCheck-limed.png"/>
          <p:cNvPicPr>
            <a:picLocks noChangeAspect="1"/>
          </p:cNvPicPr>
          <p:nvPr/>
        </p:nvPicPr>
        <p:blipFill>
          <a:blip r:embed="rId4"/>
          <a:stretch>
            <a:fillRect/>
          </a:stretch>
        </p:blipFill>
        <p:spPr>
          <a:xfrm>
            <a:off x="4019550" y="6096000"/>
            <a:ext cx="133350" cy="133350"/>
          </a:xfrm>
          <a:prstGeom prst="rect">
            <a:avLst/>
          </a:prstGeom>
        </p:spPr>
      </p:pic>
      <p:sp>
        <p:nvSpPr>
          <p:cNvPr id="48" name="Text 41"/>
          <p:cNvSpPr txBox="1"/>
          <p:nvPr/>
        </p:nvSpPr>
        <p:spPr>
          <a:xfrm>
            <a:off x="4210050" y="6057900"/>
            <a:ext cx="2647950" cy="2095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Every claim should be one you can back up.</a:t>
            </a:r>
            <a:endParaRPr lang="en-US" sz="900" dirty="0"/>
          </a:p>
        </p:txBody>
      </p:sp>
      <p:sp>
        <p:nvSpPr>
          <p:cNvPr id="49" name="Card"/>
          <p:cNvSpPr/>
          <p:nvPr/>
        </p:nvSpPr>
        <p:spPr>
          <a:xfrm>
            <a:off x="571500" y="6457950"/>
            <a:ext cx="3143250" cy="1257300"/>
          </a:xfrm>
          <a:prstGeom prst="roundRect">
            <a:avLst>
              <a:gd name="adj" fmla="val 4545"/>
            </a:avLst>
          </a:prstGeom>
          <a:solidFill>
            <a:srgbClr val="FFFFFF"/>
          </a:solidFill>
          <a:ln w="9525">
            <a:solidFill>
              <a:srgbClr val="E7E8E7"/>
            </a:solidFill>
            <a:prstDash val="solid"/>
          </a:ln>
        </p:spPr>
        <p:txBody>
          <a:bodyPr/>
          <a:lstStyle/>
          <a:p>
            <a:endParaRPr lang="en-GB"/>
          </a:p>
        </p:txBody>
      </p:sp>
      <p:sp>
        <p:nvSpPr>
          <p:cNvPr id="50" name="Shape 43"/>
          <p:cNvSpPr/>
          <p:nvPr/>
        </p:nvSpPr>
        <p:spPr>
          <a:xfrm>
            <a:off x="742950" y="6629400"/>
            <a:ext cx="76200" cy="76200"/>
          </a:xfrm>
          <a:prstGeom prst="ellipse">
            <a:avLst/>
          </a:prstGeom>
          <a:solidFill>
            <a:srgbClr val="C2D036"/>
          </a:solidFill>
          <a:ln/>
        </p:spPr>
        <p:txBody>
          <a:bodyPr/>
          <a:lstStyle/>
          <a:p>
            <a:endParaRPr lang="en-GB"/>
          </a:p>
        </p:txBody>
      </p:sp>
      <p:sp>
        <p:nvSpPr>
          <p:cNvPr id="51" name="Text 44"/>
          <p:cNvSpPr txBox="1"/>
          <p:nvPr/>
        </p:nvSpPr>
        <p:spPr>
          <a:xfrm>
            <a:off x="895350" y="6572250"/>
            <a:ext cx="2667000" cy="190500"/>
          </a:xfrm>
          <a:prstGeom prst="rect">
            <a:avLst/>
          </a:prstGeom>
          <a:noFill/>
          <a:ln/>
        </p:spPr>
        <p:txBody>
          <a:bodyPr wrap="square" lIns="0" tIns="0" rIns="0" bIns="0" rtlCol="0" anchor="ctr"/>
          <a:lstStyle/>
          <a:p>
            <a:pPr marL="0" indent="0" algn="l">
              <a:lnSpc>
                <a:spcPct val="115000"/>
              </a:lnSpc>
              <a:buNone/>
            </a:pPr>
            <a:r>
              <a:rPr lang="en-US" sz="825" b="1" kern="0" spc="80" dirty="0">
                <a:solidFill>
                  <a:srgbClr val="3A3A3A"/>
                </a:solidFill>
              </a:rPr>
              <a:t>CUSTOMER SERVICE</a:t>
            </a:r>
            <a:endParaRPr lang="en-US" sz="825" dirty="0"/>
          </a:p>
        </p:txBody>
      </p:sp>
      <p:sp>
        <p:nvSpPr>
          <p:cNvPr id="52" name="Text 45"/>
          <p:cNvSpPr txBox="1"/>
          <p:nvPr/>
        </p:nvSpPr>
        <p:spPr>
          <a:xfrm>
            <a:off x="742950" y="6819900"/>
            <a:ext cx="2819400" cy="590550"/>
          </a:xfrm>
          <a:prstGeom prst="rect">
            <a:avLst/>
          </a:prstGeom>
          <a:noFill/>
          <a:ln/>
        </p:spPr>
        <p:txBody>
          <a:bodyPr wrap="square" lIns="0" tIns="0" rIns="0" bIns="0" rtlCol="0" anchor="t"/>
          <a:lstStyle/>
          <a:p>
            <a:pPr marL="0" indent="0" algn="l">
              <a:lnSpc>
                <a:spcPct val="122000"/>
              </a:lnSpc>
              <a:buNone/>
            </a:pPr>
            <a:r>
              <a:rPr lang="en-US" sz="1013" dirty="0">
                <a:solidFill>
                  <a:srgbClr val="1E1E1E"/>
                </a:solidFill>
              </a:rPr>
              <a:t>“Suggest three polite replies to this complaint. One should offer a call back today.”</a:t>
            </a:r>
            <a:endParaRPr lang="en-US" sz="1013" dirty="0"/>
          </a:p>
        </p:txBody>
      </p:sp>
      <p:pic>
        <p:nvPicPr>
          <p:cNvPr id="53" name="Check icon" descr="/home/claude/ebook/build/icons/LuCheck-limed.png"/>
          <p:cNvPicPr>
            <a:picLocks noChangeAspect="1"/>
          </p:cNvPicPr>
          <p:nvPr/>
        </p:nvPicPr>
        <p:blipFill>
          <a:blip r:embed="rId4"/>
          <a:stretch>
            <a:fillRect/>
          </a:stretch>
        </p:blipFill>
        <p:spPr>
          <a:xfrm>
            <a:off x="742950" y="7467600"/>
            <a:ext cx="133350" cy="133350"/>
          </a:xfrm>
          <a:prstGeom prst="rect">
            <a:avLst/>
          </a:prstGeom>
        </p:spPr>
      </p:pic>
      <p:sp>
        <p:nvSpPr>
          <p:cNvPr id="54" name="Text 46"/>
          <p:cNvSpPr txBox="1"/>
          <p:nvPr/>
        </p:nvSpPr>
        <p:spPr>
          <a:xfrm>
            <a:off x="933450" y="7429500"/>
            <a:ext cx="2647950" cy="2095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A person chooses and sends the reply.</a:t>
            </a:r>
            <a:endParaRPr lang="en-US" sz="900" dirty="0"/>
          </a:p>
        </p:txBody>
      </p:sp>
      <p:sp>
        <p:nvSpPr>
          <p:cNvPr id="55" name="Card"/>
          <p:cNvSpPr/>
          <p:nvPr/>
        </p:nvSpPr>
        <p:spPr>
          <a:xfrm>
            <a:off x="3848100" y="6457950"/>
            <a:ext cx="3143250" cy="1257300"/>
          </a:xfrm>
          <a:prstGeom prst="roundRect">
            <a:avLst>
              <a:gd name="adj" fmla="val 4545"/>
            </a:avLst>
          </a:prstGeom>
          <a:solidFill>
            <a:srgbClr val="FFFFFF"/>
          </a:solidFill>
          <a:ln w="9525">
            <a:solidFill>
              <a:srgbClr val="E7E8E7"/>
            </a:solidFill>
            <a:prstDash val="solid"/>
          </a:ln>
        </p:spPr>
        <p:txBody>
          <a:bodyPr/>
          <a:lstStyle/>
          <a:p>
            <a:endParaRPr lang="en-GB"/>
          </a:p>
        </p:txBody>
      </p:sp>
      <p:sp>
        <p:nvSpPr>
          <p:cNvPr id="56" name="Shape 48"/>
          <p:cNvSpPr/>
          <p:nvPr/>
        </p:nvSpPr>
        <p:spPr>
          <a:xfrm>
            <a:off x="4019550" y="6629400"/>
            <a:ext cx="76200" cy="76200"/>
          </a:xfrm>
          <a:prstGeom prst="ellipse">
            <a:avLst/>
          </a:prstGeom>
          <a:solidFill>
            <a:srgbClr val="E75933"/>
          </a:solidFill>
          <a:ln/>
        </p:spPr>
        <p:txBody>
          <a:bodyPr/>
          <a:lstStyle/>
          <a:p>
            <a:endParaRPr lang="en-GB"/>
          </a:p>
        </p:txBody>
      </p:sp>
      <p:sp>
        <p:nvSpPr>
          <p:cNvPr id="57" name="Text 49"/>
          <p:cNvSpPr txBox="1"/>
          <p:nvPr/>
        </p:nvSpPr>
        <p:spPr>
          <a:xfrm>
            <a:off x="4171950" y="6572250"/>
            <a:ext cx="2667000" cy="190500"/>
          </a:xfrm>
          <a:prstGeom prst="rect">
            <a:avLst/>
          </a:prstGeom>
          <a:noFill/>
          <a:ln/>
        </p:spPr>
        <p:txBody>
          <a:bodyPr wrap="square" lIns="0" tIns="0" rIns="0" bIns="0" rtlCol="0" anchor="ctr"/>
          <a:lstStyle/>
          <a:p>
            <a:pPr marL="0" indent="0" algn="l">
              <a:lnSpc>
                <a:spcPct val="115000"/>
              </a:lnSpc>
              <a:buNone/>
            </a:pPr>
            <a:r>
              <a:rPr lang="en-US" sz="825" b="1" kern="0" spc="80" dirty="0">
                <a:solidFill>
                  <a:srgbClr val="3A3A3A"/>
                </a:solidFill>
              </a:rPr>
              <a:t>HR AND ADMIN</a:t>
            </a:r>
            <a:endParaRPr lang="en-US" sz="825" dirty="0"/>
          </a:p>
        </p:txBody>
      </p:sp>
      <p:sp>
        <p:nvSpPr>
          <p:cNvPr id="58" name="Text 50"/>
          <p:cNvSpPr txBox="1"/>
          <p:nvPr/>
        </p:nvSpPr>
        <p:spPr>
          <a:xfrm>
            <a:off x="4019550" y="6819900"/>
            <a:ext cx="2819400" cy="590550"/>
          </a:xfrm>
          <a:prstGeom prst="rect">
            <a:avLst/>
          </a:prstGeom>
          <a:noFill/>
          <a:ln/>
        </p:spPr>
        <p:txBody>
          <a:bodyPr wrap="square" lIns="0" tIns="0" rIns="0" bIns="0" rtlCol="0" anchor="t"/>
          <a:lstStyle/>
          <a:p>
            <a:pPr marL="0" indent="0" algn="l">
              <a:lnSpc>
                <a:spcPct val="122000"/>
              </a:lnSpc>
              <a:buNone/>
            </a:pPr>
            <a:r>
              <a:rPr lang="en-US" sz="1013" dirty="0">
                <a:solidFill>
                  <a:srgbClr val="1E1E1E"/>
                </a:solidFill>
              </a:rPr>
              <a:t>“Write a first-week checklist for a new staff member joining our operations team.”</a:t>
            </a:r>
            <a:endParaRPr lang="en-US" sz="1013" dirty="0"/>
          </a:p>
        </p:txBody>
      </p:sp>
      <p:pic>
        <p:nvPicPr>
          <p:cNvPr id="59" name="Check icon" descr="/home/claude/ebook/build/icons/LuCheck-limed.png"/>
          <p:cNvPicPr>
            <a:picLocks noChangeAspect="1"/>
          </p:cNvPicPr>
          <p:nvPr/>
        </p:nvPicPr>
        <p:blipFill>
          <a:blip r:embed="rId4"/>
          <a:stretch>
            <a:fillRect/>
          </a:stretch>
        </p:blipFill>
        <p:spPr>
          <a:xfrm>
            <a:off x="4019550" y="7467600"/>
            <a:ext cx="133350" cy="133350"/>
          </a:xfrm>
          <a:prstGeom prst="rect">
            <a:avLst/>
          </a:prstGeom>
        </p:spPr>
      </p:pic>
      <p:sp>
        <p:nvSpPr>
          <p:cNvPr id="60" name="Text 51"/>
          <p:cNvSpPr txBox="1"/>
          <p:nvPr/>
        </p:nvSpPr>
        <p:spPr>
          <a:xfrm>
            <a:off x="4210050" y="7429500"/>
            <a:ext cx="2647950" cy="2095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Nothing personal about the new hire.</a:t>
            </a:r>
            <a:endParaRPr lang="en-US" sz="900" dirty="0"/>
          </a:p>
        </p:txBody>
      </p:sp>
      <p:sp>
        <p:nvSpPr>
          <p:cNvPr id="61" name="Card"/>
          <p:cNvSpPr/>
          <p:nvPr/>
        </p:nvSpPr>
        <p:spPr>
          <a:xfrm>
            <a:off x="571500" y="7829550"/>
            <a:ext cx="3143250" cy="1257300"/>
          </a:xfrm>
          <a:prstGeom prst="roundRect">
            <a:avLst>
              <a:gd name="adj" fmla="val 4545"/>
            </a:avLst>
          </a:prstGeom>
          <a:solidFill>
            <a:srgbClr val="FFFFFF"/>
          </a:solidFill>
          <a:ln w="9525">
            <a:solidFill>
              <a:srgbClr val="E7E8E7"/>
            </a:solidFill>
            <a:prstDash val="solid"/>
          </a:ln>
        </p:spPr>
        <p:txBody>
          <a:bodyPr/>
          <a:lstStyle/>
          <a:p>
            <a:endParaRPr lang="en-GB"/>
          </a:p>
        </p:txBody>
      </p:sp>
      <p:sp>
        <p:nvSpPr>
          <p:cNvPr id="62" name="Shape 53"/>
          <p:cNvSpPr/>
          <p:nvPr/>
        </p:nvSpPr>
        <p:spPr>
          <a:xfrm>
            <a:off x="742950" y="8001000"/>
            <a:ext cx="76200" cy="76200"/>
          </a:xfrm>
          <a:prstGeom prst="ellipse">
            <a:avLst/>
          </a:prstGeom>
          <a:solidFill>
            <a:srgbClr val="7880B5"/>
          </a:solidFill>
          <a:ln/>
        </p:spPr>
        <p:txBody>
          <a:bodyPr/>
          <a:lstStyle/>
          <a:p>
            <a:endParaRPr lang="en-GB"/>
          </a:p>
        </p:txBody>
      </p:sp>
      <p:sp>
        <p:nvSpPr>
          <p:cNvPr id="63" name="Text 54"/>
          <p:cNvSpPr txBox="1"/>
          <p:nvPr/>
        </p:nvSpPr>
        <p:spPr>
          <a:xfrm>
            <a:off x="895350" y="7943850"/>
            <a:ext cx="2667000" cy="190500"/>
          </a:xfrm>
          <a:prstGeom prst="rect">
            <a:avLst/>
          </a:prstGeom>
          <a:noFill/>
          <a:ln/>
        </p:spPr>
        <p:txBody>
          <a:bodyPr wrap="square" lIns="0" tIns="0" rIns="0" bIns="0" rtlCol="0" anchor="ctr"/>
          <a:lstStyle/>
          <a:p>
            <a:pPr marL="0" indent="0" algn="l">
              <a:lnSpc>
                <a:spcPct val="115000"/>
              </a:lnSpc>
              <a:buNone/>
            </a:pPr>
            <a:r>
              <a:rPr lang="en-US" sz="825" b="1" kern="0" spc="80" dirty="0">
                <a:solidFill>
                  <a:srgbClr val="3A3A3A"/>
                </a:solidFill>
              </a:rPr>
              <a:t>EXCEL</a:t>
            </a:r>
            <a:endParaRPr lang="en-US" sz="825" dirty="0"/>
          </a:p>
        </p:txBody>
      </p:sp>
      <p:sp>
        <p:nvSpPr>
          <p:cNvPr id="64" name="Text 55"/>
          <p:cNvSpPr txBox="1"/>
          <p:nvPr/>
        </p:nvSpPr>
        <p:spPr>
          <a:xfrm>
            <a:off x="742950" y="8191500"/>
            <a:ext cx="2819400" cy="590550"/>
          </a:xfrm>
          <a:prstGeom prst="rect">
            <a:avLst/>
          </a:prstGeom>
          <a:noFill/>
          <a:ln/>
        </p:spPr>
        <p:txBody>
          <a:bodyPr wrap="square" lIns="0" tIns="0" rIns="0" bIns="0" rtlCol="0" anchor="t"/>
          <a:lstStyle/>
          <a:p>
            <a:pPr marL="0" indent="0" algn="l">
              <a:lnSpc>
                <a:spcPct val="122000"/>
              </a:lnSpc>
              <a:buNone/>
            </a:pPr>
            <a:r>
              <a:rPr lang="en-US" sz="1013" dirty="0">
                <a:solidFill>
                  <a:srgbClr val="1E1E1E"/>
                </a:solidFill>
              </a:rPr>
              <a:t>“Which customers in this table ordered less this quarter than last? Show the top five.”</a:t>
            </a:r>
            <a:endParaRPr lang="en-US" sz="1013" dirty="0"/>
          </a:p>
        </p:txBody>
      </p:sp>
      <p:pic>
        <p:nvPicPr>
          <p:cNvPr id="65" name="Check icon" descr="/home/claude/ebook/build/icons/LuCheck-limed.png"/>
          <p:cNvPicPr>
            <a:picLocks noChangeAspect="1"/>
          </p:cNvPicPr>
          <p:nvPr/>
        </p:nvPicPr>
        <p:blipFill>
          <a:blip r:embed="rId4"/>
          <a:stretch>
            <a:fillRect/>
          </a:stretch>
        </p:blipFill>
        <p:spPr>
          <a:xfrm>
            <a:off x="742950" y="8839200"/>
            <a:ext cx="133350" cy="133350"/>
          </a:xfrm>
          <a:prstGeom prst="rect">
            <a:avLst/>
          </a:prstGeom>
        </p:spPr>
      </p:pic>
      <p:sp>
        <p:nvSpPr>
          <p:cNvPr id="66" name="Text 56"/>
          <p:cNvSpPr txBox="1"/>
          <p:nvPr/>
        </p:nvSpPr>
        <p:spPr>
          <a:xfrm>
            <a:off x="933450" y="8801100"/>
            <a:ext cx="2647950" cy="2095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Spot-check two rows yourself.</a:t>
            </a:r>
            <a:endParaRPr lang="en-US" sz="900" dirty="0"/>
          </a:p>
        </p:txBody>
      </p:sp>
      <p:sp>
        <p:nvSpPr>
          <p:cNvPr id="67" name="Card"/>
          <p:cNvSpPr/>
          <p:nvPr/>
        </p:nvSpPr>
        <p:spPr>
          <a:xfrm>
            <a:off x="3848100" y="7829550"/>
            <a:ext cx="3143250" cy="1257300"/>
          </a:xfrm>
          <a:prstGeom prst="roundRect">
            <a:avLst>
              <a:gd name="adj" fmla="val 4545"/>
            </a:avLst>
          </a:prstGeom>
          <a:solidFill>
            <a:srgbClr val="FFFFFF"/>
          </a:solidFill>
          <a:ln w="9525">
            <a:solidFill>
              <a:srgbClr val="E7E8E7"/>
            </a:solidFill>
            <a:prstDash val="solid"/>
          </a:ln>
        </p:spPr>
        <p:txBody>
          <a:bodyPr/>
          <a:lstStyle/>
          <a:p>
            <a:endParaRPr lang="en-GB"/>
          </a:p>
        </p:txBody>
      </p:sp>
      <p:sp>
        <p:nvSpPr>
          <p:cNvPr id="68" name="Shape 58"/>
          <p:cNvSpPr/>
          <p:nvPr/>
        </p:nvSpPr>
        <p:spPr>
          <a:xfrm>
            <a:off x="4019550" y="8001000"/>
            <a:ext cx="76200" cy="76200"/>
          </a:xfrm>
          <a:prstGeom prst="ellipse">
            <a:avLst/>
          </a:prstGeom>
          <a:solidFill>
            <a:srgbClr val="0B150E"/>
          </a:solidFill>
          <a:ln/>
        </p:spPr>
        <p:txBody>
          <a:bodyPr/>
          <a:lstStyle/>
          <a:p>
            <a:endParaRPr lang="en-GB"/>
          </a:p>
        </p:txBody>
      </p:sp>
      <p:sp>
        <p:nvSpPr>
          <p:cNvPr id="69" name="Text 59"/>
          <p:cNvSpPr txBox="1"/>
          <p:nvPr/>
        </p:nvSpPr>
        <p:spPr>
          <a:xfrm>
            <a:off x="4171950" y="7943850"/>
            <a:ext cx="2667000" cy="190500"/>
          </a:xfrm>
          <a:prstGeom prst="rect">
            <a:avLst/>
          </a:prstGeom>
          <a:noFill/>
          <a:ln/>
        </p:spPr>
        <p:txBody>
          <a:bodyPr wrap="square" lIns="0" tIns="0" rIns="0" bIns="0" rtlCol="0" anchor="ctr"/>
          <a:lstStyle/>
          <a:p>
            <a:pPr marL="0" indent="0" algn="l">
              <a:lnSpc>
                <a:spcPct val="115000"/>
              </a:lnSpc>
              <a:buNone/>
            </a:pPr>
            <a:r>
              <a:rPr lang="en-US" sz="825" b="1" kern="0" spc="80" dirty="0">
                <a:solidFill>
                  <a:srgbClr val="3A3A3A"/>
                </a:solidFill>
              </a:rPr>
              <a:t>ANYONE</a:t>
            </a:r>
            <a:endParaRPr lang="en-US" sz="825" dirty="0"/>
          </a:p>
        </p:txBody>
      </p:sp>
      <p:sp>
        <p:nvSpPr>
          <p:cNvPr id="70" name="Text 60"/>
          <p:cNvSpPr txBox="1"/>
          <p:nvPr/>
        </p:nvSpPr>
        <p:spPr>
          <a:xfrm>
            <a:off x="4019550" y="8191500"/>
            <a:ext cx="2819400" cy="590550"/>
          </a:xfrm>
          <a:prstGeom prst="rect">
            <a:avLst/>
          </a:prstGeom>
          <a:noFill/>
          <a:ln/>
        </p:spPr>
        <p:txBody>
          <a:bodyPr wrap="square" lIns="0" tIns="0" rIns="0" bIns="0" rtlCol="0" anchor="t"/>
          <a:lstStyle/>
          <a:p>
            <a:pPr marL="0" indent="0" algn="l">
              <a:lnSpc>
                <a:spcPct val="122000"/>
              </a:lnSpc>
              <a:buNone/>
            </a:pPr>
            <a:r>
              <a:rPr lang="en-US" sz="1013" dirty="0">
                <a:solidFill>
                  <a:srgbClr val="1E1E1E"/>
                </a:solidFill>
              </a:rPr>
              <a:t>“Explain this clause in plain English. What should I ask before I sign?”</a:t>
            </a:r>
            <a:endParaRPr lang="en-US" sz="1013" dirty="0"/>
          </a:p>
        </p:txBody>
      </p:sp>
      <p:pic>
        <p:nvPicPr>
          <p:cNvPr id="71" name="Check icon" descr="/home/claude/ebook/build/icons/LuCheck-limed.png"/>
          <p:cNvPicPr>
            <a:picLocks noChangeAspect="1"/>
          </p:cNvPicPr>
          <p:nvPr/>
        </p:nvPicPr>
        <p:blipFill>
          <a:blip r:embed="rId4"/>
          <a:stretch>
            <a:fillRect/>
          </a:stretch>
        </p:blipFill>
        <p:spPr>
          <a:xfrm>
            <a:off x="4019550" y="8839200"/>
            <a:ext cx="133350" cy="133350"/>
          </a:xfrm>
          <a:prstGeom prst="rect">
            <a:avLst/>
          </a:prstGeom>
        </p:spPr>
      </p:pic>
      <p:sp>
        <p:nvSpPr>
          <p:cNvPr id="72" name="Text 61"/>
          <p:cNvSpPr txBox="1"/>
          <p:nvPr/>
        </p:nvSpPr>
        <p:spPr>
          <a:xfrm>
            <a:off x="4210050" y="8801100"/>
            <a:ext cx="2647950" cy="209550"/>
          </a:xfrm>
          <a:prstGeom prst="rect">
            <a:avLst/>
          </a:prstGeom>
          <a:noFill/>
          <a:ln/>
        </p:spPr>
        <p:txBody>
          <a:bodyPr wrap="square" lIns="0" tIns="0" rIns="0" bIns="0" rtlCol="0" anchor="ctr"/>
          <a:lstStyle/>
          <a:p>
            <a:pPr marL="0" indent="0" algn="l">
              <a:lnSpc>
                <a:spcPct val="115000"/>
              </a:lnSpc>
              <a:buNone/>
            </a:pPr>
            <a:r>
              <a:rPr lang="en-US" sz="900" dirty="0">
                <a:solidFill>
                  <a:srgbClr val="3A3A3A"/>
                </a:solidFill>
              </a:rPr>
              <a:t>Confirm with someone qualified first.</a:t>
            </a:r>
            <a:endParaRPr lang="en-US" sz="900" dirty="0"/>
          </a:p>
        </p:txBody>
      </p:sp>
      <p:sp>
        <p:nvSpPr>
          <p:cNvPr id="73" name="Never paste band"/>
          <p:cNvSpPr/>
          <p:nvPr/>
        </p:nvSpPr>
        <p:spPr>
          <a:xfrm>
            <a:off x="571500" y="9239250"/>
            <a:ext cx="6419850" cy="609600"/>
          </a:xfrm>
          <a:prstGeom prst="roundRect">
            <a:avLst>
              <a:gd name="adj" fmla="val 9375"/>
            </a:avLst>
          </a:prstGeom>
          <a:solidFill>
            <a:srgbClr val="0B150E"/>
          </a:solidFill>
          <a:ln/>
        </p:spPr>
        <p:txBody>
          <a:bodyPr/>
          <a:lstStyle/>
          <a:p>
            <a:endParaRPr lang="en-GB"/>
          </a:p>
        </p:txBody>
      </p:sp>
      <p:sp>
        <p:nvSpPr>
          <p:cNvPr id="74" name="Text 63"/>
          <p:cNvSpPr txBox="1"/>
          <p:nvPr/>
        </p:nvSpPr>
        <p:spPr>
          <a:xfrm>
            <a:off x="762000" y="9239250"/>
            <a:ext cx="1143000" cy="609600"/>
          </a:xfrm>
          <a:prstGeom prst="rect">
            <a:avLst/>
          </a:prstGeom>
          <a:noFill/>
          <a:ln/>
        </p:spPr>
        <p:txBody>
          <a:bodyPr wrap="square" lIns="0" tIns="0" rIns="0" bIns="0" rtlCol="0" anchor="ctr"/>
          <a:lstStyle/>
          <a:p>
            <a:pPr marL="0" indent="0" algn="l">
              <a:lnSpc>
                <a:spcPct val="115000"/>
              </a:lnSpc>
              <a:buNone/>
            </a:pPr>
            <a:r>
              <a:rPr lang="en-US" sz="900" b="1" kern="0" spc="90" dirty="0">
                <a:solidFill>
                  <a:srgbClr val="C2D036"/>
                </a:solidFill>
              </a:rPr>
              <a:t>NEVER PASTE</a:t>
            </a:r>
            <a:endParaRPr lang="en-US" sz="900" dirty="0"/>
          </a:p>
        </p:txBody>
      </p:sp>
      <p:sp>
        <p:nvSpPr>
          <p:cNvPr id="75" name="Text 64"/>
          <p:cNvSpPr txBox="1"/>
          <p:nvPr/>
        </p:nvSpPr>
        <p:spPr>
          <a:xfrm>
            <a:off x="1905000" y="9239250"/>
            <a:ext cx="4895850" cy="609600"/>
          </a:xfrm>
          <a:prstGeom prst="rect">
            <a:avLst/>
          </a:prstGeom>
          <a:noFill/>
          <a:ln/>
        </p:spPr>
        <p:txBody>
          <a:bodyPr wrap="square" lIns="0" tIns="0" rIns="0" bIns="0" rtlCol="0" anchor="ctr"/>
          <a:lstStyle/>
          <a:p>
            <a:pPr marL="0" indent="0" algn="l">
              <a:lnSpc>
                <a:spcPct val="125000"/>
              </a:lnSpc>
              <a:buNone/>
            </a:pPr>
            <a:r>
              <a:rPr lang="en-US" sz="1050" dirty="0">
                <a:solidFill>
                  <a:srgbClr val="F5F5F3"/>
                </a:solidFill>
              </a:rPr>
              <a:t>ID numbers · banking details · passwords · payroll · board papers · clients’ personal information</a:t>
            </a:r>
            <a:endParaRPr lang="en-US" sz="1050" dirty="0"/>
          </a:p>
        </p:txBody>
      </p:sp>
      <p:sp>
        <p:nvSpPr>
          <p:cNvPr id="76"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77"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78"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79" name="Link: back to contents" descr="Link: back to contents">
            <a:hlinkClick r:id="rId5" action="ppaction://hlinksldjump" tooltip="Go to page 1"/>
          </p:cNvPr>
          <p:cNvPicPr>
            <a:picLocks noChangeAspect="1"/>
          </p:cNvPicPr>
          <p:nvPr/>
        </p:nvPicPr>
        <p:blipFill>
          <a:blip r:embed="rId6"/>
          <a:stretch>
            <a:fillRect/>
          </a:stretch>
        </p:blipFill>
        <p:spPr>
          <a:xfrm>
            <a:off x="3019425" y="10163175"/>
            <a:ext cx="1524000" cy="228600"/>
          </a:xfrm>
          <a:prstGeom prst="rect">
            <a:avLst/>
          </a:prstGeom>
        </p:spPr>
      </p:pic>
      <p:sp>
        <p:nvSpPr>
          <p:cNvPr id="80"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81" name="Link: IT Health Assessment" descr="Link: IT Health Assessment">
            <a:hlinkClick r:id="rId7" tooltip="Open in your browser"/>
          </p:cNvPr>
          <p:cNvPicPr>
            <a:picLocks noChangeAspect="1"/>
          </p:cNvPicPr>
          <p:nvPr/>
        </p:nvPicPr>
        <p:blipFill>
          <a:blip r:embed="rId6"/>
          <a:stretch>
            <a:fillRect/>
          </a:stretch>
        </p:blipFill>
        <p:spPr>
          <a:xfrm>
            <a:off x="5467350" y="10163175"/>
            <a:ext cx="1524000" cy="228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150E"/>
        </a:solidFill>
        <a:effectLst/>
      </p:bgPr>
    </p:bg>
    <p:spTree>
      <p:nvGrpSpPr>
        <p:cNvPr id="1" name=""/>
        <p:cNvGrpSpPr/>
        <p:nvPr/>
      </p:nvGrpSpPr>
      <p:grpSpPr>
        <a:xfrm>
          <a:off x="0" y="0"/>
          <a:ext cx="0" cy="0"/>
          <a:chOff x="0" y="0"/>
          <a:chExt cx="0" cy="0"/>
        </a:xfrm>
      </p:grpSpPr>
      <p:pic>
        <p:nvPicPr>
          <p:cNvPr id="2" name="Watermark 7C" descr="/home/claude/ebook/build/img/wm-ink.png"/>
          <p:cNvPicPr>
            <a:picLocks noChangeAspect="1"/>
          </p:cNvPicPr>
          <p:nvPr/>
        </p:nvPicPr>
        <p:blipFill>
          <a:blip r:embed="rId3">
            <a:alphaModFix amt="5000"/>
          </a:blip>
          <a:stretch>
            <a:fillRect/>
          </a:stretch>
        </p:blipFill>
        <p:spPr>
          <a:xfrm>
            <a:off x="3943350" y="0"/>
            <a:ext cx="3619500" cy="4000500"/>
          </a:xfrm>
          <a:prstGeom prst="rect">
            <a:avLst/>
          </a:prstGeom>
        </p:spPr>
      </p:pic>
      <p:pic>
        <p:nvPicPr>
          <p:cNvPr id="3" name="SevenC mark" descr="SevenC"/>
          <p:cNvPicPr>
            <a:picLocks noChangeAspect="1"/>
          </p:cNvPicPr>
          <p:nvPr/>
        </p:nvPicPr>
        <p:blipFill>
          <a:blip r:embed="rId4"/>
          <a:stretch>
            <a:fillRect/>
          </a:stretch>
        </p:blipFill>
        <p:spPr>
          <a:xfrm>
            <a:off x="571500" y="381000"/>
            <a:ext cx="171450" cy="171450"/>
          </a:xfrm>
          <a:prstGeom prst="rect">
            <a:avLst/>
          </a:prstGeom>
        </p:spPr>
      </p:pic>
      <p:sp>
        <p:nvSpPr>
          <p:cNvPr id="4"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5"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2 OF 4</a:t>
            </a:r>
            <a:endParaRPr lang="en-US" sz="788" dirty="0"/>
          </a:p>
        </p:txBody>
      </p:sp>
      <p:sp>
        <p:nvSpPr>
          <p:cNvPr id="6" name="Progress 1"/>
          <p:cNvSpPr/>
          <p:nvPr/>
        </p:nvSpPr>
        <p:spPr>
          <a:xfrm>
            <a:off x="5295900" y="447675"/>
            <a:ext cx="228600" cy="38100"/>
          </a:xfrm>
          <a:prstGeom prst="roundRect">
            <a:avLst>
              <a:gd name="adj" fmla="val 50000"/>
            </a:avLst>
          </a:prstGeom>
          <a:solidFill>
            <a:srgbClr val="C8C8C8"/>
          </a:solidFill>
          <a:ln/>
        </p:spPr>
        <p:txBody>
          <a:bodyPr/>
          <a:lstStyle/>
          <a:p>
            <a:endParaRPr lang="en-GB"/>
          </a:p>
        </p:txBody>
      </p:sp>
      <p:sp>
        <p:nvSpPr>
          <p:cNvPr id="7" name="Progress 2"/>
          <p:cNvSpPr/>
          <p:nvPr/>
        </p:nvSpPr>
        <p:spPr>
          <a:xfrm>
            <a:off x="5562600" y="447675"/>
            <a:ext cx="228600" cy="38100"/>
          </a:xfrm>
          <a:prstGeom prst="roundRect">
            <a:avLst>
              <a:gd name="adj" fmla="val 50000"/>
            </a:avLst>
          </a:prstGeom>
          <a:solidFill>
            <a:srgbClr val="C2D036"/>
          </a:solidFill>
          <a:ln/>
        </p:spPr>
        <p:txBody>
          <a:bodyPr/>
          <a:lstStyle/>
          <a:p>
            <a:endParaRPr lang="en-GB"/>
          </a:p>
        </p:txBody>
      </p:sp>
      <p:sp>
        <p:nvSpPr>
          <p:cNvPr id="8" name="Progress 3"/>
          <p:cNvSpPr/>
          <p:nvPr/>
        </p:nvSpPr>
        <p:spPr>
          <a:xfrm>
            <a:off x="5829300" y="447675"/>
            <a:ext cx="228600" cy="38100"/>
          </a:xfrm>
          <a:prstGeom prst="roundRect">
            <a:avLst>
              <a:gd name="adj" fmla="val 50000"/>
            </a:avLst>
          </a:prstGeom>
          <a:solidFill>
            <a:srgbClr val="27302A"/>
          </a:solidFill>
          <a:ln/>
        </p:spPr>
        <p:txBody>
          <a:bodyPr/>
          <a:lstStyle/>
          <a:p>
            <a:endParaRPr lang="en-GB"/>
          </a:p>
        </p:txBody>
      </p:sp>
      <p:sp>
        <p:nvSpPr>
          <p:cNvPr id="9" name="Progress 4"/>
          <p:cNvSpPr/>
          <p:nvPr/>
        </p:nvSpPr>
        <p:spPr>
          <a:xfrm>
            <a:off x="6096000" y="447675"/>
            <a:ext cx="228600" cy="38100"/>
          </a:xfrm>
          <a:prstGeom prst="roundRect">
            <a:avLst>
              <a:gd name="adj" fmla="val 50000"/>
            </a:avLst>
          </a:prstGeom>
          <a:solidFill>
            <a:srgbClr val="27302A"/>
          </a:solidFill>
          <a:ln/>
        </p:spPr>
        <p:txBody>
          <a:bodyPr/>
          <a:lstStyle/>
          <a:p>
            <a:endParaRPr lang="en-GB"/>
          </a:p>
        </p:txBody>
      </p:sp>
      <p:sp>
        <p:nvSpPr>
          <p:cNvPr id="10"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08 / 24</a:t>
            </a:r>
            <a:endParaRPr lang="en-US" sz="900" dirty="0"/>
          </a:p>
        </p:txBody>
      </p:sp>
      <p:sp>
        <p:nvSpPr>
          <p:cNvPr id="11" name="Header rule"/>
          <p:cNvSpPr/>
          <p:nvPr/>
        </p:nvSpPr>
        <p:spPr>
          <a:xfrm>
            <a:off x="571500" y="666750"/>
            <a:ext cx="6419850" cy="0"/>
          </a:xfrm>
          <a:prstGeom prst="line">
            <a:avLst/>
          </a:prstGeom>
          <a:noFill/>
          <a:ln w="9525">
            <a:solidFill>
              <a:srgbClr val="27302A"/>
            </a:solidFill>
            <a:prstDash val="solid"/>
          </a:ln>
        </p:spPr>
        <p:txBody>
          <a:bodyPr/>
          <a:lstStyle/>
          <a:p>
            <a:endParaRPr lang="en-GB"/>
          </a:p>
        </p:txBody>
      </p:sp>
      <p:sp>
        <p:nvSpPr>
          <p:cNvPr id="12" name="Part number"/>
          <p:cNvSpPr txBox="1"/>
          <p:nvPr/>
        </p:nvSpPr>
        <p:spPr>
          <a:xfrm>
            <a:off x="571500" y="838200"/>
            <a:ext cx="2857500" cy="1123950"/>
          </a:xfrm>
          <a:prstGeom prst="rect">
            <a:avLst/>
          </a:prstGeom>
          <a:noFill/>
          <a:ln/>
        </p:spPr>
        <p:txBody>
          <a:bodyPr wrap="square" lIns="0" tIns="0" rIns="0" bIns="0" rtlCol="0" anchor="t"/>
          <a:lstStyle/>
          <a:p>
            <a:pPr marL="0" indent="0" algn="l">
              <a:lnSpc>
                <a:spcPct val="90000"/>
              </a:lnSpc>
              <a:buNone/>
            </a:pPr>
            <a:r>
              <a:rPr lang="en-US" sz="9000" b="1" kern="0" spc="-250" dirty="0">
                <a:solidFill>
                  <a:srgbClr val="C2D036"/>
                </a:solidFill>
              </a:rPr>
              <a:t>02</a:t>
            </a:r>
            <a:endParaRPr lang="en-US" sz="9000" dirty="0"/>
          </a:p>
        </p:txBody>
      </p:sp>
      <p:sp>
        <p:nvSpPr>
          <p:cNvPr id="13" name="Eyebrow"/>
          <p:cNvSpPr txBox="1"/>
          <p:nvPr/>
        </p:nvSpPr>
        <p:spPr>
          <a:xfrm>
            <a:off x="571500" y="2019300"/>
            <a:ext cx="38100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C8C8C8"/>
                </a:solidFill>
              </a:rPr>
              <a:t>PART TWO · STAY PROTECTED</a:t>
            </a:r>
            <a:endParaRPr lang="en-US" sz="975" dirty="0"/>
          </a:p>
        </p:txBody>
      </p:sp>
      <p:sp>
        <p:nvSpPr>
          <p:cNvPr id="14" name="Headline"/>
          <p:cNvSpPr txBox="1"/>
          <p:nvPr/>
        </p:nvSpPr>
        <p:spPr>
          <a:xfrm>
            <a:off x="571500" y="2247900"/>
            <a:ext cx="6419850" cy="990600"/>
          </a:xfrm>
          <a:prstGeom prst="rect">
            <a:avLst/>
          </a:prstGeom>
          <a:noFill/>
          <a:ln/>
        </p:spPr>
        <p:txBody>
          <a:bodyPr wrap="square" lIns="0" tIns="0" rIns="0" bIns="0" rtlCol="0" anchor="t"/>
          <a:lstStyle/>
          <a:p>
            <a:pPr marL="0" indent="0" algn="l">
              <a:lnSpc>
                <a:spcPct val="100000"/>
              </a:lnSpc>
              <a:buNone/>
            </a:pPr>
            <a:r>
              <a:rPr lang="en-US" sz="3150" b="1" kern="0" spc="-60" dirty="0">
                <a:solidFill>
                  <a:srgbClr val="FFFFFF"/>
                </a:solidFill>
              </a:rPr>
              <a:t>AI doesn’t fix messy IT.</a:t>
            </a:r>
            <a:endParaRPr lang="en-US" sz="3150" dirty="0"/>
          </a:p>
          <a:p>
            <a:pPr marL="0" indent="0" algn="l">
              <a:lnSpc>
                <a:spcPct val="100000"/>
              </a:lnSpc>
              <a:buNone/>
            </a:pPr>
            <a:r>
              <a:rPr lang="en-US" sz="3150" b="1" kern="0" spc="-60" dirty="0">
                <a:solidFill>
                  <a:srgbClr val="C2D036"/>
                </a:solidFill>
              </a:rPr>
              <a:t>It exposes it, faster.</a:t>
            </a:r>
            <a:endParaRPr lang="en-US" sz="3150" dirty="0"/>
          </a:p>
        </p:txBody>
      </p:sp>
      <p:sp>
        <p:nvSpPr>
          <p:cNvPr id="15" name="Text 11"/>
          <p:cNvSpPr txBox="1"/>
          <p:nvPr/>
        </p:nvSpPr>
        <p:spPr>
          <a:xfrm>
            <a:off x="571500" y="3333750"/>
            <a:ext cx="5715000" cy="476250"/>
          </a:xfrm>
          <a:prstGeom prst="rect">
            <a:avLst/>
          </a:prstGeom>
          <a:noFill/>
          <a:ln/>
        </p:spPr>
        <p:txBody>
          <a:bodyPr wrap="square" lIns="0" tIns="0" rIns="0" bIns="0" rtlCol="0" anchor="t"/>
          <a:lstStyle/>
          <a:p>
            <a:pPr marL="0" indent="0" algn="l">
              <a:lnSpc>
                <a:spcPct val="130000"/>
              </a:lnSpc>
              <a:buNone/>
            </a:pPr>
            <a:r>
              <a:rPr lang="en-US" sz="1200" dirty="0">
                <a:solidFill>
                  <a:srgbClr val="C8C8C8"/>
                </a:solidFill>
              </a:rPr>
              <a:t>An AI assistant works with whatever the person using it can reach. If that’s more than it should be, AI finds it in seconds.</a:t>
            </a:r>
            <a:endParaRPr lang="en-US" sz="1200" dirty="0"/>
          </a:p>
        </p:txBody>
      </p:sp>
      <p:sp>
        <p:nvSpPr>
          <p:cNvPr id="16" name="Connector"/>
          <p:cNvSpPr/>
          <p:nvPr/>
        </p:nvSpPr>
        <p:spPr>
          <a:xfrm>
            <a:off x="2571750" y="4629150"/>
            <a:ext cx="704850" cy="1323975"/>
          </a:xfrm>
          <a:prstGeom prst="line">
            <a:avLst/>
          </a:prstGeom>
          <a:noFill/>
          <a:ln w="9525">
            <a:solidFill>
              <a:srgbClr val="8A8A8A"/>
            </a:solidFill>
            <a:prstDash val="solid"/>
          </a:ln>
        </p:spPr>
        <p:txBody>
          <a:bodyPr/>
          <a:lstStyle/>
          <a:p>
            <a:endParaRPr lang="en-GB"/>
          </a:p>
        </p:txBody>
      </p:sp>
      <p:sp>
        <p:nvSpPr>
          <p:cNvPr id="17" name="Data chip"/>
          <p:cNvSpPr/>
          <p:nvPr/>
        </p:nvSpPr>
        <p:spPr>
          <a:xfrm>
            <a:off x="571500" y="4438650"/>
            <a:ext cx="2000250" cy="381000"/>
          </a:xfrm>
          <a:prstGeom prst="roundRect">
            <a:avLst>
              <a:gd name="adj" fmla="val 15000"/>
            </a:avLst>
          </a:prstGeom>
          <a:solidFill>
            <a:srgbClr val="0B150E"/>
          </a:solidFill>
          <a:ln w="9525">
            <a:solidFill>
              <a:srgbClr val="27302A"/>
            </a:solidFill>
            <a:prstDash val="solid"/>
          </a:ln>
        </p:spPr>
        <p:txBody>
          <a:bodyPr/>
          <a:lstStyle/>
          <a:p>
            <a:endParaRPr lang="en-GB"/>
          </a:p>
        </p:txBody>
      </p:sp>
      <p:pic>
        <p:nvPicPr>
          <p:cNvPr id="18" name="Icon LuMail" descr="/home/claude/ebook/build/icons/LuMail-cream.png"/>
          <p:cNvPicPr>
            <a:picLocks noChangeAspect="1"/>
          </p:cNvPicPr>
          <p:nvPr/>
        </p:nvPicPr>
        <p:blipFill>
          <a:blip r:embed="rId5"/>
          <a:stretch>
            <a:fillRect/>
          </a:stretch>
        </p:blipFill>
        <p:spPr>
          <a:xfrm>
            <a:off x="704850" y="4543425"/>
            <a:ext cx="171450" cy="171450"/>
          </a:xfrm>
          <a:prstGeom prst="rect">
            <a:avLst/>
          </a:prstGeom>
        </p:spPr>
      </p:pic>
      <p:sp>
        <p:nvSpPr>
          <p:cNvPr id="19" name="Text 14"/>
          <p:cNvSpPr txBox="1"/>
          <p:nvPr/>
        </p:nvSpPr>
        <p:spPr>
          <a:xfrm>
            <a:off x="971550" y="4438650"/>
            <a:ext cx="1524000" cy="381000"/>
          </a:xfrm>
          <a:prstGeom prst="rect">
            <a:avLst/>
          </a:prstGeom>
          <a:noFill/>
          <a:ln/>
        </p:spPr>
        <p:txBody>
          <a:bodyPr wrap="square" lIns="0" tIns="0" rIns="0" bIns="0" rtlCol="0" anchor="ctr"/>
          <a:lstStyle/>
          <a:p>
            <a:pPr marL="0" indent="0" algn="l">
              <a:lnSpc>
                <a:spcPct val="115000"/>
              </a:lnSpc>
              <a:buNone/>
            </a:pPr>
            <a:r>
              <a:rPr lang="en-US" sz="975" dirty="0">
                <a:solidFill>
                  <a:srgbClr val="F5F5F3"/>
                </a:solidFill>
              </a:rPr>
              <a:t>Mailbox</a:t>
            </a:r>
            <a:endParaRPr lang="en-US" sz="975" dirty="0"/>
          </a:p>
        </p:txBody>
      </p:sp>
      <p:sp>
        <p:nvSpPr>
          <p:cNvPr id="20" name="Connector"/>
          <p:cNvSpPr/>
          <p:nvPr/>
        </p:nvSpPr>
        <p:spPr>
          <a:xfrm>
            <a:off x="2571750" y="5143500"/>
            <a:ext cx="704850" cy="809625"/>
          </a:xfrm>
          <a:prstGeom prst="line">
            <a:avLst/>
          </a:prstGeom>
          <a:noFill/>
          <a:ln w="9525">
            <a:solidFill>
              <a:srgbClr val="8A8A8A"/>
            </a:solidFill>
            <a:prstDash val="solid"/>
          </a:ln>
        </p:spPr>
        <p:txBody>
          <a:bodyPr/>
          <a:lstStyle/>
          <a:p>
            <a:endParaRPr lang="en-GB"/>
          </a:p>
        </p:txBody>
      </p:sp>
      <p:sp>
        <p:nvSpPr>
          <p:cNvPr id="21" name="Data chip"/>
          <p:cNvSpPr/>
          <p:nvPr/>
        </p:nvSpPr>
        <p:spPr>
          <a:xfrm>
            <a:off x="571500" y="4953000"/>
            <a:ext cx="2000250" cy="381000"/>
          </a:xfrm>
          <a:prstGeom prst="roundRect">
            <a:avLst>
              <a:gd name="adj" fmla="val 15000"/>
            </a:avLst>
          </a:prstGeom>
          <a:solidFill>
            <a:srgbClr val="0B150E"/>
          </a:solidFill>
          <a:ln w="9525">
            <a:solidFill>
              <a:srgbClr val="27302A"/>
            </a:solidFill>
            <a:prstDash val="solid"/>
          </a:ln>
        </p:spPr>
        <p:txBody>
          <a:bodyPr/>
          <a:lstStyle/>
          <a:p>
            <a:endParaRPr lang="en-GB"/>
          </a:p>
        </p:txBody>
      </p:sp>
      <p:pic>
        <p:nvPicPr>
          <p:cNvPr id="22" name="Icon LuCloud" descr="/home/claude/ebook/build/icons/LuCloud-cream.png"/>
          <p:cNvPicPr>
            <a:picLocks noChangeAspect="1"/>
          </p:cNvPicPr>
          <p:nvPr/>
        </p:nvPicPr>
        <p:blipFill>
          <a:blip r:embed="rId6"/>
          <a:stretch>
            <a:fillRect/>
          </a:stretch>
        </p:blipFill>
        <p:spPr>
          <a:xfrm>
            <a:off x="704850" y="5057775"/>
            <a:ext cx="171450" cy="171450"/>
          </a:xfrm>
          <a:prstGeom prst="rect">
            <a:avLst/>
          </a:prstGeom>
        </p:spPr>
      </p:pic>
      <p:sp>
        <p:nvSpPr>
          <p:cNvPr id="23" name="Text 17"/>
          <p:cNvSpPr txBox="1"/>
          <p:nvPr/>
        </p:nvSpPr>
        <p:spPr>
          <a:xfrm>
            <a:off x="971550" y="4953000"/>
            <a:ext cx="1524000" cy="381000"/>
          </a:xfrm>
          <a:prstGeom prst="rect">
            <a:avLst/>
          </a:prstGeom>
          <a:noFill/>
          <a:ln/>
        </p:spPr>
        <p:txBody>
          <a:bodyPr wrap="square" lIns="0" tIns="0" rIns="0" bIns="0" rtlCol="0" anchor="ctr"/>
          <a:lstStyle/>
          <a:p>
            <a:pPr marL="0" indent="0" algn="l">
              <a:lnSpc>
                <a:spcPct val="115000"/>
              </a:lnSpc>
              <a:buNone/>
            </a:pPr>
            <a:r>
              <a:rPr lang="en-US" sz="975" dirty="0">
                <a:solidFill>
                  <a:srgbClr val="F5F5F3"/>
                </a:solidFill>
              </a:rPr>
              <a:t>OneDrive files</a:t>
            </a:r>
            <a:endParaRPr lang="en-US" sz="975" dirty="0"/>
          </a:p>
        </p:txBody>
      </p:sp>
      <p:sp>
        <p:nvSpPr>
          <p:cNvPr id="24" name="Connector"/>
          <p:cNvSpPr/>
          <p:nvPr/>
        </p:nvSpPr>
        <p:spPr>
          <a:xfrm>
            <a:off x="2571750" y="5657850"/>
            <a:ext cx="704850" cy="295275"/>
          </a:xfrm>
          <a:prstGeom prst="line">
            <a:avLst/>
          </a:prstGeom>
          <a:noFill/>
          <a:ln w="9525">
            <a:solidFill>
              <a:srgbClr val="8A8A8A"/>
            </a:solidFill>
            <a:prstDash val="solid"/>
          </a:ln>
        </p:spPr>
        <p:txBody>
          <a:bodyPr/>
          <a:lstStyle/>
          <a:p>
            <a:endParaRPr lang="en-GB"/>
          </a:p>
        </p:txBody>
      </p:sp>
      <p:sp>
        <p:nvSpPr>
          <p:cNvPr id="25" name="Data chip"/>
          <p:cNvSpPr/>
          <p:nvPr/>
        </p:nvSpPr>
        <p:spPr>
          <a:xfrm>
            <a:off x="571500" y="5467350"/>
            <a:ext cx="2000250" cy="381000"/>
          </a:xfrm>
          <a:prstGeom prst="roundRect">
            <a:avLst>
              <a:gd name="adj" fmla="val 15000"/>
            </a:avLst>
          </a:prstGeom>
          <a:solidFill>
            <a:srgbClr val="0B150E"/>
          </a:solidFill>
          <a:ln w="9525">
            <a:solidFill>
              <a:srgbClr val="27302A"/>
            </a:solidFill>
            <a:prstDash val="solid"/>
          </a:ln>
        </p:spPr>
        <p:txBody>
          <a:bodyPr/>
          <a:lstStyle/>
          <a:p>
            <a:endParaRPr lang="en-GB"/>
          </a:p>
        </p:txBody>
      </p:sp>
      <p:pic>
        <p:nvPicPr>
          <p:cNvPr id="26" name="Icon LuMessageSquare" descr="/home/claude/ebook/build/icons/LuMessageSquare-cream.png"/>
          <p:cNvPicPr>
            <a:picLocks noChangeAspect="1"/>
          </p:cNvPicPr>
          <p:nvPr/>
        </p:nvPicPr>
        <p:blipFill>
          <a:blip r:embed="rId7"/>
          <a:stretch>
            <a:fillRect/>
          </a:stretch>
        </p:blipFill>
        <p:spPr>
          <a:xfrm>
            <a:off x="704850" y="5572125"/>
            <a:ext cx="171450" cy="171450"/>
          </a:xfrm>
          <a:prstGeom prst="rect">
            <a:avLst/>
          </a:prstGeom>
        </p:spPr>
      </p:pic>
      <p:sp>
        <p:nvSpPr>
          <p:cNvPr id="27" name="Text 20"/>
          <p:cNvSpPr txBox="1"/>
          <p:nvPr/>
        </p:nvSpPr>
        <p:spPr>
          <a:xfrm>
            <a:off x="971550" y="5467350"/>
            <a:ext cx="1524000" cy="381000"/>
          </a:xfrm>
          <a:prstGeom prst="rect">
            <a:avLst/>
          </a:prstGeom>
          <a:noFill/>
          <a:ln/>
        </p:spPr>
        <p:txBody>
          <a:bodyPr wrap="square" lIns="0" tIns="0" rIns="0" bIns="0" rtlCol="0" anchor="ctr"/>
          <a:lstStyle/>
          <a:p>
            <a:pPr marL="0" indent="0" algn="l">
              <a:lnSpc>
                <a:spcPct val="115000"/>
              </a:lnSpc>
              <a:buNone/>
            </a:pPr>
            <a:r>
              <a:rPr lang="en-US" sz="975" dirty="0">
                <a:solidFill>
                  <a:srgbClr val="F5F5F3"/>
                </a:solidFill>
              </a:rPr>
              <a:t>Teams chats</a:t>
            </a:r>
            <a:endParaRPr lang="en-US" sz="975" dirty="0"/>
          </a:p>
        </p:txBody>
      </p:sp>
      <p:sp>
        <p:nvSpPr>
          <p:cNvPr id="28" name="Connector"/>
          <p:cNvSpPr/>
          <p:nvPr/>
        </p:nvSpPr>
        <p:spPr>
          <a:xfrm flipV="1">
            <a:off x="2571750" y="5953125"/>
            <a:ext cx="704850" cy="219075"/>
          </a:xfrm>
          <a:prstGeom prst="line">
            <a:avLst/>
          </a:prstGeom>
          <a:noFill/>
          <a:ln w="9525">
            <a:solidFill>
              <a:srgbClr val="8A8A8A"/>
            </a:solidFill>
            <a:prstDash val="solid"/>
          </a:ln>
        </p:spPr>
        <p:txBody>
          <a:bodyPr/>
          <a:lstStyle/>
          <a:p>
            <a:endParaRPr lang="en-GB"/>
          </a:p>
        </p:txBody>
      </p:sp>
      <p:sp>
        <p:nvSpPr>
          <p:cNvPr id="29" name="Data chip"/>
          <p:cNvSpPr/>
          <p:nvPr/>
        </p:nvSpPr>
        <p:spPr>
          <a:xfrm>
            <a:off x="571500" y="5981700"/>
            <a:ext cx="2000250" cy="381000"/>
          </a:xfrm>
          <a:prstGeom prst="roundRect">
            <a:avLst>
              <a:gd name="adj" fmla="val 15000"/>
            </a:avLst>
          </a:prstGeom>
          <a:solidFill>
            <a:srgbClr val="0B150E"/>
          </a:solidFill>
          <a:ln w="9525">
            <a:solidFill>
              <a:srgbClr val="27302A"/>
            </a:solidFill>
            <a:prstDash val="solid"/>
          </a:ln>
        </p:spPr>
        <p:txBody>
          <a:bodyPr/>
          <a:lstStyle/>
          <a:p>
            <a:endParaRPr lang="en-GB"/>
          </a:p>
        </p:txBody>
      </p:sp>
      <p:pic>
        <p:nvPicPr>
          <p:cNvPr id="30" name="Icon LuFolder" descr="/home/claude/ebook/build/icons/LuFolder-cream.png"/>
          <p:cNvPicPr>
            <a:picLocks noChangeAspect="1"/>
          </p:cNvPicPr>
          <p:nvPr/>
        </p:nvPicPr>
        <p:blipFill>
          <a:blip r:embed="rId8"/>
          <a:stretch>
            <a:fillRect/>
          </a:stretch>
        </p:blipFill>
        <p:spPr>
          <a:xfrm>
            <a:off x="704850" y="6086475"/>
            <a:ext cx="171450" cy="171450"/>
          </a:xfrm>
          <a:prstGeom prst="rect">
            <a:avLst/>
          </a:prstGeom>
        </p:spPr>
      </p:pic>
      <p:sp>
        <p:nvSpPr>
          <p:cNvPr id="31" name="Text 23"/>
          <p:cNvSpPr txBox="1"/>
          <p:nvPr/>
        </p:nvSpPr>
        <p:spPr>
          <a:xfrm>
            <a:off x="971550" y="5981700"/>
            <a:ext cx="1524000" cy="381000"/>
          </a:xfrm>
          <a:prstGeom prst="rect">
            <a:avLst/>
          </a:prstGeom>
          <a:noFill/>
          <a:ln/>
        </p:spPr>
        <p:txBody>
          <a:bodyPr wrap="square" lIns="0" tIns="0" rIns="0" bIns="0" rtlCol="0" anchor="ctr"/>
          <a:lstStyle/>
          <a:p>
            <a:pPr marL="0" indent="0" algn="l">
              <a:lnSpc>
                <a:spcPct val="115000"/>
              </a:lnSpc>
              <a:buNone/>
            </a:pPr>
            <a:r>
              <a:rPr lang="en-US" sz="975" dirty="0">
                <a:solidFill>
                  <a:srgbClr val="F5F5F3"/>
                </a:solidFill>
              </a:rPr>
              <a:t>Shared folders</a:t>
            </a:r>
            <a:endParaRPr lang="en-US" sz="975" dirty="0"/>
          </a:p>
        </p:txBody>
      </p:sp>
      <p:sp>
        <p:nvSpPr>
          <p:cNvPr id="32" name="Connector"/>
          <p:cNvSpPr/>
          <p:nvPr/>
        </p:nvSpPr>
        <p:spPr>
          <a:xfrm flipV="1">
            <a:off x="2571750" y="5953125"/>
            <a:ext cx="704850" cy="733425"/>
          </a:xfrm>
          <a:prstGeom prst="line">
            <a:avLst/>
          </a:prstGeom>
          <a:noFill/>
          <a:ln w="9525">
            <a:solidFill>
              <a:srgbClr val="8A8A8A"/>
            </a:solidFill>
            <a:prstDash val="solid"/>
          </a:ln>
        </p:spPr>
        <p:txBody>
          <a:bodyPr/>
          <a:lstStyle/>
          <a:p>
            <a:endParaRPr lang="en-GB"/>
          </a:p>
        </p:txBody>
      </p:sp>
      <p:sp>
        <p:nvSpPr>
          <p:cNvPr id="33" name="Data chip"/>
          <p:cNvSpPr/>
          <p:nvPr/>
        </p:nvSpPr>
        <p:spPr>
          <a:xfrm>
            <a:off x="571500" y="6496050"/>
            <a:ext cx="2000250" cy="381000"/>
          </a:xfrm>
          <a:prstGeom prst="roundRect">
            <a:avLst>
              <a:gd name="adj" fmla="val 15000"/>
            </a:avLst>
          </a:prstGeom>
          <a:solidFill>
            <a:srgbClr val="0B150E"/>
          </a:solidFill>
          <a:ln w="9525">
            <a:solidFill>
              <a:srgbClr val="27302A"/>
            </a:solidFill>
            <a:prstDash val="solid"/>
          </a:ln>
        </p:spPr>
        <p:txBody>
          <a:bodyPr/>
          <a:lstStyle/>
          <a:p>
            <a:endParaRPr lang="en-GB"/>
          </a:p>
        </p:txBody>
      </p:sp>
      <p:pic>
        <p:nvPicPr>
          <p:cNvPr id="34" name="Icon LuLayers" descr="/home/claude/ebook/build/icons/LuLayers-cream.png"/>
          <p:cNvPicPr>
            <a:picLocks noChangeAspect="1"/>
          </p:cNvPicPr>
          <p:nvPr/>
        </p:nvPicPr>
        <p:blipFill>
          <a:blip r:embed="rId9"/>
          <a:stretch>
            <a:fillRect/>
          </a:stretch>
        </p:blipFill>
        <p:spPr>
          <a:xfrm>
            <a:off x="704850" y="6600825"/>
            <a:ext cx="171450" cy="171450"/>
          </a:xfrm>
          <a:prstGeom prst="rect">
            <a:avLst/>
          </a:prstGeom>
        </p:spPr>
      </p:pic>
      <p:sp>
        <p:nvSpPr>
          <p:cNvPr id="35" name="Text 26"/>
          <p:cNvSpPr txBox="1"/>
          <p:nvPr/>
        </p:nvSpPr>
        <p:spPr>
          <a:xfrm>
            <a:off x="971550" y="6496050"/>
            <a:ext cx="1524000" cy="381000"/>
          </a:xfrm>
          <a:prstGeom prst="rect">
            <a:avLst/>
          </a:prstGeom>
          <a:noFill/>
          <a:ln/>
        </p:spPr>
        <p:txBody>
          <a:bodyPr wrap="square" lIns="0" tIns="0" rIns="0" bIns="0" rtlCol="0" anchor="ctr"/>
          <a:lstStyle/>
          <a:p>
            <a:pPr marL="0" indent="0" algn="l">
              <a:lnSpc>
                <a:spcPct val="115000"/>
              </a:lnSpc>
              <a:buNone/>
            </a:pPr>
            <a:r>
              <a:rPr lang="en-US" sz="975" dirty="0">
                <a:solidFill>
                  <a:srgbClr val="F5F5F3"/>
                </a:solidFill>
              </a:rPr>
              <a:t>SharePoint sites</a:t>
            </a:r>
            <a:endParaRPr lang="en-US" sz="975" dirty="0"/>
          </a:p>
        </p:txBody>
      </p:sp>
      <p:sp>
        <p:nvSpPr>
          <p:cNvPr id="36" name="Connector"/>
          <p:cNvSpPr/>
          <p:nvPr/>
        </p:nvSpPr>
        <p:spPr>
          <a:xfrm flipV="1">
            <a:off x="2571750" y="5953125"/>
            <a:ext cx="704850" cy="1247775"/>
          </a:xfrm>
          <a:prstGeom prst="line">
            <a:avLst/>
          </a:prstGeom>
          <a:noFill/>
          <a:ln w="9525">
            <a:solidFill>
              <a:srgbClr val="8A8A8A"/>
            </a:solidFill>
            <a:prstDash val="solid"/>
          </a:ln>
        </p:spPr>
        <p:txBody>
          <a:bodyPr/>
          <a:lstStyle/>
          <a:p>
            <a:endParaRPr lang="en-GB"/>
          </a:p>
        </p:txBody>
      </p:sp>
      <p:sp>
        <p:nvSpPr>
          <p:cNvPr id="37" name="Data chip"/>
          <p:cNvSpPr/>
          <p:nvPr/>
        </p:nvSpPr>
        <p:spPr>
          <a:xfrm>
            <a:off x="571500" y="7010400"/>
            <a:ext cx="2000250" cy="381000"/>
          </a:xfrm>
          <a:prstGeom prst="roundRect">
            <a:avLst>
              <a:gd name="adj" fmla="val 15000"/>
            </a:avLst>
          </a:prstGeom>
          <a:solidFill>
            <a:srgbClr val="0B150E"/>
          </a:solidFill>
          <a:ln w="15875">
            <a:solidFill>
              <a:srgbClr val="E75933"/>
            </a:solidFill>
            <a:prstDash val="solid"/>
          </a:ln>
        </p:spPr>
        <p:txBody>
          <a:bodyPr/>
          <a:lstStyle/>
          <a:p>
            <a:endParaRPr lang="en-GB"/>
          </a:p>
        </p:txBody>
      </p:sp>
      <p:pic>
        <p:nvPicPr>
          <p:cNvPr id="38" name="Icon LuUsers" descr="/home/claude/ebook/build/icons/LuUsers-cream.png"/>
          <p:cNvPicPr>
            <a:picLocks noChangeAspect="1"/>
          </p:cNvPicPr>
          <p:nvPr/>
        </p:nvPicPr>
        <p:blipFill>
          <a:blip r:embed="rId10"/>
          <a:stretch>
            <a:fillRect/>
          </a:stretch>
        </p:blipFill>
        <p:spPr>
          <a:xfrm>
            <a:off x="704850" y="7115175"/>
            <a:ext cx="171450" cy="171450"/>
          </a:xfrm>
          <a:prstGeom prst="rect">
            <a:avLst/>
          </a:prstGeom>
        </p:spPr>
      </p:pic>
      <p:sp>
        <p:nvSpPr>
          <p:cNvPr id="39" name="Text 29"/>
          <p:cNvSpPr txBox="1"/>
          <p:nvPr/>
        </p:nvSpPr>
        <p:spPr>
          <a:xfrm>
            <a:off x="971550" y="7010400"/>
            <a:ext cx="1524000" cy="381000"/>
          </a:xfrm>
          <a:prstGeom prst="rect">
            <a:avLst/>
          </a:prstGeom>
          <a:noFill/>
          <a:ln/>
        </p:spPr>
        <p:txBody>
          <a:bodyPr wrap="square" lIns="0" tIns="0" rIns="0" bIns="0" rtlCol="0" anchor="ctr"/>
          <a:lstStyle/>
          <a:p>
            <a:pPr marL="0" indent="0" algn="l">
              <a:lnSpc>
                <a:spcPct val="115000"/>
              </a:lnSpc>
              <a:buNone/>
            </a:pPr>
            <a:r>
              <a:rPr lang="en-US" sz="975" dirty="0">
                <a:solidFill>
                  <a:srgbClr val="F5F5F3"/>
                </a:solidFill>
              </a:rPr>
              <a:t>Shared with everyone</a:t>
            </a:r>
            <a:endParaRPr lang="en-US" sz="975" dirty="0"/>
          </a:p>
        </p:txBody>
      </p:sp>
      <p:sp>
        <p:nvSpPr>
          <p:cNvPr id="40" name="Staff login node"/>
          <p:cNvSpPr/>
          <p:nvPr/>
        </p:nvSpPr>
        <p:spPr>
          <a:xfrm>
            <a:off x="3276600" y="5419725"/>
            <a:ext cx="1066800" cy="1066800"/>
          </a:xfrm>
          <a:prstGeom prst="ellipse">
            <a:avLst/>
          </a:prstGeom>
          <a:solidFill>
            <a:srgbClr val="0B150E"/>
          </a:solidFill>
          <a:ln w="25400">
            <a:solidFill>
              <a:srgbClr val="C2D036"/>
            </a:solidFill>
            <a:prstDash val="solid"/>
          </a:ln>
        </p:spPr>
        <p:txBody>
          <a:bodyPr/>
          <a:lstStyle/>
          <a:p>
            <a:endParaRPr lang="en-GB"/>
          </a:p>
        </p:txBody>
      </p:sp>
      <p:pic>
        <p:nvPicPr>
          <p:cNvPr id="41" name="Icon user" descr="/home/claude/ebook/build/icons/LuUser-cream.png"/>
          <p:cNvPicPr>
            <a:picLocks noChangeAspect="1"/>
          </p:cNvPicPr>
          <p:nvPr/>
        </p:nvPicPr>
        <p:blipFill>
          <a:blip r:embed="rId11"/>
          <a:stretch>
            <a:fillRect/>
          </a:stretch>
        </p:blipFill>
        <p:spPr>
          <a:xfrm>
            <a:off x="3600450" y="5667375"/>
            <a:ext cx="419100" cy="419100"/>
          </a:xfrm>
          <a:prstGeom prst="rect">
            <a:avLst/>
          </a:prstGeom>
        </p:spPr>
      </p:pic>
      <p:sp>
        <p:nvSpPr>
          <p:cNvPr id="42" name="Text 31"/>
          <p:cNvSpPr txBox="1"/>
          <p:nvPr/>
        </p:nvSpPr>
        <p:spPr>
          <a:xfrm>
            <a:off x="3333750" y="6105525"/>
            <a:ext cx="952500" cy="190500"/>
          </a:xfrm>
          <a:prstGeom prst="rect">
            <a:avLst/>
          </a:prstGeom>
          <a:noFill/>
          <a:ln/>
        </p:spPr>
        <p:txBody>
          <a:bodyPr wrap="square" lIns="0" tIns="0" rIns="0" bIns="0" rtlCol="0" anchor="t"/>
          <a:lstStyle/>
          <a:p>
            <a:pPr marL="0" indent="0" algn="ctr">
              <a:lnSpc>
                <a:spcPct val="115000"/>
              </a:lnSpc>
              <a:buNone/>
            </a:pPr>
            <a:r>
              <a:rPr lang="en-US" sz="863" b="1" dirty="0">
                <a:solidFill>
                  <a:srgbClr val="C8C8C8"/>
                </a:solidFill>
              </a:rPr>
              <a:t>One staff login</a:t>
            </a:r>
            <a:endParaRPr lang="en-US" sz="863" dirty="0"/>
          </a:p>
        </p:txBody>
      </p:sp>
      <p:sp>
        <p:nvSpPr>
          <p:cNvPr id="43" name="Arrow to AI"/>
          <p:cNvSpPr/>
          <p:nvPr/>
        </p:nvSpPr>
        <p:spPr>
          <a:xfrm>
            <a:off x="4362450" y="5953125"/>
            <a:ext cx="609600" cy="0"/>
          </a:xfrm>
          <a:prstGeom prst="line">
            <a:avLst/>
          </a:prstGeom>
          <a:noFill/>
          <a:ln w="25400">
            <a:solidFill>
              <a:srgbClr val="C2D036"/>
            </a:solidFill>
            <a:prstDash val="solid"/>
            <a:tailEnd type="triangle"/>
          </a:ln>
        </p:spPr>
        <p:txBody>
          <a:bodyPr/>
          <a:lstStyle/>
          <a:p>
            <a:endParaRPr lang="en-GB"/>
          </a:p>
        </p:txBody>
      </p:sp>
      <p:sp>
        <p:nvSpPr>
          <p:cNvPr id="44" name="AI assistant box"/>
          <p:cNvSpPr/>
          <p:nvPr/>
        </p:nvSpPr>
        <p:spPr>
          <a:xfrm>
            <a:off x="5029200" y="5267325"/>
            <a:ext cx="1962150" cy="1371600"/>
          </a:xfrm>
          <a:prstGeom prst="roundRect">
            <a:avLst>
              <a:gd name="adj" fmla="val 6944"/>
            </a:avLst>
          </a:prstGeom>
          <a:solidFill>
            <a:srgbClr val="C2D036"/>
          </a:solidFill>
          <a:ln/>
        </p:spPr>
        <p:txBody>
          <a:bodyPr/>
          <a:lstStyle/>
          <a:p>
            <a:endParaRPr lang="en-GB"/>
          </a:p>
        </p:txBody>
      </p:sp>
      <p:pic>
        <p:nvPicPr>
          <p:cNvPr id="45" name="Icon bot" descr="/home/claude/ebook/build/icons/LuBot-ink.png"/>
          <p:cNvPicPr>
            <a:picLocks noChangeAspect="1"/>
          </p:cNvPicPr>
          <p:nvPr/>
        </p:nvPicPr>
        <p:blipFill>
          <a:blip r:embed="rId12"/>
          <a:stretch>
            <a:fillRect/>
          </a:stretch>
        </p:blipFill>
        <p:spPr>
          <a:xfrm>
            <a:off x="5219700" y="5457825"/>
            <a:ext cx="285750" cy="285750"/>
          </a:xfrm>
          <a:prstGeom prst="rect">
            <a:avLst/>
          </a:prstGeom>
        </p:spPr>
      </p:pic>
      <p:sp>
        <p:nvSpPr>
          <p:cNvPr id="46" name="Text 34"/>
          <p:cNvSpPr txBox="1"/>
          <p:nvPr/>
        </p:nvSpPr>
        <p:spPr>
          <a:xfrm>
            <a:off x="5219700" y="5838825"/>
            <a:ext cx="1619250" cy="247650"/>
          </a:xfrm>
          <a:prstGeom prst="rect">
            <a:avLst/>
          </a:prstGeom>
          <a:noFill/>
          <a:ln/>
        </p:spPr>
        <p:txBody>
          <a:bodyPr wrap="square" lIns="0" tIns="0" rIns="0" bIns="0" rtlCol="0" anchor="t"/>
          <a:lstStyle/>
          <a:p>
            <a:pPr marL="0" indent="0" algn="l">
              <a:lnSpc>
                <a:spcPct val="115000"/>
              </a:lnSpc>
              <a:buNone/>
            </a:pPr>
            <a:r>
              <a:rPr lang="en-US" sz="1425" b="1" dirty="0">
                <a:solidFill>
                  <a:srgbClr val="0B150E"/>
                </a:solidFill>
              </a:rPr>
              <a:t>AI assistant</a:t>
            </a:r>
            <a:endParaRPr lang="en-US" sz="1425" dirty="0"/>
          </a:p>
        </p:txBody>
      </p:sp>
      <p:sp>
        <p:nvSpPr>
          <p:cNvPr id="47" name="Text 35"/>
          <p:cNvSpPr txBox="1"/>
          <p:nvPr/>
        </p:nvSpPr>
        <p:spPr>
          <a:xfrm>
            <a:off x="5219700" y="6124575"/>
            <a:ext cx="1619250" cy="381000"/>
          </a:xfrm>
          <a:prstGeom prst="rect">
            <a:avLst/>
          </a:prstGeom>
          <a:noFill/>
          <a:ln/>
        </p:spPr>
        <p:txBody>
          <a:bodyPr wrap="square" lIns="0" tIns="0" rIns="0" bIns="0" rtlCol="0" anchor="t"/>
          <a:lstStyle/>
          <a:p>
            <a:pPr marL="0" indent="0" algn="l">
              <a:lnSpc>
                <a:spcPct val="125000"/>
              </a:lnSpc>
              <a:buNone/>
            </a:pPr>
            <a:r>
              <a:rPr lang="en-US" sz="975" dirty="0">
                <a:solidFill>
                  <a:srgbClr val="0B150E"/>
                </a:solidFill>
              </a:rPr>
              <a:t>Reads all of it. Answers in seconds.</a:t>
            </a:r>
            <a:endParaRPr lang="en-US" sz="975" dirty="0"/>
          </a:p>
        </p:txBody>
      </p:sp>
      <p:sp>
        <p:nvSpPr>
          <p:cNvPr id="48" name="Text 36"/>
          <p:cNvSpPr txBox="1"/>
          <p:nvPr/>
        </p:nvSpPr>
        <p:spPr>
          <a:xfrm>
            <a:off x="571500" y="7581900"/>
            <a:ext cx="6419850" cy="171450"/>
          </a:xfrm>
          <a:prstGeom prst="rect">
            <a:avLst/>
          </a:prstGeom>
          <a:noFill/>
          <a:ln/>
        </p:spPr>
        <p:txBody>
          <a:bodyPr wrap="square" lIns="0" tIns="0" rIns="0" bIns="0" rtlCol="0" anchor="t"/>
          <a:lstStyle/>
          <a:p>
            <a:pPr marL="0" indent="0" algn="l">
              <a:lnSpc>
                <a:spcPct val="115000"/>
              </a:lnSpc>
              <a:buNone/>
            </a:pPr>
            <a:r>
              <a:rPr lang="en-US" sz="788" kern="0" spc="40" dirty="0">
                <a:solidFill>
                  <a:srgbClr val="8A8A8A"/>
                </a:solidFill>
                <a:latin typeface="Roboto Mono" pitchFamily="34" charset="0"/>
                <a:ea typeface="Roboto Mono" pitchFamily="34" charset="-122"/>
                <a:cs typeface="Roboto Mono" pitchFamily="34" charset="-120"/>
              </a:rPr>
              <a:t>WHAT AN AI ASSISTANT CAN SEE = WHAT THE PERSON USING IT CAN SEE</a:t>
            </a:r>
            <a:endParaRPr lang="en-US" sz="788" dirty="0"/>
          </a:p>
        </p:txBody>
      </p:sp>
      <p:sp>
        <p:nvSpPr>
          <p:cNvPr id="49" name="Ink card"/>
          <p:cNvSpPr/>
          <p:nvPr/>
        </p:nvSpPr>
        <p:spPr>
          <a:xfrm>
            <a:off x="571500" y="7924800"/>
            <a:ext cx="2050733" cy="1066800"/>
          </a:xfrm>
          <a:prstGeom prst="roundRect">
            <a:avLst>
              <a:gd name="adj" fmla="val 5357"/>
            </a:avLst>
          </a:prstGeom>
          <a:solidFill>
            <a:srgbClr val="0B150E"/>
          </a:solidFill>
          <a:ln w="9525">
            <a:solidFill>
              <a:srgbClr val="27302A"/>
            </a:solidFill>
            <a:prstDash val="solid"/>
          </a:ln>
        </p:spPr>
        <p:txBody>
          <a:bodyPr/>
          <a:lstStyle/>
          <a:p>
            <a:endParaRPr lang="en-GB"/>
          </a:p>
        </p:txBody>
      </p:sp>
      <p:sp>
        <p:nvSpPr>
          <p:cNvPr id="50" name="Card accent"/>
          <p:cNvSpPr/>
          <p:nvPr/>
        </p:nvSpPr>
        <p:spPr>
          <a:xfrm>
            <a:off x="571500" y="7924800"/>
            <a:ext cx="2050733" cy="28575"/>
          </a:xfrm>
          <a:prstGeom prst="rect">
            <a:avLst/>
          </a:prstGeom>
          <a:solidFill>
            <a:srgbClr val="C2D036"/>
          </a:solidFill>
          <a:ln/>
        </p:spPr>
        <p:txBody>
          <a:bodyPr/>
          <a:lstStyle/>
          <a:p>
            <a:endParaRPr lang="en-GB"/>
          </a:p>
        </p:txBody>
      </p:sp>
      <p:sp>
        <p:nvSpPr>
          <p:cNvPr id="51" name="Text 39"/>
          <p:cNvSpPr txBox="1"/>
          <p:nvPr/>
        </p:nvSpPr>
        <p:spPr>
          <a:xfrm>
            <a:off x="742950" y="8115300"/>
            <a:ext cx="1714500" cy="800100"/>
          </a:xfrm>
          <a:prstGeom prst="rect">
            <a:avLst/>
          </a:prstGeom>
          <a:noFill/>
          <a:ln/>
        </p:spPr>
        <p:txBody>
          <a:bodyPr wrap="square" lIns="0" tIns="0" rIns="0" bIns="0" rtlCol="0" anchor="t"/>
          <a:lstStyle/>
          <a:p>
            <a:pPr marL="0" indent="0" algn="l">
              <a:lnSpc>
                <a:spcPct val="130000"/>
              </a:lnSpc>
              <a:buNone/>
            </a:pPr>
            <a:r>
              <a:rPr lang="en-US" sz="1050" dirty="0">
                <a:solidFill>
                  <a:srgbClr val="F5F5F3"/>
                </a:solidFill>
              </a:rPr>
              <a:t>Overshared files show up in answers: salaries, board packs, client lists.</a:t>
            </a:r>
            <a:endParaRPr lang="en-US" sz="1050" dirty="0"/>
          </a:p>
        </p:txBody>
      </p:sp>
      <p:sp>
        <p:nvSpPr>
          <p:cNvPr id="52" name="Ink card"/>
          <p:cNvSpPr/>
          <p:nvPr/>
        </p:nvSpPr>
        <p:spPr>
          <a:xfrm>
            <a:off x="2755583" y="7924800"/>
            <a:ext cx="2050733" cy="1066800"/>
          </a:xfrm>
          <a:prstGeom prst="roundRect">
            <a:avLst>
              <a:gd name="adj" fmla="val 5357"/>
            </a:avLst>
          </a:prstGeom>
          <a:solidFill>
            <a:srgbClr val="0B150E"/>
          </a:solidFill>
          <a:ln w="9525">
            <a:solidFill>
              <a:srgbClr val="27302A"/>
            </a:solidFill>
            <a:prstDash val="solid"/>
          </a:ln>
        </p:spPr>
        <p:txBody>
          <a:bodyPr/>
          <a:lstStyle/>
          <a:p>
            <a:endParaRPr lang="en-GB"/>
          </a:p>
        </p:txBody>
      </p:sp>
      <p:sp>
        <p:nvSpPr>
          <p:cNvPr id="53" name="Card accent"/>
          <p:cNvSpPr/>
          <p:nvPr/>
        </p:nvSpPr>
        <p:spPr>
          <a:xfrm>
            <a:off x="2755583" y="7924800"/>
            <a:ext cx="2050733" cy="28575"/>
          </a:xfrm>
          <a:prstGeom prst="rect">
            <a:avLst/>
          </a:prstGeom>
          <a:solidFill>
            <a:srgbClr val="E75933"/>
          </a:solidFill>
          <a:ln/>
        </p:spPr>
        <p:txBody>
          <a:bodyPr/>
          <a:lstStyle/>
          <a:p>
            <a:endParaRPr lang="en-GB"/>
          </a:p>
        </p:txBody>
      </p:sp>
      <p:sp>
        <p:nvSpPr>
          <p:cNvPr id="54" name="Text 42"/>
          <p:cNvSpPr txBox="1"/>
          <p:nvPr/>
        </p:nvSpPr>
        <p:spPr>
          <a:xfrm>
            <a:off x="2927033" y="8115300"/>
            <a:ext cx="1714500" cy="800100"/>
          </a:xfrm>
          <a:prstGeom prst="rect">
            <a:avLst/>
          </a:prstGeom>
          <a:noFill/>
          <a:ln/>
        </p:spPr>
        <p:txBody>
          <a:bodyPr wrap="square" lIns="0" tIns="0" rIns="0" bIns="0" rtlCol="0" anchor="t"/>
          <a:lstStyle/>
          <a:p>
            <a:pPr marL="0" indent="0" algn="l">
              <a:lnSpc>
                <a:spcPct val="130000"/>
              </a:lnSpc>
              <a:buNone/>
            </a:pPr>
            <a:r>
              <a:rPr lang="en-US" sz="1050" dirty="0">
                <a:solidFill>
                  <a:srgbClr val="F5F5F3"/>
                </a:solidFill>
              </a:rPr>
              <a:t>Client data pasted into a free tool on a personal account leaves your control.</a:t>
            </a:r>
            <a:endParaRPr lang="en-US" sz="1050" dirty="0"/>
          </a:p>
        </p:txBody>
      </p:sp>
      <p:sp>
        <p:nvSpPr>
          <p:cNvPr id="55" name="Ink card"/>
          <p:cNvSpPr/>
          <p:nvPr/>
        </p:nvSpPr>
        <p:spPr>
          <a:xfrm>
            <a:off x="4939665" y="7924800"/>
            <a:ext cx="2050733" cy="1066800"/>
          </a:xfrm>
          <a:prstGeom prst="roundRect">
            <a:avLst>
              <a:gd name="adj" fmla="val 5357"/>
            </a:avLst>
          </a:prstGeom>
          <a:solidFill>
            <a:srgbClr val="0B150E"/>
          </a:solidFill>
          <a:ln w="9525">
            <a:solidFill>
              <a:srgbClr val="27302A"/>
            </a:solidFill>
            <a:prstDash val="solid"/>
          </a:ln>
        </p:spPr>
        <p:txBody>
          <a:bodyPr/>
          <a:lstStyle/>
          <a:p>
            <a:endParaRPr lang="en-GB"/>
          </a:p>
        </p:txBody>
      </p:sp>
      <p:sp>
        <p:nvSpPr>
          <p:cNvPr id="56" name="Card accent"/>
          <p:cNvSpPr/>
          <p:nvPr/>
        </p:nvSpPr>
        <p:spPr>
          <a:xfrm>
            <a:off x="4939665" y="7924800"/>
            <a:ext cx="2050733" cy="28575"/>
          </a:xfrm>
          <a:prstGeom prst="rect">
            <a:avLst/>
          </a:prstGeom>
          <a:solidFill>
            <a:srgbClr val="7880B5"/>
          </a:solidFill>
          <a:ln/>
        </p:spPr>
        <p:txBody>
          <a:bodyPr/>
          <a:lstStyle/>
          <a:p>
            <a:endParaRPr lang="en-GB"/>
          </a:p>
        </p:txBody>
      </p:sp>
      <p:sp>
        <p:nvSpPr>
          <p:cNvPr id="57" name="Text 45"/>
          <p:cNvSpPr txBox="1"/>
          <p:nvPr/>
        </p:nvSpPr>
        <p:spPr>
          <a:xfrm>
            <a:off x="5111115" y="8115300"/>
            <a:ext cx="1714500" cy="800100"/>
          </a:xfrm>
          <a:prstGeom prst="rect">
            <a:avLst/>
          </a:prstGeom>
          <a:noFill/>
          <a:ln/>
        </p:spPr>
        <p:txBody>
          <a:bodyPr wrap="square" lIns="0" tIns="0" rIns="0" bIns="0" rtlCol="0" anchor="t"/>
          <a:lstStyle/>
          <a:p>
            <a:pPr marL="0" indent="0" algn="l">
              <a:lnSpc>
                <a:spcPct val="130000"/>
              </a:lnSpc>
              <a:buNone/>
            </a:pPr>
            <a:r>
              <a:rPr lang="en-US" sz="1050" dirty="0">
                <a:solidFill>
                  <a:srgbClr val="F5F5F3"/>
                </a:solidFill>
              </a:rPr>
              <a:t>One stolen password now opens an assistant that can summarise everything.</a:t>
            </a:r>
            <a:endParaRPr lang="en-US" sz="1050" dirty="0"/>
          </a:p>
        </p:txBody>
      </p:sp>
      <p:sp>
        <p:nvSpPr>
          <p:cNvPr id="58" name="Text 46"/>
          <p:cNvSpPr txBox="1"/>
          <p:nvPr/>
        </p:nvSpPr>
        <p:spPr>
          <a:xfrm>
            <a:off x="571500" y="9239250"/>
            <a:ext cx="4953000" cy="209550"/>
          </a:xfrm>
          <a:prstGeom prst="rect">
            <a:avLst/>
          </a:prstGeom>
          <a:noFill/>
          <a:ln/>
        </p:spPr>
        <p:txBody>
          <a:bodyPr wrap="square" lIns="0" tIns="0" rIns="0" bIns="0" rtlCol="0" anchor="t"/>
          <a:lstStyle/>
          <a:p>
            <a:pPr marL="0" indent="0" algn="l">
              <a:lnSpc>
                <a:spcPct val="115000"/>
              </a:lnSpc>
              <a:buNone/>
            </a:pPr>
            <a:r>
              <a:rPr lang="en-US" sz="1050" dirty="0">
                <a:solidFill>
                  <a:srgbClr val="C8C8C8"/>
                </a:solidFill>
              </a:rPr>
              <a:t>Next: </a:t>
            </a:r>
            <a:r>
              <a:rPr lang="en-US" sz="1050" b="1" dirty="0">
                <a:solidFill>
                  <a:srgbClr val="C2D036"/>
                </a:solidFill>
              </a:rPr>
              <a:t>the day the payroll file showed up, page 9 →</a:t>
            </a:r>
            <a:endParaRPr lang="en-US" sz="1050" dirty="0"/>
          </a:p>
        </p:txBody>
      </p:sp>
      <p:pic>
        <p:nvPicPr>
          <p:cNvPr id="59" name="Link: payroll story" descr="Link: payroll story">
            <a:hlinkClick r:id="rId13" action="ppaction://hlinksldjump" tooltip="Go to page 9"/>
          </p:cNvPr>
          <p:cNvPicPr>
            <a:picLocks noChangeAspect="1"/>
          </p:cNvPicPr>
          <p:nvPr/>
        </p:nvPicPr>
        <p:blipFill>
          <a:blip r:embed="rId14"/>
          <a:stretch>
            <a:fillRect/>
          </a:stretch>
        </p:blipFill>
        <p:spPr>
          <a:xfrm>
            <a:off x="571500" y="9201150"/>
            <a:ext cx="4476750" cy="285750"/>
          </a:xfrm>
          <a:prstGeom prst="rect">
            <a:avLst/>
          </a:prstGeom>
        </p:spPr>
      </p:pic>
      <p:sp>
        <p:nvSpPr>
          <p:cNvPr id="60" name="Footer rule"/>
          <p:cNvSpPr/>
          <p:nvPr/>
        </p:nvSpPr>
        <p:spPr>
          <a:xfrm>
            <a:off x="571500" y="10125075"/>
            <a:ext cx="6419850" cy="0"/>
          </a:xfrm>
          <a:prstGeom prst="line">
            <a:avLst/>
          </a:prstGeom>
          <a:noFill/>
          <a:ln w="9525">
            <a:solidFill>
              <a:srgbClr val="27302A"/>
            </a:solidFill>
            <a:prstDash val="solid"/>
          </a:ln>
        </p:spPr>
        <p:txBody>
          <a:bodyPr/>
          <a:lstStyle/>
          <a:p>
            <a:endParaRPr lang="en-GB"/>
          </a:p>
        </p:txBody>
      </p:sp>
      <p:sp>
        <p:nvSpPr>
          <p:cNvPr id="61"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62"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C2D036"/>
                </a:solidFill>
              </a:rPr>
              <a:t>↑ Back to contents</a:t>
            </a:r>
            <a:endParaRPr lang="en-US" sz="900" dirty="0"/>
          </a:p>
        </p:txBody>
      </p:sp>
      <p:pic>
        <p:nvPicPr>
          <p:cNvPr id="63" name="Link: back to contents" descr="Link: back to contents">
            <a:hlinkClick r:id="rId15" action="ppaction://hlinksldjump" tooltip="Go to page 1"/>
          </p:cNvPr>
          <p:cNvPicPr>
            <a:picLocks noChangeAspect="1"/>
          </p:cNvPicPr>
          <p:nvPr/>
        </p:nvPicPr>
        <p:blipFill>
          <a:blip r:embed="rId14"/>
          <a:stretch>
            <a:fillRect/>
          </a:stretch>
        </p:blipFill>
        <p:spPr>
          <a:xfrm>
            <a:off x="3019425" y="10163175"/>
            <a:ext cx="1524000" cy="228600"/>
          </a:xfrm>
          <a:prstGeom prst="rect">
            <a:avLst/>
          </a:prstGeom>
        </p:spPr>
      </p:pic>
      <p:sp>
        <p:nvSpPr>
          <p:cNvPr id="64"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65" name="Link: IT Health Assessment" descr="Link: IT Health Assessment">
            <a:hlinkClick r:id="rId16" tooltip="Open in your browser"/>
          </p:cNvPr>
          <p:cNvPicPr>
            <a:picLocks noChangeAspect="1"/>
          </p:cNvPicPr>
          <p:nvPr/>
        </p:nvPicPr>
        <p:blipFill>
          <a:blip r:embed="rId14"/>
          <a:stretch>
            <a:fillRect/>
          </a:stretch>
        </p:blipFill>
        <p:spPr>
          <a:xfrm>
            <a:off x="5467350" y="10163175"/>
            <a:ext cx="1524000" cy="228600"/>
          </a:xfrm>
          <a:prstGeom prst="rect">
            <a:avLst/>
          </a:prstGeom>
        </p:spPr>
      </p:pic>
      <p:sp>
        <p:nvSpPr>
          <p:cNvPr id="66" name="Stripe orange"/>
          <p:cNvSpPr/>
          <p:nvPr/>
        </p:nvSpPr>
        <p:spPr>
          <a:xfrm>
            <a:off x="0" y="10639425"/>
            <a:ext cx="2520950" cy="57150"/>
          </a:xfrm>
          <a:prstGeom prst="rect">
            <a:avLst/>
          </a:prstGeom>
          <a:solidFill>
            <a:srgbClr val="E75933"/>
          </a:solidFill>
          <a:ln/>
        </p:spPr>
        <p:txBody>
          <a:bodyPr/>
          <a:lstStyle/>
          <a:p>
            <a:endParaRPr lang="en-GB"/>
          </a:p>
        </p:txBody>
      </p:sp>
      <p:sp>
        <p:nvSpPr>
          <p:cNvPr id="67" name="Stripe lime"/>
          <p:cNvSpPr/>
          <p:nvPr/>
        </p:nvSpPr>
        <p:spPr>
          <a:xfrm>
            <a:off x="2520950" y="10639425"/>
            <a:ext cx="2520950" cy="57150"/>
          </a:xfrm>
          <a:prstGeom prst="rect">
            <a:avLst/>
          </a:prstGeom>
          <a:solidFill>
            <a:srgbClr val="C2D036"/>
          </a:solidFill>
          <a:ln/>
        </p:spPr>
        <p:txBody>
          <a:bodyPr/>
          <a:lstStyle/>
          <a:p>
            <a:endParaRPr lang="en-GB"/>
          </a:p>
        </p:txBody>
      </p:sp>
      <p:sp>
        <p:nvSpPr>
          <p:cNvPr id="68" name="Stripe purple"/>
          <p:cNvSpPr/>
          <p:nvPr/>
        </p:nvSpPr>
        <p:spPr>
          <a:xfrm>
            <a:off x="5041900" y="10639425"/>
            <a:ext cx="2520950" cy="57150"/>
          </a:xfrm>
          <a:prstGeom prst="rect">
            <a:avLst/>
          </a:prstGeom>
          <a:solidFill>
            <a:srgbClr val="7880B5"/>
          </a:solidFill>
          <a:ln/>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2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7A8C20"/>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EDEDE9"/>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09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Story tag"/>
          <p:cNvSpPr/>
          <p:nvPr/>
        </p:nvSpPr>
        <p:spPr>
          <a:xfrm>
            <a:off x="571500" y="857250"/>
            <a:ext cx="1914525" cy="228600"/>
          </a:xfrm>
          <a:prstGeom prst="roundRect">
            <a:avLst>
              <a:gd name="adj" fmla="val 50000"/>
            </a:avLst>
          </a:prstGeom>
          <a:solidFill>
            <a:srgbClr val="7880B5"/>
          </a:solidFill>
          <a:ln/>
        </p:spPr>
        <p:txBody>
          <a:bodyPr/>
          <a:lstStyle/>
          <a:p>
            <a:endParaRPr lang="en-GB"/>
          </a:p>
        </p:txBody>
      </p:sp>
      <p:pic>
        <p:nvPicPr>
          <p:cNvPr id="12" name="Story icon" descr="/home/claude/ebook/build/icons/LuBookOpen-ink.png"/>
          <p:cNvPicPr>
            <a:picLocks noChangeAspect="1"/>
          </p:cNvPicPr>
          <p:nvPr/>
        </p:nvPicPr>
        <p:blipFill>
          <a:blip r:embed="rId4"/>
          <a:stretch>
            <a:fillRect/>
          </a:stretch>
        </p:blipFill>
        <p:spPr>
          <a:xfrm>
            <a:off x="676275" y="904875"/>
            <a:ext cx="133350" cy="133350"/>
          </a:xfrm>
          <a:prstGeom prst="rect">
            <a:avLst/>
          </a:prstGeom>
        </p:spPr>
      </p:pic>
      <p:sp>
        <p:nvSpPr>
          <p:cNvPr id="13" name="Story tag text"/>
          <p:cNvSpPr txBox="1"/>
          <p:nvPr/>
        </p:nvSpPr>
        <p:spPr>
          <a:xfrm>
            <a:off x="866775" y="857250"/>
            <a:ext cx="1571625" cy="228600"/>
          </a:xfrm>
          <a:prstGeom prst="rect">
            <a:avLst/>
          </a:prstGeom>
          <a:noFill/>
          <a:ln/>
        </p:spPr>
        <p:txBody>
          <a:bodyPr wrap="none" lIns="0" tIns="0" rIns="0" bIns="0" rtlCol="0" anchor="ctr"/>
          <a:lstStyle/>
          <a:p>
            <a:pPr marL="0" indent="0" algn="l">
              <a:lnSpc>
                <a:spcPct val="115000"/>
              </a:lnSpc>
              <a:buNone/>
            </a:pPr>
            <a:r>
              <a:rPr lang="en-US" sz="788" b="1" kern="0" spc="70" dirty="0">
                <a:solidFill>
                  <a:srgbClr val="0B150E"/>
                </a:solidFill>
              </a:rPr>
              <a:t>LERATO’S STORY · 3 OF 7</a:t>
            </a:r>
            <a:endParaRPr lang="en-US" sz="788" dirty="0"/>
          </a:p>
        </p:txBody>
      </p:sp>
      <p:sp>
        <p:nvSpPr>
          <p:cNvPr id="14" name="Illustrative label"/>
          <p:cNvSpPr txBox="1"/>
          <p:nvPr/>
        </p:nvSpPr>
        <p:spPr>
          <a:xfrm>
            <a:off x="2581275" y="857250"/>
            <a:ext cx="1238250" cy="228600"/>
          </a:xfrm>
          <a:prstGeom prst="rect">
            <a:avLst/>
          </a:prstGeom>
          <a:noFill/>
          <a:ln/>
        </p:spPr>
        <p:txBody>
          <a:bodyPr wrap="none" lIns="0" tIns="0" rIns="0" bIns="0" rtlCol="0" anchor="ctr"/>
          <a:lstStyle/>
          <a:p>
            <a:pPr marL="0" indent="0" algn="l">
              <a:lnSpc>
                <a:spcPct val="115000"/>
              </a:lnSpc>
              <a:buNone/>
            </a:pPr>
            <a:r>
              <a:rPr lang="en-US" sz="713" kern="0" spc="40" dirty="0">
                <a:solidFill>
                  <a:srgbClr val="8A8A8A"/>
                </a:solidFill>
                <a:latin typeface="Roboto Mono" pitchFamily="34" charset="0"/>
                <a:ea typeface="Roboto Mono" pitchFamily="34" charset="-122"/>
                <a:cs typeface="Roboto Mono" pitchFamily="34" charset="-120"/>
              </a:rPr>
              <a:t>ILLUSTRATIVE</a:t>
            </a:r>
            <a:endParaRPr lang="en-US" sz="713" dirty="0"/>
          </a:p>
        </p:txBody>
      </p:sp>
      <p:sp>
        <p:nvSpPr>
          <p:cNvPr id="15" name="Headline"/>
          <p:cNvSpPr txBox="1"/>
          <p:nvPr/>
        </p:nvSpPr>
        <p:spPr>
          <a:xfrm>
            <a:off x="571500" y="11811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The day the payroll file</a:t>
            </a:r>
            <a:endParaRPr lang="en-US" sz="2850" dirty="0"/>
          </a:p>
          <a:p>
            <a:pPr marL="0" indent="0" algn="l">
              <a:lnSpc>
                <a:spcPct val="100000"/>
              </a:lnSpc>
              <a:buNone/>
            </a:pPr>
            <a:r>
              <a:rPr lang="en-US" sz="2850" b="1" kern="0" spc="-60" dirty="0">
                <a:solidFill>
                  <a:srgbClr val="7A8C20"/>
                </a:solidFill>
              </a:rPr>
              <a:t>showed up</a:t>
            </a:r>
            <a:endParaRPr lang="en-US" sz="2850" dirty="0"/>
          </a:p>
        </p:txBody>
      </p:sp>
      <p:sp>
        <p:nvSpPr>
          <p:cNvPr id="16" name="Accent rule"/>
          <p:cNvSpPr/>
          <p:nvPr/>
        </p:nvSpPr>
        <p:spPr>
          <a:xfrm>
            <a:off x="571500" y="2190750"/>
            <a:ext cx="533400" cy="38100"/>
          </a:xfrm>
          <a:prstGeom prst="rect">
            <a:avLst/>
          </a:prstGeom>
          <a:solidFill>
            <a:srgbClr val="7A8C20"/>
          </a:solidFill>
          <a:ln/>
        </p:spPr>
        <p:txBody>
          <a:bodyPr/>
          <a:lstStyle/>
          <a:p>
            <a:endParaRPr lang="en-GB"/>
          </a:p>
        </p:txBody>
      </p:sp>
      <p:sp>
        <p:nvSpPr>
          <p:cNvPr id="17" name="Story timestamp"/>
          <p:cNvSpPr txBox="1"/>
          <p:nvPr/>
        </p:nvSpPr>
        <p:spPr>
          <a:xfrm>
            <a:off x="571500" y="2400300"/>
            <a:ext cx="4000500" cy="171450"/>
          </a:xfrm>
          <a:prstGeom prst="rect">
            <a:avLst/>
          </a:prstGeom>
          <a:noFill/>
          <a:ln/>
        </p:spPr>
        <p:txBody>
          <a:bodyPr wrap="square" lIns="0" tIns="0" rIns="0" bIns="0" rtlCol="0" anchor="t"/>
          <a:lstStyle/>
          <a:p>
            <a:pPr marL="0" indent="0" algn="l">
              <a:lnSpc>
                <a:spcPct val="115000"/>
              </a:lnSpc>
              <a:buNone/>
            </a:pPr>
            <a:r>
              <a:rPr lang="en-US" sz="863" kern="0" spc="50" dirty="0">
                <a:solidFill>
                  <a:srgbClr val="7880B5"/>
                </a:solidFill>
                <a:latin typeface="Roboto Mono" pitchFamily="34" charset="0"/>
                <a:ea typeface="Roboto Mono" pitchFamily="34" charset="-122"/>
                <a:cs typeface="Roboto Mono" pitchFamily="34" charset="-120"/>
              </a:rPr>
              <a:t>WEEK THREE · TUESDAY, 14:10</a:t>
            </a:r>
            <a:endParaRPr lang="en-US" sz="863" dirty="0"/>
          </a:p>
        </p:txBody>
      </p:sp>
      <p:sp>
        <p:nvSpPr>
          <p:cNvPr id="18" name="Story text"/>
          <p:cNvSpPr txBox="1"/>
          <p:nvPr/>
        </p:nvSpPr>
        <p:spPr>
          <a:xfrm>
            <a:off x="571500" y="2628900"/>
            <a:ext cx="6419850" cy="2381250"/>
          </a:xfrm>
          <a:prstGeom prst="rect">
            <a:avLst/>
          </a:prstGeom>
          <a:noFill/>
          <a:ln/>
        </p:spPr>
        <p:txBody>
          <a:bodyPr wrap="square" lIns="0" tIns="0" rIns="0" bIns="0" rtlCol="0" anchor="t"/>
          <a:lstStyle/>
          <a:p>
            <a:pPr marL="0" indent="0" algn="l">
              <a:lnSpc>
                <a:spcPct val="136000"/>
              </a:lnSpc>
              <a:spcAft>
                <a:spcPts val="900"/>
              </a:spcAft>
              <a:buNone/>
            </a:pPr>
            <a:r>
              <a:rPr lang="en-US" sz="1200" dirty="0">
                <a:solidFill>
                  <a:srgbClr val="1E1E1E"/>
                </a:solidFill>
              </a:rPr>
              <a:t>Lerato was testing a paid Microsoft 365 Copilot licence on her own account. She asked it for last year’s salary review template. It found this year’s salary review instead: every name, every number.</a:t>
            </a:r>
            <a:endParaRPr lang="en-US" sz="1200" dirty="0"/>
          </a:p>
          <a:p>
            <a:pPr marL="0" indent="0" algn="l">
              <a:lnSpc>
                <a:spcPct val="136000"/>
              </a:lnSpc>
              <a:spcAft>
                <a:spcPts val="900"/>
              </a:spcAft>
              <a:buNone/>
            </a:pPr>
            <a:r>
              <a:rPr lang="en-US" sz="1200" dirty="0">
                <a:solidFill>
                  <a:srgbClr val="1E1E1E"/>
                </a:solidFill>
              </a:rPr>
              <a:t>Nothing had been hacked. Years earlier, someone shared the HR folder with “Everyone” to send one document. Nobody noticed, because nobody went looking. The assistant did go looking, but only through doors Lerato was already allowed to open.</a:t>
            </a:r>
            <a:endParaRPr lang="en-US" sz="1200" dirty="0"/>
          </a:p>
          <a:p>
            <a:pPr marL="0" indent="0" algn="l">
              <a:lnSpc>
                <a:spcPct val="136000"/>
              </a:lnSpc>
              <a:spcAft>
                <a:spcPts val="900"/>
              </a:spcAft>
              <a:buNone/>
            </a:pPr>
            <a:r>
              <a:rPr lang="en-US" sz="1200" dirty="0">
                <a:solidFill>
                  <a:srgbClr val="1E1E1E"/>
                </a:solidFill>
              </a:rPr>
              <a:t>That’s the uncomfortable part. Copilot respects your permissions. The problem was the permissions.</a:t>
            </a:r>
            <a:endParaRPr lang="en-US" sz="1200" dirty="0"/>
          </a:p>
        </p:txBody>
      </p:sp>
      <p:sp>
        <p:nvSpPr>
          <p:cNvPr id="19" name="Source line"/>
          <p:cNvSpPr txBox="1"/>
          <p:nvPr/>
        </p:nvSpPr>
        <p:spPr>
          <a:xfrm>
            <a:off x="571500" y="5067300"/>
            <a:ext cx="6419850" cy="26670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MICROSOFT LEARN, ENTERPRISE DATA PROTECTION, AUG 2026 · “COPILOT RESPECTS YOUR IDENTITY MODEL AND PERMISSIONS”</a:t>
            </a:r>
            <a:endParaRPr lang="en-US" sz="713" dirty="0"/>
          </a:p>
        </p:txBody>
      </p:sp>
      <p:sp>
        <p:nvSpPr>
          <p:cNvPr id="20" name="Eyebrow"/>
          <p:cNvSpPr txBox="1"/>
          <p:nvPr/>
        </p:nvSpPr>
        <p:spPr>
          <a:xfrm>
            <a:off x="571500" y="5448300"/>
            <a:ext cx="3810000" cy="19050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8A8A8A"/>
                </a:solidFill>
              </a:rPr>
              <a:t>FOUR WAYS FILES END UP OVERSHARED</a:t>
            </a:r>
            <a:endParaRPr lang="en-US" sz="900" dirty="0"/>
          </a:p>
        </p:txBody>
      </p:sp>
      <p:sp>
        <p:nvSpPr>
          <p:cNvPr id="21" name="Card"/>
          <p:cNvSpPr/>
          <p:nvPr/>
        </p:nvSpPr>
        <p:spPr>
          <a:xfrm>
            <a:off x="571500" y="5676900"/>
            <a:ext cx="3143250" cy="1066800"/>
          </a:xfrm>
          <a:prstGeom prst="roundRect">
            <a:avLst>
              <a:gd name="adj" fmla="val 5357"/>
            </a:avLst>
          </a:prstGeom>
          <a:solidFill>
            <a:srgbClr val="FFFFFF"/>
          </a:solidFill>
          <a:ln w="9525">
            <a:solidFill>
              <a:srgbClr val="E7E8E7"/>
            </a:solidFill>
            <a:prstDash val="solid"/>
          </a:ln>
        </p:spPr>
        <p:txBody>
          <a:bodyPr/>
          <a:lstStyle/>
          <a:p>
            <a:endParaRPr lang="en-GB"/>
          </a:p>
        </p:txBody>
      </p:sp>
      <p:sp>
        <p:nvSpPr>
          <p:cNvPr id="22" name="Card accent"/>
          <p:cNvSpPr/>
          <p:nvPr/>
        </p:nvSpPr>
        <p:spPr>
          <a:xfrm>
            <a:off x="571500" y="5676900"/>
            <a:ext cx="3143250" cy="28575"/>
          </a:xfrm>
          <a:prstGeom prst="rect">
            <a:avLst/>
          </a:prstGeom>
          <a:solidFill>
            <a:srgbClr val="C2D036"/>
          </a:solidFill>
          <a:ln/>
        </p:spPr>
        <p:txBody>
          <a:bodyPr/>
          <a:lstStyle/>
          <a:p>
            <a:endParaRPr lang="en-GB"/>
          </a:p>
        </p:txBody>
      </p:sp>
      <p:sp>
        <p:nvSpPr>
          <p:cNvPr id="23" name="Icon disc"/>
          <p:cNvSpPr/>
          <p:nvPr/>
        </p:nvSpPr>
        <p:spPr>
          <a:xfrm>
            <a:off x="742950" y="5867400"/>
            <a:ext cx="342900" cy="342900"/>
          </a:xfrm>
          <a:prstGeom prst="ellipse">
            <a:avLst/>
          </a:prstGeom>
          <a:solidFill>
            <a:srgbClr val="F5F5F3"/>
          </a:solidFill>
          <a:ln/>
        </p:spPr>
        <p:txBody>
          <a:bodyPr/>
          <a:lstStyle/>
          <a:p>
            <a:endParaRPr lang="en-GB"/>
          </a:p>
        </p:txBody>
      </p:sp>
      <p:pic>
        <p:nvPicPr>
          <p:cNvPr id="24" name="Icon LuUsers" descr="/home/claude/ebook/build/icons/LuUsers-ink.png"/>
          <p:cNvPicPr>
            <a:picLocks noChangeAspect="1"/>
          </p:cNvPicPr>
          <p:nvPr/>
        </p:nvPicPr>
        <p:blipFill>
          <a:blip r:embed="rId5"/>
          <a:stretch>
            <a:fillRect/>
          </a:stretch>
        </p:blipFill>
        <p:spPr>
          <a:xfrm>
            <a:off x="825246" y="5949696"/>
            <a:ext cx="178308" cy="178308"/>
          </a:xfrm>
          <a:prstGeom prst="rect">
            <a:avLst/>
          </a:prstGeom>
        </p:spPr>
      </p:pic>
      <p:sp>
        <p:nvSpPr>
          <p:cNvPr id="25" name="Text 20"/>
          <p:cNvSpPr txBox="1"/>
          <p:nvPr/>
        </p:nvSpPr>
        <p:spPr>
          <a:xfrm>
            <a:off x="1200150" y="5867400"/>
            <a:ext cx="2381250"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The “Everyone” share</a:t>
            </a:r>
            <a:endParaRPr lang="en-US" sz="1125" dirty="0"/>
          </a:p>
        </p:txBody>
      </p:sp>
      <p:sp>
        <p:nvSpPr>
          <p:cNvPr id="26" name="Text 21"/>
          <p:cNvSpPr txBox="1"/>
          <p:nvPr/>
        </p:nvSpPr>
        <p:spPr>
          <a:xfrm>
            <a:off x="1200150" y="6115050"/>
            <a:ext cx="2362200" cy="55245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A folder shared with all staff to send one file, then forgotten.</a:t>
            </a:r>
            <a:endParaRPr lang="en-US" sz="975" dirty="0"/>
          </a:p>
        </p:txBody>
      </p:sp>
      <p:sp>
        <p:nvSpPr>
          <p:cNvPr id="27" name="Card"/>
          <p:cNvSpPr/>
          <p:nvPr/>
        </p:nvSpPr>
        <p:spPr>
          <a:xfrm>
            <a:off x="3848100" y="5676900"/>
            <a:ext cx="3143250" cy="1066800"/>
          </a:xfrm>
          <a:prstGeom prst="roundRect">
            <a:avLst>
              <a:gd name="adj" fmla="val 5357"/>
            </a:avLst>
          </a:prstGeom>
          <a:solidFill>
            <a:srgbClr val="FFFFFF"/>
          </a:solidFill>
          <a:ln w="9525">
            <a:solidFill>
              <a:srgbClr val="E7E8E7"/>
            </a:solidFill>
            <a:prstDash val="solid"/>
          </a:ln>
        </p:spPr>
        <p:txBody>
          <a:bodyPr/>
          <a:lstStyle/>
          <a:p>
            <a:endParaRPr lang="en-GB"/>
          </a:p>
        </p:txBody>
      </p:sp>
      <p:sp>
        <p:nvSpPr>
          <p:cNvPr id="28" name="Card accent"/>
          <p:cNvSpPr/>
          <p:nvPr/>
        </p:nvSpPr>
        <p:spPr>
          <a:xfrm>
            <a:off x="3848100" y="5676900"/>
            <a:ext cx="3143250" cy="28575"/>
          </a:xfrm>
          <a:prstGeom prst="rect">
            <a:avLst/>
          </a:prstGeom>
          <a:solidFill>
            <a:srgbClr val="E75933"/>
          </a:solidFill>
          <a:ln/>
        </p:spPr>
        <p:txBody>
          <a:bodyPr/>
          <a:lstStyle/>
          <a:p>
            <a:endParaRPr lang="en-GB"/>
          </a:p>
        </p:txBody>
      </p:sp>
      <p:sp>
        <p:nvSpPr>
          <p:cNvPr id="29" name="Icon disc"/>
          <p:cNvSpPr/>
          <p:nvPr/>
        </p:nvSpPr>
        <p:spPr>
          <a:xfrm>
            <a:off x="4019550" y="5867400"/>
            <a:ext cx="342900" cy="342900"/>
          </a:xfrm>
          <a:prstGeom prst="ellipse">
            <a:avLst/>
          </a:prstGeom>
          <a:solidFill>
            <a:srgbClr val="F5F5F3"/>
          </a:solidFill>
          <a:ln/>
        </p:spPr>
        <p:txBody>
          <a:bodyPr/>
          <a:lstStyle/>
          <a:p>
            <a:endParaRPr lang="en-GB"/>
          </a:p>
        </p:txBody>
      </p:sp>
      <p:pic>
        <p:nvPicPr>
          <p:cNvPr id="30" name="Icon LuLink" descr="/home/claude/ebook/build/icons/LuLink-ink.png"/>
          <p:cNvPicPr>
            <a:picLocks noChangeAspect="1"/>
          </p:cNvPicPr>
          <p:nvPr/>
        </p:nvPicPr>
        <p:blipFill>
          <a:blip r:embed="rId6"/>
          <a:stretch>
            <a:fillRect/>
          </a:stretch>
        </p:blipFill>
        <p:spPr>
          <a:xfrm>
            <a:off x="4101846" y="5949696"/>
            <a:ext cx="178308" cy="178308"/>
          </a:xfrm>
          <a:prstGeom prst="rect">
            <a:avLst/>
          </a:prstGeom>
        </p:spPr>
      </p:pic>
      <p:sp>
        <p:nvSpPr>
          <p:cNvPr id="31" name="Text 25"/>
          <p:cNvSpPr txBox="1"/>
          <p:nvPr/>
        </p:nvSpPr>
        <p:spPr>
          <a:xfrm>
            <a:off x="4476750" y="5867400"/>
            <a:ext cx="2381250"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“Anyone with the link”</a:t>
            </a:r>
            <a:endParaRPr lang="en-US" sz="1125" dirty="0"/>
          </a:p>
        </p:txBody>
      </p:sp>
      <p:sp>
        <p:nvSpPr>
          <p:cNvPr id="32" name="Text 26"/>
          <p:cNvSpPr txBox="1"/>
          <p:nvPr/>
        </p:nvSpPr>
        <p:spPr>
          <a:xfrm>
            <a:off x="4476750" y="6115050"/>
            <a:ext cx="2362200" cy="55245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A link sent to an auditor or supplier that still works years later.</a:t>
            </a:r>
            <a:endParaRPr lang="en-US" sz="975" dirty="0"/>
          </a:p>
        </p:txBody>
      </p:sp>
      <p:sp>
        <p:nvSpPr>
          <p:cNvPr id="33" name="Card"/>
          <p:cNvSpPr/>
          <p:nvPr/>
        </p:nvSpPr>
        <p:spPr>
          <a:xfrm>
            <a:off x="571500" y="6858000"/>
            <a:ext cx="3143250" cy="1066800"/>
          </a:xfrm>
          <a:prstGeom prst="roundRect">
            <a:avLst>
              <a:gd name="adj" fmla="val 5357"/>
            </a:avLst>
          </a:prstGeom>
          <a:solidFill>
            <a:srgbClr val="FFFFFF"/>
          </a:solidFill>
          <a:ln w="9525">
            <a:solidFill>
              <a:srgbClr val="E7E8E7"/>
            </a:solidFill>
            <a:prstDash val="solid"/>
          </a:ln>
        </p:spPr>
        <p:txBody>
          <a:bodyPr/>
          <a:lstStyle/>
          <a:p>
            <a:endParaRPr lang="en-GB"/>
          </a:p>
        </p:txBody>
      </p:sp>
      <p:sp>
        <p:nvSpPr>
          <p:cNvPr id="34" name="Card accent"/>
          <p:cNvSpPr/>
          <p:nvPr/>
        </p:nvSpPr>
        <p:spPr>
          <a:xfrm>
            <a:off x="571500" y="6858000"/>
            <a:ext cx="3143250" cy="28575"/>
          </a:xfrm>
          <a:prstGeom prst="rect">
            <a:avLst/>
          </a:prstGeom>
          <a:solidFill>
            <a:srgbClr val="7880B5"/>
          </a:solidFill>
          <a:ln/>
        </p:spPr>
        <p:txBody>
          <a:bodyPr/>
          <a:lstStyle/>
          <a:p>
            <a:endParaRPr lang="en-GB"/>
          </a:p>
        </p:txBody>
      </p:sp>
      <p:sp>
        <p:nvSpPr>
          <p:cNvPr id="35" name="Icon disc"/>
          <p:cNvSpPr/>
          <p:nvPr/>
        </p:nvSpPr>
        <p:spPr>
          <a:xfrm>
            <a:off x="742950" y="7048500"/>
            <a:ext cx="342900" cy="342900"/>
          </a:xfrm>
          <a:prstGeom prst="ellipse">
            <a:avLst/>
          </a:prstGeom>
          <a:solidFill>
            <a:srgbClr val="F5F5F3"/>
          </a:solidFill>
          <a:ln/>
        </p:spPr>
        <p:txBody>
          <a:bodyPr/>
          <a:lstStyle/>
          <a:p>
            <a:endParaRPr lang="en-GB"/>
          </a:p>
        </p:txBody>
      </p:sp>
      <p:pic>
        <p:nvPicPr>
          <p:cNvPr id="36" name="Icon LuFolder" descr="/home/claude/ebook/build/icons/LuFolder-ink.png"/>
          <p:cNvPicPr>
            <a:picLocks noChangeAspect="1"/>
          </p:cNvPicPr>
          <p:nvPr/>
        </p:nvPicPr>
        <p:blipFill>
          <a:blip r:embed="rId7"/>
          <a:stretch>
            <a:fillRect/>
          </a:stretch>
        </p:blipFill>
        <p:spPr>
          <a:xfrm>
            <a:off x="825246" y="7130796"/>
            <a:ext cx="178308" cy="178308"/>
          </a:xfrm>
          <a:prstGeom prst="rect">
            <a:avLst/>
          </a:prstGeom>
        </p:spPr>
      </p:pic>
      <p:sp>
        <p:nvSpPr>
          <p:cNvPr id="37" name="Text 30"/>
          <p:cNvSpPr txBox="1"/>
          <p:nvPr/>
        </p:nvSpPr>
        <p:spPr>
          <a:xfrm>
            <a:off x="1200150" y="7048500"/>
            <a:ext cx="2381250"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Inherited access</a:t>
            </a:r>
            <a:endParaRPr lang="en-US" sz="1125" dirty="0"/>
          </a:p>
        </p:txBody>
      </p:sp>
      <p:sp>
        <p:nvSpPr>
          <p:cNvPr id="38" name="Text 31"/>
          <p:cNvSpPr txBox="1"/>
          <p:nvPr/>
        </p:nvSpPr>
        <p:spPr>
          <a:xfrm>
            <a:off x="1200150" y="7296150"/>
            <a:ext cx="2362200" cy="55245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A new subfolder inside an open folder quietly gets the same access.</a:t>
            </a:r>
            <a:endParaRPr lang="en-US" sz="975" dirty="0"/>
          </a:p>
        </p:txBody>
      </p:sp>
      <p:sp>
        <p:nvSpPr>
          <p:cNvPr id="39" name="Card"/>
          <p:cNvSpPr/>
          <p:nvPr/>
        </p:nvSpPr>
        <p:spPr>
          <a:xfrm>
            <a:off x="3848100" y="6858000"/>
            <a:ext cx="3143250" cy="1066800"/>
          </a:xfrm>
          <a:prstGeom prst="roundRect">
            <a:avLst>
              <a:gd name="adj" fmla="val 5357"/>
            </a:avLst>
          </a:prstGeom>
          <a:solidFill>
            <a:srgbClr val="FFFFFF"/>
          </a:solidFill>
          <a:ln w="9525">
            <a:solidFill>
              <a:srgbClr val="E7E8E7"/>
            </a:solidFill>
            <a:prstDash val="solid"/>
          </a:ln>
        </p:spPr>
        <p:txBody>
          <a:bodyPr/>
          <a:lstStyle/>
          <a:p>
            <a:endParaRPr lang="en-GB"/>
          </a:p>
        </p:txBody>
      </p:sp>
      <p:sp>
        <p:nvSpPr>
          <p:cNvPr id="40" name="Card accent"/>
          <p:cNvSpPr/>
          <p:nvPr/>
        </p:nvSpPr>
        <p:spPr>
          <a:xfrm>
            <a:off x="3848100" y="6858000"/>
            <a:ext cx="3143250" cy="28575"/>
          </a:xfrm>
          <a:prstGeom prst="rect">
            <a:avLst/>
          </a:prstGeom>
          <a:solidFill>
            <a:srgbClr val="0B150E"/>
          </a:solidFill>
          <a:ln/>
        </p:spPr>
        <p:txBody>
          <a:bodyPr/>
          <a:lstStyle/>
          <a:p>
            <a:endParaRPr lang="en-GB"/>
          </a:p>
        </p:txBody>
      </p:sp>
      <p:sp>
        <p:nvSpPr>
          <p:cNvPr id="41" name="Icon disc"/>
          <p:cNvSpPr/>
          <p:nvPr/>
        </p:nvSpPr>
        <p:spPr>
          <a:xfrm>
            <a:off x="4019550" y="7048500"/>
            <a:ext cx="342900" cy="342900"/>
          </a:xfrm>
          <a:prstGeom prst="ellipse">
            <a:avLst/>
          </a:prstGeom>
          <a:solidFill>
            <a:srgbClr val="F5F5F3"/>
          </a:solidFill>
          <a:ln/>
        </p:spPr>
        <p:txBody>
          <a:bodyPr/>
          <a:lstStyle/>
          <a:p>
            <a:endParaRPr lang="en-GB"/>
          </a:p>
        </p:txBody>
      </p:sp>
      <p:pic>
        <p:nvPicPr>
          <p:cNvPr id="42" name="Icon LuUserMinus" descr="/home/claude/ebook/build/icons/LuUserMinus-ink.png"/>
          <p:cNvPicPr>
            <a:picLocks noChangeAspect="1"/>
          </p:cNvPicPr>
          <p:nvPr/>
        </p:nvPicPr>
        <p:blipFill>
          <a:blip r:embed="rId8"/>
          <a:stretch>
            <a:fillRect/>
          </a:stretch>
        </p:blipFill>
        <p:spPr>
          <a:xfrm>
            <a:off x="4101846" y="7130796"/>
            <a:ext cx="178308" cy="178308"/>
          </a:xfrm>
          <a:prstGeom prst="rect">
            <a:avLst/>
          </a:prstGeom>
        </p:spPr>
      </p:pic>
      <p:sp>
        <p:nvSpPr>
          <p:cNvPr id="43" name="Text 35"/>
          <p:cNvSpPr txBox="1"/>
          <p:nvPr/>
        </p:nvSpPr>
        <p:spPr>
          <a:xfrm>
            <a:off x="4476750" y="7048500"/>
            <a:ext cx="2381250"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Leavers who never left</a:t>
            </a:r>
            <a:endParaRPr lang="en-US" sz="1125" dirty="0"/>
          </a:p>
        </p:txBody>
      </p:sp>
      <p:sp>
        <p:nvSpPr>
          <p:cNvPr id="44" name="Text 36"/>
          <p:cNvSpPr txBox="1"/>
          <p:nvPr/>
        </p:nvSpPr>
        <p:spPr>
          <a:xfrm>
            <a:off x="4476750" y="7296150"/>
            <a:ext cx="2362200" cy="55245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Accounts and shares that outlive the people who used them.</a:t>
            </a:r>
            <a:endParaRPr lang="en-US" sz="975" dirty="0"/>
          </a:p>
        </p:txBody>
      </p:sp>
      <p:sp>
        <p:nvSpPr>
          <p:cNvPr id="45" name="Card"/>
          <p:cNvSpPr/>
          <p:nvPr/>
        </p:nvSpPr>
        <p:spPr>
          <a:xfrm>
            <a:off x="571500" y="8115300"/>
            <a:ext cx="6419850" cy="1828800"/>
          </a:xfrm>
          <a:prstGeom prst="roundRect">
            <a:avLst>
              <a:gd name="adj" fmla="val 3125"/>
            </a:avLst>
          </a:prstGeom>
          <a:solidFill>
            <a:srgbClr val="F5F5F3"/>
          </a:solidFill>
          <a:ln/>
        </p:spPr>
        <p:txBody>
          <a:bodyPr/>
          <a:lstStyle/>
          <a:p>
            <a:endParaRPr lang="en-GB"/>
          </a:p>
        </p:txBody>
      </p:sp>
      <p:sp>
        <p:nvSpPr>
          <p:cNvPr id="46" name="Card accent"/>
          <p:cNvSpPr/>
          <p:nvPr/>
        </p:nvSpPr>
        <p:spPr>
          <a:xfrm>
            <a:off x="571500" y="8115300"/>
            <a:ext cx="47625" cy="1828800"/>
          </a:xfrm>
          <a:prstGeom prst="rect">
            <a:avLst/>
          </a:prstGeom>
          <a:solidFill>
            <a:srgbClr val="7880B5"/>
          </a:solidFill>
          <a:ln/>
        </p:spPr>
        <p:txBody>
          <a:bodyPr/>
          <a:lstStyle/>
          <a:p>
            <a:endParaRPr lang="en-GB"/>
          </a:p>
        </p:txBody>
      </p:sp>
      <p:sp>
        <p:nvSpPr>
          <p:cNvPr id="47" name="Text 39"/>
          <p:cNvSpPr txBox="1"/>
          <p:nvPr/>
        </p:nvSpPr>
        <p:spPr>
          <a:xfrm>
            <a:off x="800100" y="8267700"/>
            <a:ext cx="4762500"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What Lerato did that afternoon</a:t>
            </a:r>
            <a:endParaRPr lang="en-US" sz="1125" dirty="0"/>
          </a:p>
        </p:txBody>
      </p:sp>
      <p:sp>
        <p:nvSpPr>
          <p:cNvPr id="48" name="Shape 40"/>
          <p:cNvSpPr/>
          <p:nvPr/>
        </p:nvSpPr>
        <p:spPr>
          <a:xfrm>
            <a:off x="800100" y="8610600"/>
            <a:ext cx="209550" cy="209550"/>
          </a:xfrm>
          <a:prstGeom prst="ellipse">
            <a:avLst/>
          </a:prstGeom>
          <a:solidFill>
            <a:srgbClr val="7880B5"/>
          </a:solidFill>
          <a:ln/>
        </p:spPr>
        <p:txBody>
          <a:bodyPr/>
          <a:lstStyle/>
          <a:p>
            <a:endParaRPr lang="en-GB"/>
          </a:p>
        </p:txBody>
      </p:sp>
      <p:sp>
        <p:nvSpPr>
          <p:cNvPr id="49" name="Text 41"/>
          <p:cNvSpPr txBox="1"/>
          <p:nvPr/>
        </p:nvSpPr>
        <p:spPr>
          <a:xfrm>
            <a:off x="800100" y="8610600"/>
            <a:ext cx="209550" cy="209550"/>
          </a:xfrm>
          <a:prstGeom prst="rect">
            <a:avLst/>
          </a:prstGeom>
          <a:noFill/>
          <a:ln/>
        </p:spPr>
        <p:txBody>
          <a:bodyPr wrap="square" lIns="0" tIns="0" rIns="0" bIns="0" rtlCol="0" anchor="ctr"/>
          <a:lstStyle/>
          <a:p>
            <a:pPr marL="0" indent="0" algn="ctr">
              <a:lnSpc>
                <a:spcPct val="115000"/>
              </a:lnSpc>
              <a:buNone/>
            </a:pPr>
            <a:r>
              <a:rPr lang="en-US" sz="863" b="1" dirty="0">
                <a:solidFill>
                  <a:srgbClr val="0B150E"/>
                </a:solidFill>
              </a:rPr>
              <a:t>1</a:t>
            </a:r>
            <a:endParaRPr lang="en-US" sz="863" dirty="0"/>
          </a:p>
        </p:txBody>
      </p:sp>
      <p:sp>
        <p:nvSpPr>
          <p:cNvPr id="50" name="Text 42"/>
          <p:cNvSpPr txBox="1"/>
          <p:nvPr/>
        </p:nvSpPr>
        <p:spPr>
          <a:xfrm>
            <a:off x="1123950" y="8591550"/>
            <a:ext cx="5638800" cy="2476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Removed “Everyone” from the HR folder, then checked finance and board folders too</a:t>
            </a:r>
            <a:endParaRPr lang="en-US" sz="1050" dirty="0"/>
          </a:p>
        </p:txBody>
      </p:sp>
      <p:sp>
        <p:nvSpPr>
          <p:cNvPr id="51" name="Shape 43"/>
          <p:cNvSpPr/>
          <p:nvPr/>
        </p:nvSpPr>
        <p:spPr>
          <a:xfrm>
            <a:off x="800100" y="8934450"/>
            <a:ext cx="209550" cy="209550"/>
          </a:xfrm>
          <a:prstGeom prst="ellipse">
            <a:avLst/>
          </a:prstGeom>
          <a:solidFill>
            <a:srgbClr val="7880B5"/>
          </a:solidFill>
          <a:ln/>
        </p:spPr>
        <p:txBody>
          <a:bodyPr/>
          <a:lstStyle/>
          <a:p>
            <a:endParaRPr lang="en-GB"/>
          </a:p>
        </p:txBody>
      </p:sp>
      <p:sp>
        <p:nvSpPr>
          <p:cNvPr id="52" name="Text 44"/>
          <p:cNvSpPr txBox="1"/>
          <p:nvPr/>
        </p:nvSpPr>
        <p:spPr>
          <a:xfrm>
            <a:off x="800100" y="8934450"/>
            <a:ext cx="209550" cy="209550"/>
          </a:xfrm>
          <a:prstGeom prst="rect">
            <a:avLst/>
          </a:prstGeom>
          <a:noFill/>
          <a:ln/>
        </p:spPr>
        <p:txBody>
          <a:bodyPr wrap="square" lIns="0" tIns="0" rIns="0" bIns="0" rtlCol="0" anchor="ctr"/>
          <a:lstStyle/>
          <a:p>
            <a:pPr marL="0" indent="0" algn="ctr">
              <a:lnSpc>
                <a:spcPct val="115000"/>
              </a:lnSpc>
              <a:buNone/>
            </a:pPr>
            <a:r>
              <a:rPr lang="en-US" sz="863" b="1" dirty="0">
                <a:solidFill>
                  <a:srgbClr val="0B150E"/>
                </a:solidFill>
              </a:rPr>
              <a:t>2</a:t>
            </a:r>
            <a:endParaRPr lang="en-US" sz="863" dirty="0"/>
          </a:p>
        </p:txBody>
      </p:sp>
      <p:sp>
        <p:nvSpPr>
          <p:cNvPr id="53" name="Text 45"/>
          <p:cNvSpPr txBox="1"/>
          <p:nvPr/>
        </p:nvSpPr>
        <p:spPr>
          <a:xfrm>
            <a:off x="1123950" y="8915400"/>
            <a:ext cx="5638800" cy="2476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Asked her IT provider for a list of every “anyone with the link” share</a:t>
            </a:r>
            <a:endParaRPr lang="en-US" sz="1050" dirty="0"/>
          </a:p>
        </p:txBody>
      </p:sp>
      <p:sp>
        <p:nvSpPr>
          <p:cNvPr id="54" name="Shape 46"/>
          <p:cNvSpPr/>
          <p:nvPr/>
        </p:nvSpPr>
        <p:spPr>
          <a:xfrm>
            <a:off x="800100" y="9258300"/>
            <a:ext cx="209550" cy="209550"/>
          </a:xfrm>
          <a:prstGeom prst="ellipse">
            <a:avLst/>
          </a:prstGeom>
          <a:solidFill>
            <a:srgbClr val="7880B5"/>
          </a:solidFill>
          <a:ln/>
        </p:spPr>
        <p:txBody>
          <a:bodyPr/>
          <a:lstStyle/>
          <a:p>
            <a:endParaRPr lang="en-GB"/>
          </a:p>
        </p:txBody>
      </p:sp>
      <p:sp>
        <p:nvSpPr>
          <p:cNvPr id="55" name="Text 47"/>
          <p:cNvSpPr txBox="1"/>
          <p:nvPr/>
        </p:nvSpPr>
        <p:spPr>
          <a:xfrm>
            <a:off x="800100" y="9258300"/>
            <a:ext cx="209550" cy="209550"/>
          </a:xfrm>
          <a:prstGeom prst="rect">
            <a:avLst/>
          </a:prstGeom>
          <a:noFill/>
          <a:ln/>
        </p:spPr>
        <p:txBody>
          <a:bodyPr wrap="square" lIns="0" tIns="0" rIns="0" bIns="0" rtlCol="0" anchor="ctr"/>
          <a:lstStyle/>
          <a:p>
            <a:pPr marL="0" indent="0" algn="ctr">
              <a:lnSpc>
                <a:spcPct val="115000"/>
              </a:lnSpc>
              <a:buNone/>
            </a:pPr>
            <a:r>
              <a:rPr lang="en-US" sz="863" b="1" dirty="0">
                <a:solidFill>
                  <a:srgbClr val="0B150E"/>
                </a:solidFill>
              </a:rPr>
              <a:t>3</a:t>
            </a:r>
            <a:endParaRPr lang="en-US" sz="863" dirty="0"/>
          </a:p>
        </p:txBody>
      </p:sp>
      <p:sp>
        <p:nvSpPr>
          <p:cNvPr id="56" name="Text 48"/>
          <p:cNvSpPr txBox="1"/>
          <p:nvPr/>
        </p:nvSpPr>
        <p:spPr>
          <a:xfrm>
            <a:off x="1123950" y="9239250"/>
            <a:ext cx="5638800" cy="2476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Put the full tidy-up on her 30-day list</a:t>
            </a:r>
            <a:endParaRPr lang="en-US" sz="1050" dirty="0"/>
          </a:p>
        </p:txBody>
      </p:sp>
      <p:sp>
        <p:nvSpPr>
          <p:cNvPr id="57" name="Text 49"/>
          <p:cNvSpPr txBox="1"/>
          <p:nvPr/>
        </p:nvSpPr>
        <p:spPr>
          <a:xfrm>
            <a:off x="800100" y="9601200"/>
            <a:ext cx="4762500" cy="209550"/>
          </a:xfrm>
          <a:prstGeom prst="rect">
            <a:avLst/>
          </a:prstGeom>
          <a:noFill/>
          <a:ln/>
        </p:spPr>
        <p:txBody>
          <a:bodyPr wrap="square" lIns="0" tIns="0" rIns="0" bIns="0" rtlCol="0" anchor="t"/>
          <a:lstStyle/>
          <a:p>
            <a:pPr marL="0" indent="0" algn="l">
              <a:lnSpc>
                <a:spcPct val="115000"/>
              </a:lnSpc>
              <a:buNone/>
            </a:pPr>
            <a:r>
              <a:rPr lang="en-US" sz="1013" b="1" dirty="0">
                <a:solidFill>
                  <a:srgbClr val="7A8C20"/>
                </a:solidFill>
              </a:rPr>
              <a:t>How to tidy permissions, step by step: page 16 →</a:t>
            </a:r>
            <a:endParaRPr lang="en-US" sz="1013" dirty="0"/>
          </a:p>
        </p:txBody>
      </p:sp>
      <p:pic>
        <p:nvPicPr>
          <p:cNvPr id="58" name="Link: permissions page" descr="Link: permissions page">
            <a:hlinkClick r:id="rId9" action="ppaction://hlinksldjump" tooltip="Go to page 16"/>
          </p:cNvPr>
          <p:cNvPicPr>
            <a:picLocks noChangeAspect="1"/>
          </p:cNvPicPr>
          <p:nvPr/>
        </p:nvPicPr>
        <p:blipFill>
          <a:blip r:embed="rId10"/>
          <a:stretch>
            <a:fillRect/>
          </a:stretch>
        </p:blipFill>
        <p:spPr>
          <a:xfrm>
            <a:off x="762000" y="9563100"/>
            <a:ext cx="4000500" cy="285750"/>
          </a:xfrm>
          <a:prstGeom prst="rect">
            <a:avLst/>
          </a:prstGeom>
        </p:spPr>
      </p:pic>
      <p:sp>
        <p:nvSpPr>
          <p:cNvPr id="59"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60"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61"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62" name="Link: back to contents" descr="Link: back to contents">
            <a:hlinkClick r:id="rId11" action="ppaction://hlinksldjump" tooltip="Go to page 1"/>
          </p:cNvPr>
          <p:cNvPicPr>
            <a:picLocks noChangeAspect="1"/>
          </p:cNvPicPr>
          <p:nvPr/>
        </p:nvPicPr>
        <p:blipFill>
          <a:blip r:embed="rId10"/>
          <a:stretch>
            <a:fillRect/>
          </a:stretch>
        </p:blipFill>
        <p:spPr>
          <a:xfrm>
            <a:off x="3019425" y="10163175"/>
            <a:ext cx="1524000" cy="228600"/>
          </a:xfrm>
          <a:prstGeom prst="rect">
            <a:avLst/>
          </a:prstGeom>
        </p:spPr>
      </p:pic>
      <p:sp>
        <p:nvSpPr>
          <p:cNvPr id="63"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64" name="Link: IT Health Assessment" descr="Link: IT Health Assessment">
            <a:hlinkClick r:id="rId12" tooltip="Open in your browser"/>
          </p:cNvPr>
          <p:cNvPicPr>
            <a:picLocks noChangeAspect="1"/>
          </p:cNvPicPr>
          <p:nvPr/>
        </p:nvPicPr>
        <p:blipFill>
          <a:blip r:embed="rId10"/>
          <a:stretch>
            <a:fillRect/>
          </a:stretch>
        </p:blipFill>
        <p:spPr>
          <a:xfrm>
            <a:off x="5467350" y="10163175"/>
            <a:ext cx="1524000" cy="228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2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7A8C20"/>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EDEDE9"/>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10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47625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02 · STAY PROTECTED · THE INSIDE RISK</a:t>
            </a:r>
            <a:endParaRPr lang="en-US" sz="975" dirty="0"/>
          </a:p>
        </p:txBody>
      </p:sp>
      <p:sp>
        <p:nvSpPr>
          <p:cNvPr id="12"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Shadow AI: the tools</a:t>
            </a:r>
            <a:endParaRPr lang="en-US" sz="2850" dirty="0"/>
          </a:p>
          <a:p>
            <a:pPr marL="0" indent="0" algn="l">
              <a:lnSpc>
                <a:spcPct val="100000"/>
              </a:lnSpc>
              <a:buNone/>
            </a:pPr>
            <a:r>
              <a:rPr lang="en-US" sz="2850" b="1" kern="0" spc="-60" dirty="0">
                <a:solidFill>
                  <a:srgbClr val="7A8C20"/>
                </a:solidFill>
              </a:rPr>
              <a:t>nobody signed off</a:t>
            </a:r>
            <a:endParaRPr lang="en-US" sz="2850" dirty="0"/>
          </a:p>
        </p:txBody>
      </p:sp>
      <p:sp>
        <p:nvSpPr>
          <p:cNvPr id="13" name="Accent rule"/>
          <p:cNvSpPr/>
          <p:nvPr/>
        </p:nvSpPr>
        <p:spPr>
          <a:xfrm>
            <a:off x="571500" y="2152650"/>
            <a:ext cx="533400" cy="38100"/>
          </a:xfrm>
          <a:prstGeom prst="rect">
            <a:avLst/>
          </a:prstGeom>
          <a:solidFill>
            <a:srgbClr val="7A8C20"/>
          </a:solidFill>
          <a:ln/>
        </p:spPr>
        <p:txBody>
          <a:bodyPr/>
          <a:lstStyle/>
          <a:p>
            <a:endParaRPr lang="en-GB"/>
          </a:p>
        </p:txBody>
      </p:sp>
      <p:sp>
        <p:nvSpPr>
          <p:cNvPr id="14" name="Text 11"/>
          <p:cNvSpPr txBox="1"/>
          <p:nvPr/>
        </p:nvSpPr>
        <p:spPr>
          <a:xfrm>
            <a:off x="571500" y="2343150"/>
            <a:ext cx="6419850" cy="476250"/>
          </a:xfrm>
          <a:prstGeom prst="rect">
            <a:avLst/>
          </a:prstGeom>
          <a:noFill/>
          <a:ln/>
        </p:spPr>
        <p:txBody>
          <a:bodyPr wrap="square" lIns="0" tIns="0" rIns="0" bIns="0" rtlCol="0" anchor="t"/>
          <a:lstStyle/>
          <a:p>
            <a:pPr marL="0" indent="0" algn="l">
              <a:lnSpc>
                <a:spcPct val="130000"/>
              </a:lnSpc>
              <a:buNone/>
            </a:pPr>
            <a:r>
              <a:rPr lang="en-US" sz="1200" dirty="0">
                <a:solidFill>
                  <a:srgbClr val="3A3A3A"/>
                </a:solidFill>
              </a:rPr>
              <a:t>Shadow AI is any AI tool staff use for work without the business knowing or controlling it. It usually starts with good intentions.</a:t>
            </a:r>
            <a:endParaRPr lang="en-US" sz="1200" dirty="0"/>
          </a:p>
        </p:txBody>
      </p:sp>
      <p:sp>
        <p:nvSpPr>
          <p:cNvPr id="15" name="Card"/>
          <p:cNvSpPr/>
          <p:nvPr/>
        </p:nvSpPr>
        <p:spPr>
          <a:xfrm>
            <a:off x="571500" y="3009900"/>
            <a:ext cx="3143250" cy="2247900"/>
          </a:xfrm>
          <a:prstGeom prst="roundRect">
            <a:avLst>
              <a:gd name="adj" fmla="val 2542"/>
            </a:avLst>
          </a:prstGeom>
          <a:solidFill>
            <a:srgbClr val="FFFFFF"/>
          </a:solidFill>
          <a:ln w="9525">
            <a:solidFill>
              <a:srgbClr val="E7E8E7"/>
            </a:solidFill>
            <a:prstDash val="solid"/>
          </a:ln>
        </p:spPr>
        <p:txBody>
          <a:bodyPr/>
          <a:lstStyle/>
          <a:p>
            <a:endParaRPr lang="en-GB"/>
          </a:p>
        </p:txBody>
      </p:sp>
      <p:sp>
        <p:nvSpPr>
          <p:cNvPr id="16" name="Card accent"/>
          <p:cNvSpPr/>
          <p:nvPr/>
        </p:nvSpPr>
        <p:spPr>
          <a:xfrm>
            <a:off x="571500" y="3009900"/>
            <a:ext cx="3143250" cy="47625"/>
          </a:xfrm>
          <a:prstGeom prst="rect">
            <a:avLst/>
          </a:prstGeom>
          <a:solidFill>
            <a:srgbClr val="E75933"/>
          </a:solidFill>
          <a:ln/>
        </p:spPr>
        <p:txBody>
          <a:bodyPr/>
          <a:lstStyle/>
          <a:p>
            <a:endParaRPr lang="en-GB"/>
          </a:p>
        </p:txBody>
      </p:sp>
      <p:sp>
        <p:nvSpPr>
          <p:cNvPr id="17" name="Text 14"/>
          <p:cNvSpPr txBox="1"/>
          <p:nvPr/>
        </p:nvSpPr>
        <p:spPr>
          <a:xfrm>
            <a:off x="800100" y="3200400"/>
            <a:ext cx="276225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E75933"/>
                </a:solidFill>
              </a:rPr>
              <a:t>FREE TOOL, PERSONAL ACCOUNT</a:t>
            </a:r>
            <a:endParaRPr lang="en-US" sz="900" dirty="0"/>
          </a:p>
        </p:txBody>
      </p:sp>
      <p:sp>
        <p:nvSpPr>
          <p:cNvPr id="18" name="Icon disc"/>
          <p:cNvSpPr/>
          <p:nvPr/>
        </p:nvSpPr>
        <p:spPr>
          <a:xfrm>
            <a:off x="800100" y="3505200"/>
            <a:ext cx="457200" cy="457200"/>
          </a:xfrm>
          <a:prstGeom prst="ellipse">
            <a:avLst/>
          </a:prstGeom>
          <a:solidFill>
            <a:srgbClr val="F5F5F3"/>
          </a:solidFill>
          <a:ln/>
        </p:spPr>
        <p:txBody>
          <a:bodyPr/>
          <a:lstStyle/>
          <a:p>
            <a:endParaRPr lang="en-GB"/>
          </a:p>
        </p:txBody>
      </p:sp>
      <p:pic>
        <p:nvPicPr>
          <p:cNvPr id="19" name="Icon LuUser" descr="/home/claude/ebook/build/icons/LuUser-ink.png"/>
          <p:cNvPicPr>
            <a:picLocks noChangeAspect="1"/>
          </p:cNvPicPr>
          <p:nvPr/>
        </p:nvPicPr>
        <p:blipFill>
          <a:blip r:embed="rId4"/>
          <a:stretch>
            <a:fillRect/>
          </a:stretch>
        </p:blipFill>
        <p:spPr>
          <a:xfrm>
            <a:off x="909828" y="3614928"/>
            <a:ext cx="237744" cy="237744"/>
          </a:xfrm>
          <a:prstGeom prst="rect">
            <a:avLst/>
          </a:prstGeom>
        </p:spPr>
      </p:pic>
      <p:sp>
        <p:nvSpPr>
          <p:cNvPr id="20" name="Text 16"/>
          <p:cNvSpPr txBox="1"/>
          <p:nvPr/>
        </p:nvSpPr>
        <p:spPr>
          <a:xfrm>
            <a:off x="552450" y="4019550"/>
            <a:ext cx="952500" cy="171450"/>
          </a:xfrm>
          <a:prstGeom prst="rect">
            <a:avLst/>
          </a:prstGeom>
          <a:noFill/>
          <a:ln/>
        </p:spPr>
        <p:txBody>
          <a:bodyPr wrap="square" lIns="0" tIns="0" rIns="0" bIns="0" rtlCol="0" anchor="t"/>
          <a:lstStyle/>
          <a:p>
            <a:pPr marL="0" indent="0" algn="ctr">
              <a:lnSpc>
                <a:spcPct val="115000"/>
              </a:lnSpc>
              <a:buNone/>
            </a:pPr>
            <a:r>
              <a:rPr lang="en-US" sz="863" dirty="0">
                <a:solidFill>
                  <a:srgbClr val="3A3A3A"/>
                </a:solidFill>
              </a:rPr>
              <a:t>Staff member</a:t>
            </a:r>
            <a:endParaRPr lang="en-US" sz="863" dirty="0"/>
          </a:p>
        </p:txBody>
      </p:sp>
      <p:sp>
        <p:nvSpPr>
          <p:cNvPr id="21" name="Flow arrow"/>
          <p:cNvSpPr/>
          <p:nvPr/>
        </p:nvSpPr>
        <p:spPr>
          <a:xfrm>
            <a:off x="1333500" y="3733800"/>
            <a:ext cx="504825" cy="0"/>
          </a:xfrm>
          <a:prstGeom prst="line">
            <a:avLst/>
          </a:prstGeom>
          <a:noFill/>
          <a:ln w="12700">
            <a:solidFill>
              <a:srgbClr val="8A8A8A"/>
            </a:solidFill>
            <a:prstDash val="solid"/>
            <a:tailEnd type="triangle"/>
          </a:ln>
        </p:spPr>
        <p:txBody>
          <a:bodyPr/>
          <a:lstStyle/>
          <a:p>
            <a:endParaRPr lang="en-GB"/>
          </a:p>
        </p:txBody>
      </p:sp>
      <p:sp>
        <p:nvSpPr>
          <p:cNvPr id="22" name="Icon disc"/>
          <p:cNvSpPr/>
          <p:nvPr/>
        </p:nvSpPr>
        <p:spPr>
          <a:xfrm>
            <a:off x="1914525" y="3505200"/>
            <a:ext cx="457200" cy="457200"/>
          </a:xfrm>
          <a:prstGeom prst="ellipse">
            <a:avLst/>
          </a:prstGeom>
          <a:solidFill>
            <a:srgbClr val="F5F5F3"/>
          </a:solidFill>
          <a:ln/>
        </p:spPr>
        <p:txBody>
          <a:bodyPr/>
          <a:lstStyle/>
          <a:p>
            <a:endParaRPr lang="en-GB"/>
          </a:p>
        </p:txBody>
      </p:sp>
      <p:pic>
        <p:nvPicPr>
          <p:cNvPr id="23" name="Icon LuFileText" descr="/home/claude/ebook/build/icons/LuFileText-ink.png"/>
          <p:cNvPicPr>
            <a:picLocks noChangeAspect="1"/>
          </p:cNvPicPr>
          <p:nvPr/>
        </p:nvPicPr>
        <p:blipFill>
          <a:blip r:embed="rId5"/>
          <a:stretch>
            <a:fillRect/>
          </a:stretch>
        </p:blipFill>
        <p:spPr>
          <a:xfrm>
            <a:off x="2024253" y="3614928"/>
            <a:ext cx="237744" cy="237744"/>
          </a:xfrm>
          <a:prstGeom prst="rect">
            <a:avLst/>
          </a:prstGeom>
        </p:spPr>
      </p:pic>
      <p:sp>
        <p:nvSpPr>
          <p:cNvPr id="24" name="Text 19"/>
          <p:cNvSpPr txBox="1"/>
          <p:nvPr/>
        </p:nvSpPr>
        <p:spPr>
          <a:xfrm>
            <a:off x="1666875" y="4019550"/>
            <a:ext cx="952500" cy="171450"/>
          </a:xfrm>
          <a:prstGeom prst="rect">
            <a:avLst/>
          </a:prstGeom>
          <a:noFill/>
          <a:ln/>
        </p:spPr>
        <p:txBody>
          <a:bodyPr wrap="square" lIns="0" tIns="0" rIns="0" bIns="0" rtlCol="0" anchor="t"/>
          <a:lstStyle/>
          <a:p>
            <a:pPr marL="0" indent="0" algn="ctr">
              <a:lnSpc>
                <a:spcPct val="115000"/>
              </a:lnSpc>
              <a:buNone/>
            </a:pPr>
            <a:r>
              <a:rPr lang="en-US" sz="863" dirty="0">
                <a:solidFill>
                  <a:srgbClr val="3A3A3A"/>
                </a:solidFill>
              </a:rPr>
              <a:t>Client details</a:t>
            </a:r>
            <a:endParaRPr lang="en-US" sz="863" dirty="0"/>
          </a:p>
        </p:txBody>
      </p:sp>
      <p:sp>
        <p:nvSpPr>
          <p:cNvPr id="25" name="Flow arrow"/>
          <p:cNvSpPr/>
          <p:nvPr/>
        </p:nvSpPr>
        <p:spPr>
          <a:xfrm>
            <a:off x="2447925" y="3733800"/>
            <a:ext cx="504825" cy="0"/>
          </a:xfrm>
          <a:prstGeom prst="line">
            <a:avLst/>
          </a:prstGeom>
          <a:noFill/>
          <a:ln w="12700">
            <a:solidFill>
              <a:srgbClr val="8A8A8A"/>
            </a:solidFill>
            <a:prstDash val="solid"/>
            <a:tailEnd type="triangle"/>
          </a:ln>
        </p:spPr>
        <p:txBody>
          <a:bodyPr/>
          <a:lstStyle/>
          <a:p>
            <a:endParaRPr lang="en-GB"/>
          </a:p>
        </p:txBody>
      </p:sp>
      <p:sp>
        <p:nvSpPr>
          <p:cNvPr id="26" name="Icon disc"/>
          <p:cNvSpPr/>
          <p:nvPr/>
        </p:nvSpPr>
        <p:spPr>
          <a:xfrm>
            <a:off x="3028950" y="3505200"/>
            <a:ext cx="457200" cy="457200"/>
          </a:xfrm>
          <a:prstGeom prst="ellipse">
            <a:avLst/>
          </a:prstGeom>
          <a:solidFill>
            <a:srgbClr val="F5F5F3"/>
          </a:solidFill>
          <a:ln w="12700">
            <a:solidFill>
              <a:srgbClr val="E75933"/>
            </a:solidFill>
            <a:prstDash val="solid"/>
          </a:ln>
        </p:spPr>
        <p:txBody>
          <a:bodyPr/>
          <a:lstStyle/>
          <a:p>
            <a:endParaRPr lang="en-GB"/>
          </a:p>
        </p:txBody>
      </p:sp>
      <p:pic>
        <p:nvPicPr>
          <p:cNvPr id="27" name="Icon LuCloud" descr="/home/claude/ebook/build/icons/LuCloud-ink.png"/>
          <p:cNvPicPr>
            <a:picLocks noChangeAspect="1"/>
          </p:cNvPicPr>
          <p:nvPr/>
        </p:nvPicPr>
        <p:blipFill>
          <a:blip r:embed="rId6"/>
          <a:stretch>
            <a:fillRect/>
          </a:stretch>
        </p:blipFill>
        <p:spPr>
          <a:xfrm>
            <a:off x="3138678" y="3614928"/>
            <a:ext cx="237744" cy="237744"/>
          </a:xfrm>
          <a:prstGeom prst="rect">
            <a:avLst/>
          </a:prstGeom>
        </p:spPr>
      </p:pic>
      <p:sp>
        <p:nvSpPr>
          <p:cNvPr id="28" name="Text 22"/>
          <p:cNvSpPr txBox="1"/>
          <p:nvPr/>
        </p:nvSpPr>
        <p:spPr>
          <a:xfrm>
            <a:off x="2781300" y="4019550"/>
            <a:ext cx="952500" cy="171450"/>
          </a:xfrm>
          <a:prstGeom prst="rect">
            <a:avLst/>
          </a:prstGeom>
          <a:noFill/>
          <a:ln/>
        </p:spPr>
        <p:txBody>
          <a:bodyPr wrap="square" lIns="0" tIns="0" rIns="0" bIns="0" rtlCol="0" anchor="t"/>
          <a:lstStyle/>
          <a:p>
            <a:pPr marL="0" indent="0" algn="ctr">
              <a:lnSpc>
                <a:spcPct val="115000"/>
              </a:lnSpc>
              <a:buNone/>
            </a:pPr>
            <a:r>
              <a:rPr lang="en-US" sz="863" dirty="0">
                <a:solidFill>
                  <a:srgbClr val="3A3A3A"/>
                </a:solidFill>
              </a:rPr>
              <a:t>Personal AI account</a:t>
            </a:r>
            <a:endParaRPr lang="en-US" sz="863" dirty="0"/>
          </a:p>
        </p:txBody>
      </p:sp>
      <p:pic>
        <p:nvPicPr>
          <p:cNvPr id="29" name="Outcome icon" descr="/home/claude/ebook/build/icons/LuCircleX-orange.png"/>
          <p:cNvPicPr>
            <a:picLocks noChangeAspect="1"/>
          </p:cNvPicPr>
          <p:nvPr/>
        </p:nvPicPr>
        <p:blipFill>
          <a:blip r:embed="rId7"/>
          <a:stretch>
            <a:fillRect/>
          </a:stretch>
        </p:blipFill>
        <p:spPr>
          <a:xfrm>
            <a:off x="800100" y="4457700"/>
            <a:ext cx="190500" cy="190500"/>
          </a:xfrm>
          <a:prstGeom prst="rect">
            <a:avLst/>
          </a:prstGeom>
        </p:spPr>
      </p:pic>
      <p:sp>
        <p:nvSpPr>
          <p:cNvPr id="30" name="Text 23"/>
          <p:cNvSpPr txBox="1"/>
          <p:nvPr/>
        </p:nvSpPr>
        <p:spPr>
          <a:xfrm>
            <a:off x="1066800" y="4419600"/>
            <a:ext cx="2457450" cy="685800"/>
          </a:xfrm>
          <a:prstGeom prst="rect">
            <a:avLst/>
          </a:prstGeom>
          <a:noFill/>
          <a:ln/>
        </p:spPr>
        <p:txBody>
          <a:bodyPr wrap="square" lIns="0" tIns="0" rIns="0" bIns="0" rtlCol="0" anchor="t"/>
          <a:lstStyle/>
          <a:p>
            <a:pPr marL="0" indent="0" algn="l">
              <a:lnSpc>
                <a:spcPct val="130000"/>
              </a:lnSpc>
              <a:buNone/>
            </a:pPr>
            <a:r>
              <a:rPr lang="en-US" sz="1050" b="1" dirty="0">
                <a:solidFill>
                  <a:srgbClr val="0B150E"/>
                </a:solidFill>
              </a:rPr>
              <a:t>Outside your control. </a:t>
            </a:r>
            <a:r>
              <a:rPr lang="en-US" sz="1050" dirty="0">
                <a:solidFill>
                  <a:srgbClr val="3A3A3A"/>
                </a:solidFill>
              </a:rPr>
              <a:t>You can’t see it, manage it or delete it.</a:t>
            </a:r>
            <a:endParaRPr lang="en-US" sz="1050" dirty="0"/>
          </a:p>
        </p:txBody>
      </p:sp>
      <p:sp>
        <p:nvSpPr>
          <p:cNvPr id="31" name="Card"/>
          <p:cNvSpPr/>
          <p:nvPr/>
        </p:nvSpPr>
        <p:spPr>
          <a:xfrm>
            <a:off x="3848100" y="3009900"/>
            <a:ext cx="3143250" cy="2247900"/>
          </a:xfrm>
          <a:prstGeom prst="roundRect">
            <a:avLst>
              <a:gd name="adj" fmla="val 2542"/>
            </a:avLst>
          </a:prstGeom>
          <a:solidFill>
            <a:srgbClr val="FFFFFF"/>
          </a:solidFill>
          <a:ln w="9525">
            <a:solidFill>
              <a:srgbClr val="E7E8E7"/>
            </a:solidFill>
            <a:prstDash val="solid"/>
          </a:ln>
        </p:spPr>
        <p:txBody>
          <a:bodyPr/>
          <a:lstStyle/>
          <a:p>
            <a:endParaRPr lang="en-GB"/>
          </a:p>
        </p:txBody>
      </p:sp>
      <p:sp>
        <p:nvSpPr>
          <p:cNvPr id="32" name="Card accent"/>
          <p:cNvSpPr/>
          <p:nvPr/>
        </p:nvSpPr>
        <p:spPr>
          <a:xfrm>
            <a:off x="3848100" y="3009900"/>
            <a:ext cx="3143250" cy="47625"/>
          </a:xfrm>
          <a:prstGeom prst="rect">
            <a:avLst/>
          </a:prstGeom>
          <a:solidFill>
            <a:srgbClr val="7A8C20"/>
          </a:solidFill>
          <a:ln/>
        </p:spPr>
        <p:txBody>
          <a:bodyPr/>
          <a:lstStyle/>
          <a:p>
            <a:endParaRPr lang="en-GB"/>
          </a:p>
        </p:txBody>
      </p:sp>
      <p:sp>
        <p:nvSpPr>
          <p:cNvPr id="33" name="Text 26"/>
          <p:cNvSpPr txBox="1"/>
          <p:nvPr/>
        </p:nvSpPr>
        <p:spPr>
          <a:xfrm>
            <a:off x="4076700" y="3200400"/>
            <a:ext cx="276225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7A8C20"/>
                </a:solidFill>
              </a:rPr>
              <a:t>APPROVED TOOL, WORK LOGIN</a:t>
            </a:r>
            <a:endParaRPr lang="en-US" sz="900" dirty="0"/>
          </a:p>
        </p:txBody>
      </p:sp>
      <p:sp>
        <p:nvSpPr>
          <p:cNvPr id="34" name="Icon disc"/>
          <p:cNvSpPr/>
          <p:nvPr/>
        </p:nvSpPr>
        <p:spPr>
          <a:xfrm>
            <a:off x="4076700" y="3505200"/>
            <a:ext cx="457200" cy="457200"/>
          </a:xfrm>
          <a:prstGeom prst="ellipse">
            <a:avLst/>
          </a:prstGeom>
          <a:solidFill>
            <a:srgbClr val="F5F5F3"/>
          </a:solidFill>
          <a:ln/>
        </p:spPr>
        <p:txBody>
          <a:bodyPr/>
          <a:lstStyle/>
          <a:p>
            <a:endParaRPr lang="en-GB"/>
          </a:p>
        </p:txBody>
      </p:sp>
      <p:pic>
        <p:nvPicPr>
          <p:cNvPr id="35" name="Icon LuUser" descr="/home/claude/ebook/build/icons/LuUser-ink.png"/>
          <p:cNvPicPr>
            <a:picLocks noChangeAspect="1"/>
          </p:cNvPicPr>
          <p:nvPr/>
        </p:nvPicPr>
        <p:blipFill>
          <a:blip r:embed="rId4"/>
          <a:stretch>
            <a:fillRect/>
          </a:stretch>
        </p:blipFill>
        <p:spPr>
          <a:xfrm>
            <a:off x="4186428" y="3614928"/>
            <a:ext cx="237744" cy="237744"/>
          </a:xfrm>
          <a:prstGeom prst="rect">
            <a:avLst/>
          </a:prstGeom>
        </p:spPr>
      </p:pic>
      <p:sp>
        <p:nvSpPr>
          <p:cNvPr id="36" name="Text 28"/>
          <p:cNvSpPr txBox="1"/>
          <p:nvPr/>
        </p:nvSpPr>
        <p:spPr>
          <a:xfrm>
            <a:off x="3829050" y="4019550"/>
            <a:ext cx="952500" cy="171450"/>
          </a:xfrm>
          <a:prstGeom prst="rect">
            <a:avLst/>
          </a:prstGeom>
          <a:noFill/>
          <a:ln/>
        </p:spPr>
        <p:txBody>
          <a:bodyPr wrap="square" lIns="0" tIns="0" rIns="0" bIns="0" rtlCol="0" anchor="t"/>
          <a:lstStyle/>
          <a:p>
            <a:pPr marL="0" indent="0" algn="ctr">
              <a:lnSpc>
                <a:spcPct val="115000"/>
              </a:lnSpc>
              <a:buNone/>
            </a:pPr>
            <a:r>
              <a:rPr lang="en-US" sz="863" dirty="0">
                <a:solidFill>
                  <a:srgbClr val="3A3A3A"/>
                </a:solidFill>
              </a:rPr>
              <a:t>Staff member</a:t>
            </a:r>
            <a:endParaRPr lang="en-US" sz="863" dirty="0"/>
          </a:p>
        </p:txBody>
      </p:sp>
      <p:sp>
        <p:nvSpPr>
          <p:cNvPr id="37" name="Flow arrow"/>
          <p:cNvSpPr/>
          <p:nvPr/>
        </p:nvSpPr>
        <p:spPr>
          <a:xfrm>
            <a:off x="4610100" y="3733800"/>
            <a:ext cx="504825" cy="0"/>
          </a:xfrm>
          <a:prstGeom prst="line">
            <a:avLst/>
          </a:prstGeom>
          <a:noFill/>
          <a:ln w="12700">
            <a:solidFill>
              <a:srgbClr val="8A8A8A"/>
            </a:solidFill>
            <a:prstDash val="solid"/>
            <a:tailEnd type="triangle"/>
          </a:ln>
        </p:spPr>
        <p:txBody>
          <a:bodyPr/>
          <a:lstStyle/>
          <a:p>
            <a:endParaRPr lang="en-GB"/>
          </a:p>
        </p:txBody>
      </p:sp>
      <p:sp>
        <p:nvSpPr>
          <p:cNvPr id="38" name="Icon disc"/>
          <p:cNvSpPr/>
          <p:nvPr/>
        </p:nvSpPr>
        <p:spPr>
          <a:xfrm>
            <a:off x="5191125" y="3505200"/>
            <a:ext cx="457200" cy="457200"/>
          </a:xfrm>
          <a:prstGeom prst="ellipse">
            <a:avLst/>
          </a:prstGeom>
          <a:solidFill>
            <a:srgbClr val="F5F5F3"/>
          </a:solidFill>
          <a:ln/>
        </p:spPr>
        <p:txBody>
          <a:bodyPr/>
          <a:lstStyle/>
          <a:p>
            <a:endParaRPr lang="en-GB"/>
          </a:p>
        </p:txBody>
      </p:sp>
      <p:pic>
        <p:nvPicPr>
          <p:cNvPr id="39" name="Icon LuKeyRound" descr="/home/claude/ebook/build/icons/LuKeyRound-ink.png"/>
          <p:cNvPicPr>
            <a:picLocks noChangeAspect="1"/>
          </p:cNvPicPr>
          <p:nvPr/>
        </p:nvPicPr>
        <p:blipFill>
          <a:blip r:embed="rId8"/>
          <a:stretch>
            <a:fillRect/>
          </a:stretch>
        </p:blipFill>
        <p:spPr>
          <a:xfrm>
            <a:off x="5300853" y="3614928"/>
            <a:ext cx="237744" cy="237744"/>
          </a:xfrm>
          <a:prstGeom prst="rect">
            <a:avLst/>
          </a:prstGeom>
        </p:spPr>
      </p:pic>
      <p:sp>
        <p:nvSpPr>
          <p:cNvPr id="40" name="Text 31"/>
          <p:cNvSpPr txBox="1"/>
          <p:nvPr/>
        </p:nvSpPr>
        <p:spPr>
          <a:xfrm>
            <a:off x="4943475" y="4019550"/>
            <a:ext cx="952500" cy="171450"/>
          </a:xfrm>
          <a:prstGeom prst="rect">
            <a:avLst/>
          </a:prstGeom>
          <a:noFill/>
          <a:ln/>
        </p:spPr>
        <p:txBody>
          <a:bodyPr wrap="square" lIns="0" tIns="0" rIns="0" bIns="0" rtlCol="0" anchor="t"/>
          <a:lstStyle/>
          <a:p>
            <a:pPr marL="0" indent="0" algn="ctr">
              <a:lnSpc>
                <a:spcPct val="115000"/>
              </a:lnSpc>
              <a:buNone/>
            </a:pPr>
            <a:r>
              <a:rPr lang="en-US" sz="863" dirty="0">
                <a:solidFill>
                  <a:srgbClr val="3A3A3A"/>
                </a:solidFill>
              </a:rPr>
              <a:t>Work login</a:t>
            </a:r>
            <a:endParaRPr lang="en-US" sz="863" dirty="0"/>
          </a:p>
        </p:txBody>
      </p:sp>
      <p:sp>
        <p:nvSpPr>
          <p:cNvPr id="41" name="Flow arrow"/>
          <p:cNvSpPr/>
          <p:nvPr/>
        </p:nvSpPr>
        <p:spPr>
          <a:xfrm>
            <a:off x="5724525" y="3733800"/>
            <a:ext cx="504825" cy="0"/>
          </a:xfrm>
          <a:prstGeom prst="line">
            <a:avLst/>
          </a:prstGeom>
          <a:noFill/>
          <a:ln w="12700">
            <a:solidFill>
              <a:srgbClr val="8A8A8A"/>
            </a:solidFill>
            <a:prstDash val="solid"/>
            <a:tailEnd type="triangle"/>
          </a:ln>
        </p:spPr>
        <p:txBody>
          <a:bodyPr/>
          <a:lstStyle/>
          <a:p>
            <a:endParaRPr lang="en-GB"/>
          </a:p>
        </p:txBody>
      </p:sp>
      <p:sp>
        <p:nvSpPr>
          <p:cNvPr id="42" name="Icon disc"/>
          <p:cNvSpPr/>
          <p:nvPr/>
        </p:nvSpPr>
        <p:spPr>
          <a:xfrm>
            <a:off x="6305550" y="3505200"/>
            <a:ext cx="457200" cy="457200"/>
          </a:xfrm>
          <a:prstGeom prst="ellipse">
            <a:avLst/>
          </a:prstGeom>
          <a:solidFill>
            <a:srgbClr val="F5F5F3"/>
          </a:solidFill>
          <a:ln w="12700">
            <a:solidFill>
              <a:srgbClr val="7A8C20"/>
            </a:solidFill>
            <a:prstDash val="solid"/>
          </a:ln>
        </p:spPr>
        <p:txBody>
          <a:bodyPr/>
          <a:lstStyle/>
          <a:p>
            <a:endParaRPr lang="en-GB"/>
          </a:p>
        </p:txBody>
      </p:sp>
      <p:pic>
        <p:nvPicPr>
          <p:cNvPr id="43" name="Icon LuShieldCheck" descr="/home/claude/ebook/build/icons/LuShieldCheck-ink.png"/>
          <p:cNvPicPr>
            <a:picLocks noChangeAspect="1"/>
          </p:cNvPicPr>
          <p:nvPr/>
        </p:nvPicPr>
        <p:blipFill>
          <a:blip r:embed="rId9"/>
          <a:stretch>
            <a:fillRect/>
          </a:stretch>
        </p:blipFill>
        <p:spPr>
          <a:xfrm>
            <a:off x="6415278" y="3614928"/>
            <a:ext cx="237744" cy="237744"/>
          </a:xfrm>
          <a:prstGeom prst="rect">
            <a:avLst/>
          </a:prstGeom>
        </p:spPr>
      </p:pic>
      <p:sp>
        <p:nvSpPr>
          <p:cNvPr id="44" name="Text 34"/>
          <p:cNvSpPr txBox="1"/>
          <p:nvPr/>
        </p:nvSpPr>
        <p:spPr>
          <a:xfrm>
            <a:off x="6057900" y="4019550"/>
            <a:ext cx="952500" cy="171450"/>
          </a:xfrm>
          <a:prstGeom prst="rect">
            <a:avLst/>
          </a:prstGeom>
          <a:noFill/>
          <a:ln/>
        </p:spPr>
        <p:txBody>
          <a:bodyPr wrap="square" lIns="0" tIns="0" rIns="0" bIns="0" rtlCol="0" anchor="t"/>
          <a:lstStyle/>
          <a:p>
            <a:pPr marL="0" indent="0" algn="ctr">
              <a:lnSpc>
                <a:spcPct val="115000"/>
              </a:lnSpc>
              <a:buNone/>
            </a:pPr>
            <a:r>
              <a:rPr lang="en-US" sz="863" dirty="0">
                <a:solidFill>
                  <a:srgbClr val="3A3A3A"/>
                </a:solidFill>
              </a:rPr>
              <a:t>Business account</a:t>
            </a:r>
            <a:endParaRPr lang="en-US" sz="863" dirty="0"/>
          </a:p>
        </p:txBody>
      </p:sp>
      <p:pic>
        <p:nvPicPr>
          <p:cNvPr id="45" name="Outcome icon" descr="/home/claude/ebook/build/icons/LuCircleCheck-limed.png"/>
          <p:cNvPicPr>
            <a:picLocks noChangeAspect="1"/>
          </p:cNvPicPr>
          <p:nvPr/>
        </p:nvPicPr>
        <p:blipFill>
          <a:blip r:embed="rId10"/>
          <a:stretch>
            <a:fillRect/>
          </a:stretch>
        </p:blipFill>
        <p:spPr>
          <a:xfrm>
            <a:off x="4076700" y="4457700"/>
            <a:ext cx="190500" cy="190500"/>
          </a:xfrm>
          <a:prstGeom prst="rect">
            <a:avLst/>
          </a:prstGeom>
        </p:spPr>
      </p:pic>
      <p:sp>
        <p:nvSpPr>
          <p:cNvPr id="46" name="Text 35"/>
          <p:cNvSpPr txBox="1"/>
          <p:nvPr/>
        </p:nvSpPr>
        <p:spPr>
          <a:xfrm>
            <a:off x="4343400" y="4419600"/>
            <a:ext cx="2457450" cy="685800"/>
          </a:xfrm>
          <a:prstGeom prst="rect">
            <a:avLst/>
          </a:prstGeom>
          <a:noFill/>
          <a:ln/>
        </p:spPr>
        <p:txBody>
          <a:bodyPr wrap="square" lIns="0" tIns="0" rIns="0" bIns="0" rtlCol="0" anchor="t"/>
          <a:lstStyle/>
          <a:p>
            <a:pPr marL="0" indent="0" algn="l">
              <a:lnSpc>
                <a:spcPct val="130000"/>
              </a:lnSpc>
              <a:buNone/>
            </a:pPr>
            <a:r>
              <a:rPr lang="en-US" sz="1050" b="1" dirty="0">
                <a:solidFill>
                  <a:srgbClr val="0B150E"/>
                </a:solidFill>
              </a:rPr>
              <a:t>Inside your control. </a:t>
            </a:r>
            <a:r>
              <a:rPr lang="en-US" sz="1050" dirty="0">
                <a:solidFill>
                  <a:srgbClr val="3A3A3A"/>
                </a:solidFill>
              </a:rPr>
              <a:t>You set access, keep records and remove it when someone leaves.</a:t>
            </a:r>
            <a:endParaRPr lang="en-US" sz="1050" dirty="0"/>
          </a:p>
        </p:txBody>
      </p:sp>
      <p:sp>
        <p:nvSpPr>
          <p:cNvPr id="47" name="Card"/>
          <p:cNvSpPr/>
          <p:nvPr/>
        </p:nvSpPr>
        <p:spPr>
          <a:xfrm>
            <a:off x="571500" y="5448300"/>
            <a:ext cx="3143250" cy="1809750"/>
          </a:xfrm>
          <a:prstGeom prst="roundRect">
            <a:avLst>
              <a:gd name="adj" fmla="val 3158"/>
            </a:avLst>
          </a:prstGeom>
          <a:solidFill>
            <a:srgbClr val="FFFFFF"/>
          </a:solidFill>
          <a:ln w="9525">
            <a:solidFill>
              <a:srgbClr val="E7E8E7"/>
            </a:solidFill>
            <a:prstDash val="solid"/>
          </a:ln>
        </p:spPr>
        <p:txBody>
          <a:bodyPr/>
          <a:lstStyle/>
          <a:p>
            <a:endParaRPr lang="en-GB"/>
          </a:p>
        </p:txBody>
      </p:sp>
      <p:sp>
        <p:nvSpPr>
          <p:cNvPr id="48" name="Card accent"/>
          <p:cNvSpPr/>
          <p:nvPr/>
        </p:nvSpPr>
        <p:spPr>
          <a:xfrm>
            <a:off x="571500" y="5448300"/>
            <a:ext cx="3143250" cy="28575"/>
          </a:xfrm>
          <a:prstGeom prst="rect">
            <a:avLst/>
          </a:prstGeom>
          <a:solidFill>
            <a:srgbClr val="E75933"/>
          </a:solidFill>
          <a:ln/>
        </p:spPr>
        <p:txBody>
          <a:bodyPr/>
          <a:lstStyle/>
          <a:p>
            <a:endParaRPr lang="en-GB"/>
          </a:p>
        </p:txBody>
      </p:sp>
      <p:sp>
        <p:nvSpPr>
          <p:cNvPr id="49" name="Text 38"/>
          <p:cNvSpPr txBox="1"/>
          <p:nvPr/>
        </p:nvSpPr>
        <p:spPr>
          <a:xfrm>
            <a:off x="781050" y="5619750"/>
            <a:ext cx="2762250" cy="552450"/>
          </a:xfrm>
          <a:prstGeom prst="rect">
            <a:avLst/>
          </a:prstGeom>
          <a:noFill/>
          <a:ln/>
        </p:spPr>
        <p:txBody>
          <a:bodyPr wrap="square" lIns="0" tIns="0" rIns="0" bIns="0" rtlCol="0" anchor="t"/>
          <a:lstStyle/>
          <a:p>
            <a:pPr marL="0" indent="0" algn="l">
              <a:lnSpc>
                <a:spcPct val="95000"/>
              </a:lnSpc>
              <a:buNone/>
            </a:pPr>
            <a:r>
              <a:rPr lang="en-US" sz="3900" b="1" kern="0" spc="-100" dirty="0">
                <a:solidFill>
                  <a:srgbClr val="0B150E"/>
                </a:solidFill>
              </a:rPr>
              <a:t>1 in 5</a:t>
            </a:r>
            <a:endParaRPr lang="en-US" sz="3900" dirty="0"/>
          </a:p>
        </p:txBody>
      </p:sp>
      <p:sp>
        <p:nvSpPr>
          <p:cNvPr id="50" name="Text 39"/>
          <p:cNvSpPr txBox="1"/>
          <p:nvPr/>
        </p:nvSpPr>
        <p:spPr>
          <a:xfrm>
            <a:off x="781050" y="6229350"/>
            <a:ext cx="2724150" cy="552450"/>
          </a:xfrm>
          <a:prstGeom prst="rect">
            <a:avLst/>
          </a:prstGeom>
          <a:noFill/>
          <a:ln/>
        </p:spPr>
        <p:txBody>
          <a:bodyPr wrap="square" lIns="0" tIns="0" rIns="0" bIns="0" rtlCol="0" anchor="t"/>
          <a:lstStyle/>
          <a:p>
            <a:pPr marL="0" indent="0" algn="l">
              <a:lnSpc>
                <a:spcPct val="125000"/>
              </a:lnSpc>
              <a:buNone/>
            </a:pPr>
            <a:r>
              <a:rPr lang="en-US" sz="1050" dirty="0">
                <a:solidFill>
                  <a:srgbClr val="1E1E1E"/>
                </a:solidFill>
              </a:rPr>
              <a:t>breaches in IBM’s 2025 study involved shadow AI, adding about US$670,000 to the average cost.</a:t>
            </a:r>
            <a:endParaRPr lang="en-US" sz="1050" dirty="0"/>
          </a:p>
        </p:txBody>
      </p:sp>
      <p:sp>
        <p:nvSpPr>
          <p:cNvPr id="51" name="Source line"/>
          <p:cNvSpPr txBox="1"/>
          <p:nvPr/>
        </p:nvSpPr>
        <p:spPr>
          <a:xfrm>
            <a:off x="781050" y="6896100"/>
            <a:ext cx="2724150" cy="28575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IBM, COST OF A DATA BREACH REPORT 2025 · GLOBAL</a:t>
            </a:r>
            <a:endParaRPr lang="en-US" sz="713" dirty="0"/>
          </a:p>
        </p:txBody>
      </p:sp>
      <p:sp>
        <p:nvSpPr>
          <p:cNvPr id="52" name="Card"/>
          <p:cNvSpPr/>
          <p:nvPr/>
        </p:nvSpPr>
        <p:spPr>
          <a:xfrm>
            <a:off x="3848100" y="5448300"/>
            <a:ext cx="3143250" cy="1809750"/>
          </a:xfrm>
          <a:prstGeom prst="roundRect">
            <a:avLst>
              <a:gd name="adj" fmla="val 3158"/>
            </a:avLst>
          </a:prstGeom>
          <a:solidFill>
            <a:srgbClr val="FFFFFF"/>
          </a:solidFill>
          <a:ln w="9525">
            <a:solidFill>
              <a:srgbClr val="E7E8E7"/>
            </a:solidFill>
            <a:prstDash val="solid"/>
          </a:ln>
        </p:spPr>
        <p:txBody>
          <a:bodyPr/>
          <a:lstStyle/>
          <a:p>
            <a:endParaRPr lang="en-GB"/>
          </a:p>
        </p:txBody>
      </p:sp>
      <p:sp>
        <p:nvSpPr>
          <p:cNvPr id="53" name="Card accent"/>
          <p:cNvSpPr/>
          <p:nvPr/>
        </p:nvSpPr>
        <p:spPr>
          <a:xfrm>
            <a:off x="3848100" y="5448300"/>
            <a:ext cx="3143250" cy="28575"/>
          </a:xfrm>
          <a:prstGeom prst="rect">
            <a:avLst/>
          </a:prstGeom>
          <a:solidFill>
            <a:srgbClr val="7880B5"/>
          </a:solidFill>
          <a:ln/>
        </p:spPr>
        <p:txBody>
          <a:bodyPr/>
          <a:lstStyle/>
          <a:p>
            <a:endParaRPr lang="en-GB"/>
          </a:p>
        </p:txBody>
      </p:sp>
      <p:sp>
        <p:nvSpPr>
          <p:cNvPr id="54" name="Text 43"/>
          <p:cNvSpPr txBox="1"/>
          <p:nvPr/>
        </p:nvSpPr>
        <p:spPr>
          <a:xfrm>
            <a:off x="4057650" y="5619750"/>
            <a:ext cx="2762250" cy="552450"/>
          </a:xfrm>
          <a:prstGeom prst="rect">
            <a:avLst/>
          </a:prstGeom>
          <a:noFill/>
          <a:ln/>
        </p:spPr>
        <p:txBody>
          <a:bodyPr wrap="square" lIns="0" tIns="0" rIns="0" bIns="0" rtlCol="0" anchor="t"/>
          <a:lstStyle/>
          <a:p>
            <a:pPr marL="0" indent="0" algn="l">
              <a:lnSpc>
                <a:spcPct val="95000"/>
              </a:lnSpc>
              <a:buNone/>
            </a:pPr>
            <a:r>
              <a:rPr lang="en-US" sz="3900" b="1" kern="0" spc="-100" dirty="0">
                <a:solidFill>
                  <a:srgbClr val="0B150E"/>
                </a:solidFill>
              </a:rPr>
              <a:t>47%</a:t>
            </a:r>
            <a:endParaRPr lang="en-US" sz="3900" dirty="0"/>
          </a:p>
        </p:txBody>
      </p:sp>
      <p:sp>
        <p:nvSpPr>
          <p:cNvPr id="55" name="Text 44"/>
          <p:cNvSpPr txBox="1"/>
          <p:nvPr/>
        </p:nvSpPr>
        <p:spPr>
          <a:xfrm>
            <a:off x="4057650" y="6229350"/>
            <a:ext cx="2724150" cy="552450"/>
          </a:xfrm>
          <a:prstGeom prst="rect">
            <a:avLst/>
          </a:prstGeom>
          <a:noFill/>
          <a:ln/>
        </p:spPr>
        <p:txBody>
          <a:bodyPr wrap="square" lIns="0" tIns="0" rIns="0" bIns="0" rtlCol="0" anchor="t"/>
          <a:lstStyle/>
          <a:p>
            <a:pPr marL="0" indent="0" algn="l">
              <a:lnSpc>
                <a:spcPct val="125000"/>
              </a:lnSpc>
              <a:buNone/>
            </a:pPr>
            <a:r>
              <a:rPr lang="en-US" sz="1050" dirty="0">
                <a:solidFill>
                  <a:srgbClr val="1E1E1E"/>
                </a:solidFill>
              </a:rPr>
              <a:t>of South African organisations in the same study had a formal policy for overseeing AI.</a:t>
            </a:r>
            <a:endParaRPr lang="en-US" sz="1050" dirty="0"/>
          </a:p>
        </p:txBody>
      </p:sp>
      <p:sp>
        <p:nvSpPr>
          <p:cNvPr id="56" name="Source line"/>
          <p:cNvSpPr txBox="1"/>
          <p:nvPr/>
        </p:nvSpPr>
        <p:spPr>
          <a:xfrm>
            <a:off x="4057650" y="6896100"/>
            <a:ext cx="2724150" cy="28575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IBM, COST OF A DATA BREACH REPORT 2025 · SOUTH AFRICA</a:t>
            </a:r>
            <a:endParaRPr lang="en-US" sz="713" dirty="0"/>
          </a:p>
        </p:txBody>
      </p:sp>
      <p:sp>
        <p:nvSpPr>
          <p:cNvPr id="57" name="POPIA band"/>
          <p:cNvSpPr/>
          <p:nvPr/>
        </p:nvSpPr>
        <p:spPr>
          <a:xfrm>
            <a:off x="571500" y="7410450"/>
            <a:ext cx="6419850" cy="666750"/>
          </a:xfrm>
          <a:prstGeom prst="roundRect">
            <a:avLst>
              <a:gd name="adj" fmla="val 8571"/>
            </a:avLst>
          </a:prstGeom>
          <a:solidFill>
            <a:srgbClr val="0B150E"/>
          </a:solidFill>
          <a:ln/>
        </p:spPr>
        <p:txBody>
          <a:bodyPr/>
          <a:lstStyle/>
          <a:p>
            <a:endParaRPr lang="en-GB"/>
          </a:p>
        </p:txBody>
      </p:sp>
      <p:pic>
        <p:nvPicPr>
          <p:cNvPr id="58" name="Icon shield" descr="/home/claude/ebook/build/icons/LuShieldAlert-lime.png"/>
          <p:cNvPicPr>
            <a:picLocks noChangeAspect="1"/>
          </p:cNvPicPr>
          <p:nvPr/>
        </p:nvPicPr>
        <p:blipFill>
          <a:blip r:embed="rId11"/>
          <a:stretch>
            <a:fillRect/>
          </a:stretch>
        </p:blipFill>
        <p:spPr>
          <a:xfrm>
            <a:off x="781050" y="7629525"/>
            <a:ext cx="228600" cy="228600"/>
          </a:xfrm>
          <a:prstGeom prst="rect">
            <a:avLst/>
          </a:prstGeom>
        </p:spPr>
      </p:pic>
      <p:sp>
        <p:nvSpPr>
          <p:cNvPr id="59" name="Text 47"/>
          <p:cNvSpPr txBox="1"/>
          <p:nvPr/>
        </p:nvSpPr>
        <p:spPr>
          <a:xfrm>
            <a:off x="1162050" y="7410450"/>
            <a:ext cx="5619750" cy="666750"/>
          </a:xfrm>
          <a:prstGeom prst="rect">
            <a:avLst/>
          </a:prstGeom>
          <a:noFill/>
          <a:ln/>
        </p:spPr>
        <p:txBody>
          <a:bodyPr wrap="square" lIns="0" tIns="0" rIns="0" bIns="0" rtlCol="0" anchor="ctr"/>
          <a:lstStyle/>
          <a:p>
            <a:pPr marL="0" indent="0" algn="l">
              <a:lnSpc>
                <a:spcPct val="130000"/>
              </a:lnSpc>
              <a:buNone/>
            </a:pPr>
            <a:r>
              <a:rPr lang="en-US" sz="1125" dirty="0">
                <a:solidFill>
                  <a:srgbClr val="F5F5F3"/>
                </a:solidFill>
              </a:rPr>
              <a:t>Under POPIA (South Africa’s privacy law), the personal information clients trusted you with stays your responsibility, wherever a staff member pastes it.</a:t>
            </a:r>
            <a:endParaRPr lang="en-US" sz="1125" dirty="0"/>
          </a:p>
        </p:txBody>
      </p:sp>
      <p:sp>
        <p:nvSpPr>
          <p:cNvPr id="60" name="Text 48"/>
          <p:cNvSpPr txBox="1"/>
          <p:nvPr/>
        </p:nvSpPr>
        <p:spPr>
          <a:xfrm>
            <a:off x="571500" y="8248650"/>
            <a:ext cx="3143250" cy="285750"/>
          </a:xfrm>
          <a:prstGeom prst="rect">
            <a:avLst/>
          </a:prstGeom>
          <a:noFill/>
          <a:ln/>
        </p:spPr>
        <p:txBody>
          <a:bodyPr wrap="square" lIns="0" tIns="0" rIns="0" bIns="0" rtlCol="0" anchor="t"/>
          <a:lstStyle/>
          <a:p>
            <a:pPr marL="0" indent="0" algn="l">
              <a:lnSpc>
                <a:spcPct val="115000"/>
              </a:lnSpc>
              <a:buNone/>
            </a:pPr>
            <a:r>
              <a:rPr lang="en-US" sz="1650" b="1" dirty="0">
                <a:solidFill>
                  <a:srgbClr val="0B150E"/>
                </a:solidFill>
              </a:rPr>
              <a:t>A ban won’t stop it</a:t>
            </a:r>
            <a:endParaRPr lang="en-US" sz="1650" dirty="0"/>
          </a:p>
        </p:txBody>
      </p:sp>
      <p:sp>
        <p:nvSpPr>
          <p:cNvPr id="61" name="Text 49"/>
          <p:cNvSpPr txBox="1"/>
          <p:nvPr/>
        </p:nvSpPr>
        <p:spPr>
          <a:xfrm>
            <a:off x="571500" y="8591550"/>
            <a:ext cx="3048000" cy="666750"/>
          </a:xfrm>
          <a:prstGeom prst="rect">
            <a:avLst/>
          </a:prstGeom>
          <a:noFill/>
          <a:ln/>
        </p:spPr>
        <p:txBody>
          <a:bodyPr wrap="square" lIns="0" tIns="0" rIns="0" bIns="0" rtlCol="0" anchor="t"/>
          <a:lstStyle/>
          <a:p>
            <a:pPr marL="0" indent="0" algn="l">
              <a:lnSpc>
                <a:spcPct val="130000"/>
              </a:lnSpc>
              <a:buNone/>
            </a:pPr>
            <a:r>
              <a:rPr lang="en-US" sz="1125" dirty="0">
                <a:solidFill>
                  <a:srgbClr val="3A3A3A"/>
                </a:solidFill>
              </a:rPr>
              <a:t>Bans push AI use out of sight, where nobody can help. Start with an approved tool and a clear rule instead.</a:t>
            </a:r>
            <a:endParaRPr lang="en-US" sz="1125" dirty="0"/>
          </a:p>
        </p:txBody>
      </p:sp>
      <p:sp>
        <p:nvSpPr>
          <p:cNvPr id="62" name="Text 50"/>
          <p:cNvSpPr txBox="1"/>
          <p:nvPr/>
        </p:nvSpPr>
        <p:spPr>
          <a:xfrm>
            <a:off x="571500" y="9429750"/>
            <a:ext cx="3048000" cy="209550"/>
          </a:xfrm>
          <a:prstGeom prst="rect">
            <a:avLst/>
          </a:prstGeom>
          <a:noFill/>
          <a:ln/>
        </p:spPr>
        <p:txBody>
          <a:bodyPr wrap="square" lIns="0" tIns="0" rIns="0" bIns="0" rtlCol="0" anchor="t"/>
          <a:lstStyle/>
          <a:p>
            <a:pPr marL="0" indent="0" algn="l">
              <a:lnSpc>
                <a:spcPct val="115000"/>
              </a:lnSpc>
              <a:buNone/>
            </a:pPr>
            <a:r>
              <a:rPr lang="en-US" sz="1050" b="1" dirty="0">
                <a:solidFill>
                  <a:srgbClr val="7A8C20"/>
                </a:solidFill>
              </a:rPr>
              <a:t>Get the one-page rule on page 14 →</a:t>
            </a:r>
            <a:endParaRPr lang="en-US" sz="1050" dirty="0"/>
          </a:p>
        </p:txBody>
      </p:sp>
      <p:pic>
        <p:nvPicPr>
          <p:cNvPr id="63" name="Link: one-page AI rule" descr="Link: one-page AI rule">
            <a:hlinkClick r:id="rId12" action="ppaction://hlinksldjump" tooltip="Go to page 14"/>
          </p:cNvPr>
          <p:cNvPicPr>
            <a:picLocks noChangeAspect="1"/>
          </p:cNvPicPr>
          <p:nvPr/>
        </p:nvPicPr>
        <p:blipFill>
          <a:blip r:embed="rId13"/>
          <a:stretch>
            <a:fillRect/>
          </a:stretch>
        </p:blipFill>
        <p:spPr>
          <a:xfrm>
            <a:off x="571500" y="9391650"/>
            <a:ext cx="2762250" cy="285750"/>
          </a:xfrm>
          <a:prstGeom prst="rect">
            <a:avLst/>
          </a:prstGeom>
        </p:spPr>
      </p:pic>
      <p:sp>
        <p:nvSpPr>
          <p:cNvPr id="64" name="Card"/>
          <p:cNvSpPr/>
          <p:nvPr/>
        </p:nvSpPr>
        <p:spPr>
          <a:xfrm>
            <a:off x="3848100" y="8248650"/>
            <a:ext cx="3143250" cy="1695450"/>
          </a:xfrm>
          <a:prstGeom prst="roundRect">
            <a:avLst>
              <a:gd name="adj" fmla="val 3371"/>
            </a:avLst>
          </a:prstGeom>
          <a:solidFill>
            <a:srgbClr val="F5F5F3"/>
          </a:solidFill>
          <a:ln/>
        </p:spPr>
        <p:txBody>
          <a:bodyPr/>
          <a:lstStyle/>
          <a:p>
            <a:endParaRPr lang="en-GB"/>
          </a:p>
        </p:txBody>
      </p:sp>
      <p:sp>
        <p:nvSpPr>
          <p:cNvPr id="65" name="Text 52"/>
          <p:cNvSpPr txBox="1"/>
          <p:nvPr/>
        </p:nvSpPr>
        <p:spPr>
          <a:xfrm>
            <a:off x="4038600" y="8401050"/>
            <a:ext cx="28575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0B150E"/>
                </a:solidFill>
              </a:rPr>
              <a:t>SIGNS IT’S ALREADY HERE</a:t>
            </a:r>
            <a:endParaRPr lang="en-US" sz="900" dirty="0"/>
          </a:p>
        </p:txBody>
      </p:sp>
      <p:sp>
        <p:nvSpPr>
          <p:cNvPr id="66" name="Tick box"/>
          <p:cNvSpPr/>
          <p:nvPr/>
        </p:nvSpPr>
        <p:spPr>
          <a:xfrm>
            <a:off x="4038600" y="868680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67" name="Text 54"/>
          <p:cNvSpPr txBox="1"/>
          <p:nvPr/>
        </p:nvSpPr>
        <p:spPr>
          <a:xfrm>
            <a:off x="4286250" y="8667750"/>
            <a:ext cx="2552700" cy="361950"/>
          </a:xfrm>
          <a:prstGeom prst="rect">
            <a:avLst/>
          </a:prstGeom>
          <a:noFill/>
          <a:ln/>
        </p:spPr>
        <p:txBody>
          <a:bodyPr wrap="square" lIns="0" tIns="0" rIns="0" bIns="0" rtlCol="0" anchor="t"/>
          <a:lstStyle/>
          <a:p>
            <a:pPr marL="0" indent="0" algn="l">
              <a:lnSpc>
                <a:spcPct val="120000"/>
              </a:lnSpc>
              <a:buNone/>
            </a:pPr>
            <a:r>
              <a:rPr lang="en-US" sz="1013" dirty="0">
                <a:solidFill>
                  <a:srgbClr val="1E1E1E"/>
                </a:solidFill>
              </a:rPr>
              <a:t>Staff mention ChatGPT or Gemini when they talk about their work</a:t>
            </a:r>
            <a:endParaRPr lang="en-US" sz="1013" dirty="0"/>
          </a:p>
        </p:txBody>
      </p:sp>
      <p:sp>
        <p:nvSpPr>
          <p:cNvPr id="68" name="Tick box"/>
          <p:cNvSpPr/>
          <p:nvPr/>
        </p:nvSpPr>
        <p:spPr>
          <a:xfrm>
            <a:off x="4038600" y="908685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69" name="Text 56"/>
          <p:cNvSpPr txBox="1"/>
          <p:nvPr/>
        </p:nvSpPr>
        <p:spPr>
          <a:xfrm>
            <a:off x="4286250" y="9067800"/>
            <a:ext cx="2552700" cy="361950"/>
          </a:xfrm>
          <a:prstGeom prst="rect">
            <a:avLst/>
          </a:prstGeom>
          <a:noFill/>
          <a:ln/>
        </p:spPr>
        <p:txBody>
          <a:bodyPr wrap="square" lIns="0" tIns="0" rIns="0" bIns="0" rtlCol="0" anchor="t"/>
          <a:lstStyle/>
          <a:p>
            <a:pPr marL="0" indent="0" algn="l">
              <a:lnSpc>
                <a:spcPct val="120000"/>
              </a:lnSpc>
              <a:buNone/>
            </a:pPr>
            <a:r>
              <a:rPr lang="en-US" sz="1013" dirty="0">
                <a:solidFill>
                  <a:srgbClr val="1E1E1E"/>
                </a:solidFill>
              </a:rPr>
              <a:t>Browser extensions or apps nobody approved</a:t>
            </a:r>
            <a:endParaRPr lang="en-US" sz="1013" dirty="0"/>
          </a:p>
        </p:txBody>
      </p:sp>
      <p:sp>
        <p:nvSpPr>
          <p:cNvPr id="70" name="Tick box"/>
          <p:cNvSpPr/>
          <p:nvPr/>
        </p:nvSpPr>
        <p:spPr>
          <a:xfrm>
            <a:off x="4038600" y="948690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71" name="Text 58"/>
          <p:cNvSpPr txBox="1"/>
          <p:nvPr/>
        </p:nvSpPr>
        <p:spPr>
          <a:xfrm>
            <a:off x="4286250" y="9467850"/>
            <a:ext cx="2552700" cy="361950"/>
          </a:xfrm>
          <a:prstGeom prst="rect">
            <a:avLst/>
          </a:prstGeom>
          <a:noFill/>
          <a:ln/>
        </p:spPr>
        <p:txBody>
          <a:bodyPr wrap="square" lIns="0" tIns="0" rIns="0" bIns="0" rtlCol="0" anchor="t"/>
          <a:lstStyle/>
          <a:p>
            <a:pPr marL="0" indent="0" algn="l">
              <a:lnSpc>
                <a:spcPct val="120000"/>
              </a:lnSpc>
              <a:buNone/>
            </a:pPr>
            <a:r>
              <a:rPr lang="en-US" sz="1013" dirty="0">
                <a:solidFill>
                  <a:srgbClr val="1E1E1E"/>
                </a:solidFill>
              </a:rPr>
              <a:t>Client emails that read like AI and nobody checked</a:t>
            </a:r>
            <a:endParaRPr lang="en-US" sz="1013" dirty="0"/>
          </a:p>
        </p:txBody>
      </p:sp>
      <p:sp>
        <p:nvSpPr>
          <p:cNvPr id="72"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73"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74"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75" name="Link: back to contents" descr="Link: back to contents">
            <a:hlinkClick r:id="rId14" action="ppaction://hlinksldjump" tooltip="Go to page 1"/>
          </p:cNvPr>
          <p:cNvPicPr>
            <a:picLocks noChangeAspect="1"/>
          </p:cNvPicPr>
          <p:nvPr/>
        </p:nvPicPr>
        <p:blipFill>
          <a:blip r:embed="rId13"/>
          <a:stretch>
            <a:fillRect/>
          </a:stretch>
        </p:blipFill>
        <p:spPr>
          <a:xfrm>
            <a:off x="3019425" y="10163175"/>
            <a:ext cx="1524000" cy="228600"/>
          </a:xfrm>
          <a:prstGeom prst="rect">
            <a:avLst/>
          </a:prstGeom>
        </p:spPr>
      </p:pic>
      <p:sp>
        <p:nvSpPr>
          <p:cNvPr id="76"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77" name="Link: IT Health Assessment" descr="Link: IT Health Assessment">
            <a:hlinkClick r:id="rId15" tooltip="Open in your browser"/>
          </p:cNvPr>
          <p:cNvPicPr>
            <a:picLocks noChangeAspect="1"/>
          </p:cNvPicPr>
          <p:nvPr/>
        </p:nvPicPr>
        <p:blipFill>
          <a:blip r:embed="rId13"/>
          <a:stretch>
            <a:fillRect/>
          </a:stretch>
        </p:blipFill>
        <p:spPr>
          <a:xfrm>
            <a:off x="5467350" y="10163175"/>
            <a:ext cx="1524000" cy="228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2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7A8C20"/>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EDEDE9"/>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11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47625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02 · STAY PROTECTED · THE INSIDE RISK</a:t>
            </a:r>
            <a:endParaRPr lang="en-US" sz="975" dirty="0"/>
          </a:p>
        </p:txBody>
      </p:sp>
      <p:sp>
        <p:nvSpPr>
          <p:cNvPr id="12"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Where your data goes</a:t>
            </a:r>
            <a:endParaRPr lang="en-US" sz="2850" dirty="0"/>
          </a:p>
          <a:p>
            <a:pPr marL="0" indent="0" algn="l">
              <a:lnSpc>
                <a:spcPct val="100000"/>
              </a:lnSpc>
              <a:buNone/>
            </a:pPr>
            <a:r>
              <a:rPr lang="en-US" sz="2850" b="1" kern="0" spc="-60" dirty="0">
                <a:solidFill>
                  <a:srgbClr val="7A8C20"/>
                </a:solidFill>
              </a:rPr>
              <a:t>when someone hits Enter</a:t>
            </a:r>
            <a:endParaRPr lang="en-US" sz="2850" dirty="0"/>
          </a:p>
        </p:txBody>
      </p:sp>
      <p:sp>
        <p:nvSpPr>
          <p:cNvPr id="13" name="Accent rule"/>
          <p:cNvSpPr/>
          <p:nvPr/>
        </p:nvSpPr>
        <p:spPr>
          <a:xfrm>
            <a:off x="571500" y="2152650"/>
            <a:ext cx="533400" cy="38100"/>
          </a:xfrm>
          <a:prstGeom prst="rect">
            <a:avLst/>
          </a:prstGeom>
          <a:solidFill>
            <a:srgbClr val="7A8C20"/>
          </a:solidFill>
          <a:ln/>
        </p:spPr>
        <p:txBody>
          <a:bodyPr/>
          <a:lstStyle/>
          <a:p>
            <a:endParaRPr lang="en-GB"/>
          </a:p>
        </p:txBody>
      </p:sp>
      <p:sp>
        <p:nvSpPr>
          <p:cNvPr id="14" name="Text 11"/>
          <p:cNvSpPr txBox="1"/>
          <p:nvPr/>
        </p:nvSpPr>
        <p:spPr>
          <a:xfrm>
            <a:off x="571500" y="2343150"/>
            <a:ext cx="6419850" cy="476250"/>
          </a:xfrm>
          <a:prstGeom prst="rect">
            <a:avLst/>
          </a:prstGeom>
          <a:noFill/>
          <a:ln/>
        </p:spPr>
        <p:txBody>
          <a:bodyPr wrap="square" lIns="0" tIns="0" rIns="0" bIns="0" rtlCol="0" anchor="t"/>
          <a:lstStyle/>
          <a:p>
            <a:pPr marL="0" indent="0" algn="l">
              <a:lnSpc>
                <a:spcPct val="130000"/>
              </a:lnSpc>
              <a:buNone/>
            </a:pPr>
            <a:r>
              <a:rPr lang="en-US" sz="1200" dirty="0">
                <a:solidFill>
                  <a:srgbClr val="3A3A3A"/>
                </a:solidFill>
              </a:rPr>
              <a:t>Two tools can look identical on screen and treat what you type very differently. The difference is the account, the settings and the contract behind it.</a:t>
            </a:r>
            <a:endParaRPr lang="en-US" sz="1200" dirty="0"/>
          </a:p>
        </p:txBody>
      </p:sp>
      <p:sp>
        <p:nvSpPr>
          <p:cNvPr id="15" name="Card"/>
          <p:cNvSpPr/>
          <p:nvPr/>
        </p:nvSpPr>
        <p:spPr>
          <a:xfrm>
            <a:off x="571500" y="2971800"/>
            <a:ext cx="6419850" cy="2667000"/>
          </a:xfrm>
          <a:prstGeom prst="roundRect">
            <a:avLst>
              <a:gd name="adj" fmla="val 2143"/>
            </a:avLst>
          </a:prstGeom>
          <a:solidFill>
            <a:srgbClr val="FFFFFF"/>
          </a:solidFill>
          <a:ln w="9525">
            <a:solidFill>
              <a:srgbClr val="E7E8E7"/>
            </a:solidFill>
            <a:prstDash val="solid"/>
          </a:ln>
        </p:spPr>
        <p:txBody>
          <a:bodyPr/>
          <a:lstStyle/>
          <a:p>
            <a:endParaRPr lang="en-GB"/>
          </a:p>
        </p:txBody>
      </p:sp>
      <p:sp>
        <p:nvSpPr>
          <p:cNvPr id="16" name="Table header"/>
          <p:cNvSpPr/>
          <p:nvPr/>
        </p:nvSpPr>
        <p:spPr>
          <a:xfrm>
            <a:off x="581025" y="2981325"/>
            <a:ext cx="6400800" cy="419100"/>
          </a:xfrm>
          <a:prstGeom prst="rect">
            <a:avLst/>
          </a:prstGeom>
          <a:solidFill>
            <a:srgbClr val="F5F5F3"/>
          </a:solidFill>
          <a:ln/>
        </p:spPr>
        <p:txBody>
          <a:bodyPr/>
          <a:lstStyle/>
          <a:p>
            <a:endParaRPr lang="en-GB"/>
          </a:p>
        </p:txBody>
      </p:sp>
      <p:sp>
        <p:nvSpPr>
          <p:cNvPr id="17" name="Text 14"/>
          <p:cNvSpPr txBox="1"/>
          <p:nvPr/>
        </p:nvSpPr>
        <p:spPr>
          <a:xfrm>
            <a:off x="2781300" y="2981325"/>
            <a:ext cx="2076450" cy="419100"/>
          </a:xfrm>
          <a:prstGeom prst="rect">
            <a:avLst/>
          </a:prstGeom>
          <a:noFill/>
          <a:ln/>
        </p:spPr>
        <p:txBody>
          <a:bodyPr wrap="square" lIns="0" tIns="0" rIns="0" bIns="0" rtlCol="0" anchor="ctr"/>
          <a:lstStyle/>
          <a:p>
            <a:pPr marL="0" indent="0" algn="l">
              <a:lnSpc>
                <a:spcPct val="115000"/>
              </a:lnSpc>
              <a:buNone/>
            </a:pPr>
            <a:r>
              <a:rPr lang="en-US" sz="788" b="1" kern="0" spc="70" dirty="0">
                <a:solidFill>
                  <a:srgbClr val="E75933"/>
                </a:solidFill>
              </a:rPr>
              <a:t>FREE TOOL, PERSONAL ACCOUNT</a:t>
            </a:r>
            <a:endParaRPr lang="en-US" sz="788" dirty="0"/>
          </a:p>
        </p:txBody>
      </p:sp>
      <p:sp>
        <p:nvSpPr>
          <p:cNvPr id="18" name="Text 15"/>
          <p:cNvSpPr txBox="1"/>
          <p:nvPr/>
        </p:nvSpPr>
        <p:spPr>
          <a:xfrm>
            <a:off x="4914900" y="2981325"/>
            <a:ext cx="2000250" cy="419100"/>
          </a:xfrm>
          <a:prstGeom prst="rect">
            <a:avLst/>
          </a:prstGeom>
          <a:noFill/>
          <a:ln/>
        </p:spPr>
        <p:txBody>
          <a:bodyPr wrap="square" lIns="0" tIns="0" rIns="0" bIns="0" rtlCol="0" anchor="ctr"/>
          <a:lstStyle/>
          <a:p>
            <a:pPr marL="0" indent="0" algn="l">
              <a:lnSpc>
                <a:spcPct val="115000"/>
              </a:lnSpc>
              <a:buNone/>
            </a:pPr>
            <a:r>
              <a:rPr lang="en-US" sz="788" b="1" kern="0" spc="70" dirty="0">
                <a:solidFill>
                  <a:srgbClr val="7A8C20"/>
                </a:solidFill>
              </a:rPr>
              <a:t>BUSINESS TOOL, WORK LOGIN</a:t>
            </a:r>
            <a:endParaRPr lang="en-US" sz="788" dirty="0"/>
          </a:p>
        </p:txBody>
      </p:sp>
      <p:sp>
        <p:nvSpPr>
          <p:cNvPr id="19" name="Text 16"/>
          <p:cNvSpPr txBox="1"/>
          <p:nvPr/>
        </p:nvSpPr>
        <p:spPr>
          <a:xfrm>
            <a:off x="742950" y="3400425"/>
            <a:ext cx="1866900" cy="552450"/>
          </a:xfrm>
          <a:prstGeom prst="rect">
            <a:avLst/>
          </a:prstGeom>
          <a:noFill/>
          <a:ln/>
        </p:spPr>
        <p:txBody>
          <a:bodyPr wrap="square" lIns="0" tIns="0" rIns="0" bIns="0" rtlCol="0" anchor="ctr"/>
          <a:lstStyle/>
          <a:p>
            <a:pPr marL="0" indent="0" algn="l">
              <a:lnSpc>
                <a:spcPct val="115000"/>
              </a:lnSpc>
              <a:buNone/>
            </a:pPr>
            <a:r>
              <a:rPr lang="en-US" sz="1013" b="1" dirty="0">
                <a:solidFill>
                  <a:srgbClr val="0B150E"/>
                </a:solidFill>
              </a:rPr>
              <a:t>Who owns the account?</a:t>
            </a:r>
            <a:endParaRPr lang="en-US" sz="1013" dirty="0"/>
          </a:p>
        </p:txBody>
      </p:sp>
      <p:pic>
        <p:nvPicPr>
          <p:cNvPr id="20" name="Status icon" descr="/home/claude/ebook/build/icons/LuCircleX-orange.png"/>
          <p:cNvPicPr>
            <a:picLocks noChangeAspect="1"/>
          </p:cNvPicPr>
          <p:nvPr/>
        </p:nvPicPr>
        <p:blipFill>
          <a:blip r:embed="rId4"/>
          <a:stretch>
            <a:fillRect/>
          </a:stretch>
        </p:blipFill>
        <p:spPr>
          <a:xfrm>
            <a:off x="2781300" y="3600450"/>
            <a:ext cx="152400" cy="152400"/>
          </a:xfrm>
          <a:prstGeom prst="rect">
            <a:avLst/>
          </a:prstGeom>
        </p:spPr>
      </p:pic>
      <p:sp>
        <p:nvSpPr>
          <p:cNvPr id="21" name="Text 17"/>
          <p:cNvSpPr txBox="1"/>
          <p:nvPr/>
        </p:nvSpPr>
        <p:spPr>
          <a:xfrm>
            <a:off x="3009900" y="3400425"/>
            <a:ext cx="1771650" cy="5524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The staff member</a:t>
            </a:r>
            <a:endParaRPr lang="en-US" sz="975" dirty="0"/>
          </a:p>
        </p:txBody>
      </p:sp>
      <p:pic>
        <p:nvPicPr>
          <p:cNvPr id="22" name="Status icon" descr="/home/claude/ebook/build/icons/LuCircleCheck-limed.png"/>
          <p:cNvPicPr>
            <a:picLocks noChangeAspect="1"/>
          </p:cNvPicPr>
          <p:nvPr/>
        </p:nvPicPr>
        <p:blipFill>
          <a:blip r:embed="rId5"/>
          <a:stretch>
            <a:fillRect/>
          </a:stretch>
        </p:blipFill>
        <p:spPr>
          <a:xfrm>
            <a:off x="4914900" y="3600450"/>
            <a:ext cx="152400" cy="152400"/>
          </a:xfrm>
          <a:prstGeom prst="rect">
            <a:avLst/>
          </a:prstGeom>
        </p:spPr>
      </p:pic>
      <p:sp>
        <p:nvSpPr>
          <p:cNvPr id="23" name="Text 18"/>
          <p:cNvSpPr txBox="1"/>
          <p:nvPr/>
        </p:nvSpPr>
        <p:spPr>
          <a:xfrm>
            <a:off x="5143500" y="3400425"/>
            <a:ext cx="1714500" cy="5524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The business</a:t>
            </a:r>
            <a:endParaRPr lang="en-US" sz="975" dirty="0"/>
          </a:p>
        </p:txBody>
      </p:sp>
      <p:sp>
        <p:nvSpPr>
          <p:cNvPr id="24" name="Shape 19"/>
          <p:cNvSpPr/>
          <p:nvPr/>
        </p:nvSpPr>
        <p:spPr>
          <a:xfrm>
            <a:off x="581025" y="3952875"/>
            <a:ext cx="6400800" cy="0"/>
          </a:xfrm>
          <a:prstGeom prst="line">
            <a:avLst/>
          </a:prstGeom>
          <a:noFill/>
          <a:ln w="9525">
            <a:solidFill>
              <a:srgbClr val="E7E8E7"/>
            </a:solidFill>
            <a:prstDash val="solid"/>
          </a:ln>
        </p:spPr>
        <p:txBody>
          <a:bodyPr/>
          <a:lstStyle/>
          <a:p>
            <a:endParaRPr lang="en-GB"/>
          </a:p>
        </p:txBody>
      </p:sp>
      <p:sp>
        <p:nvSpPr>
          <p:cNvPr id="25" name="Text 20"/>
          <p:cNvSpPr txBox="1"/>
          <p:nvPr/>
        </p:nvSpPr>
        <p:spPr>
          <a:xfrm>
            <a:off x="742950" y="3952875"/>
            <a:ext cx="1866900" cy="552450"/>
          </a:xfrm>
          <a:prstGeom prst="rect">
            <a:avLst/>
          </a:prstGeom>
          <a:noFill/>
          <a:ln/>
        </p:spPr>
        <p:txBody>
          <a:bodyPr wrap="square" lIns="0" tIns="0" rIns="0" bIns="0" rtlCol="0" anchor="ctr"/>
          <a:lstStyle/>
          <a:p>
            <a:pPr marL="0" indent="0" algn="l">
              <a:lnSpc>
                <a:spcPct val="115000"/>
              </a:lnSpc>
              <a:buNone/>
            </a:pPr>
            <a:r>
              <a:rPr lang="en-US" sz="1013" b="1" dirty="0">
                <a:solidFill>
                  <a:srgbClr val="0B150E"/>
                </a:solidFill>
              </a:rPr>
              <a:t>Can what you type train the model?</a:t>
            </a:r>
            <a:endParaRPr lang="en-US" sz="1013" dirty="0"/>
          </a:p>
        </p:txBody>
      </p:sp>
      <p:pic>
        <p:nvPicPr>
          <p:cNvPr id="26" name="Status icon" descr="/home/claude/ebook/build/icons/LuCircleX-orange.png"/>
          <p:cNvPicPr>
            <a:picLocks noChangeAspect="1"/>
          </p:cNvPicPr>
          <p:nvPr/>
        </p:nvPicPr>
        <p:blipFill>
          <a:blip r:embed="rId4"/>
          <a:stretch>
            <a:fillRect/>
          </a:stretch>
        </p:blipFill>
        <p:spPr>
          <a:xfrm>
            <a:off x="2781300" y="4152900"/>
            <a:ext cx="152400" cy="152400"/>
          </a:xfrm>
          <a:prstGeom prst="rect">
            <a:avLst/>
          </a:prstGeom>
        </p:spPr>
      </p:pic>
      <p:sp>
        <p:nvSpPr>
          <p:cNvPr id="27" name="Text 21"/>
          <p:cNvSpPr txBox="1"/>
          <p:nvPr/>
        </p:nvSpPr>
        <p:spPr>
          <a:xfrm>
            <a:off x="3009900" y="3952875"/>
            <a:ext cx="1771650" cy="5524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Often yes by default, until someone turns it off</a:t>
            </a:r>
            <a:endParaRPr lang="en-US" sz="975" dirty="0"/>
          </a:p>
        </p:txBody>
      </p:sp>
      <p:pic>
        <p:nvPicPr>
          <p:cNvPr id="28" name="Status icon" descr="/home/claude/ebook/build/icons/LuCircleCheck-limed.png"/>
          <p:cNvPicPr>
            <a:picLocks noChangeAspect="1"/>
          </p:cNvPicPr>
          <p:nvPr/>
        </p:nvPicPr>
        <p:blipFill>
          <a:blip r:embed="rId5"/>
          <a:stretch>
            <a:fillRect/>
          </a:stretch>
        </p:blipFill>
        <p:spPr>
          <a:xfrm>
            <a:off x="4914900" y="4152900"/>
            <a:ext cx="152400" cy="152400"/>
          </a:xfrm>
          <a:prstGeom prst="rect">
            <a:avLst/>
          </a:prstGeom>
        </p:spPr>
      </p:pic>
      <p:sp>
        <p:nvSpPr>
          <p:cNvPr id="29" name="Text 22"/>
          <p:cNvSpPr txBox="1"/>
          <p:nvPr/>
        </p:nvSpPr>
        <p:spPr>
          <a:xfrm>
            <a:off x="5143500" y="3952875"/>
            <a:ext cx="1714500" cy="5524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Not by default on business plans</a:t>
            </a:r>
            <a:endParaRPr lang="en-US" sz="975" dirty="0"/>
          </a:p>
        </p:txBody>
      </p:sp>
      <p:sp>
        <p:nvSpPr>
          <p:cNvPr id="30" name="Shape 23"/>
          <p:cNvSpPr/>
          <p:nvPr/>
        </p:nvSpPr>
        <p:spPr>
          <a:xfrm>
            <a:off x="581025" y="4505325"/>
            <a:ext cx="6400800" cy="0"/>
          </a:xfrm>
          <a:prstGeom prst="line">
            <a:avLst/>
          </a:prstGeom>
          <a:noFill/>
          <a:ln w="9525">
            <a:solidFill>
              <a:srgbClr val="E7E8E7"/>
            </a:solidFill>
            <a:prstDash val="solid"/>
          </a:ln>
        </p:spPr>
        <p:txBody>
          <a:bodyPr/>
          <a:lstStyle/>
          <a:p>
            <a:endParaRPr lang="en-GB"/>
          </a:p>
        </p:txBody>
      </p:sp>
      <p:sp>
        <p:nvSpPr>
          <p:cNvPr id="31" name="Text 24"/>
          <p:cNvSpPr txBox="1"/>
          <p:nvPr/>
        </p:nvSpPr>
        <p:spPr>
          <a:xfrm>
            <a:off x="742950" y="4505325"/>
            <a:ext cx="1866900" cy="552450"/>
          </a:xfrm>
          <a:prstGeom prst="rect">
            <a:avLst/>
          </a:prstGeom>
          <a:noFill/>
          <a:ln/>
        </p:spPr>
        <p:txBody>
          <a:bodyPr wrap="square" lIns="0" tIns="0" rIns="0" bIns="0" rtlCol="0" anchor="ctr"/>
          <a:lstStyle/>
          <a:p>
            <a:pPr marL="0" indent="0" algn="l">
              <a:lnSpc>
                <a:spcPct val="115000"/>
              </a:lnSpc>
              <a:buNone/>
            </a:pPr>
            <a:r>
              <a:rPr lang="en-US" sz="1013" b="1" dirty="0">
                <a:solidFill>
                  <a:srgbClr val="0B150E"/>
                </a:solidFill>
              </a:rPr>
              <a:t>Who can remove access when they leave?</a:t>
            </a:r>
            <a:endParaRPr lang="en-US" sz="1013" dirty="0"/>
          </a:p>
        </p:txBody>
      </p:sp>
      <p:pic>
        <p:nvPicPr>
          <p:cNvPr id="32" name="Status icon" descr="/home/claude/ebook/build/icons/LuCircleX-orange.png"/>
          <p:cNvPicPr>
            <a:picLocks noChangeAspect="1"/>
          </p:cNvPicPr>
          <p:nvPr/>
        </p:nvPicPr>
        <p:blipFill>
          <a:blip r:embed="rId4"/>
          <a:stretch>
            <a:fillRect/>
          </a:stretch>
        </p:blipFill>
        <p:spPr>
          <a:xfrm>
            <a:off x="2781300" y="4705350"/>
            <a:ext cx="152400" cy="152400"/>
          </a:xfrm>
          <a:prstGeom prst="rect">
            <a:avLst/>
          </a:prstGeom>
        </p:spPr>
      </p:pic>
      <p:sp>
        <p:nvSpPr>
          <p:cNvPr id="33" name="Text 25"/>
          <p:cNvSpPr txBox="1"/>
          <p:nvPr/>
        </p:nvSpPr>
        <p:spPr>
          <a:xfrm>
            <a:off x="3009900" y="4505325"/>
            <a:ext cx="1771650" cy="5524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Nobody at the business</a:t>
            </a:r>
            <a:endParaRPr lang="en-US" sz="975" dirty="0"/>
          </a:p>
        </p:txBody>
      </p:sp>
      <p:pic>
        <p:nvPicPr>
          <p:cNvPr id="34" name="Status icon" descr="/home/claude/ebook/build/icons/LuCircleCheck-limed.png"/>
          <p:cNvPicPr>
            <a:picLocks noChangeAspect="1"/>
          </p:cNvPicPr>
          <p:nvPr/>
        </p:nvPicPr>
        <p:blipFill>
          <a:blip r:embed="rId5"/>
          <a:stretch>
            <a:fillRect/>
          </a:stretch>
        </p:blipFill>
        <p:spPr>
          <a:xfrm>
            <a:off x="4914900" y="4705350"/>
            <a:ext cx="152400" cy="152400"/>
          </a:xfrm>
          <a:prstGeom prst="rect">
            <a:avLst/>
          </a:prstGeom>
        </p:spPr>
      </p:pic>
      <p:sp>
        <p:nvSpPr>
          <p:cNvPr id="35" name="Text 26"/>
          <p:cNvSpPr txBox="1"/>
          <p:nvPr/>
        </p:nvSpPr>
        <p:spPr>
          <a:xfrm>
            <a:off x="5143500" y="4505325"/>
            <a:ext cx="1714500" cy="5524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Your admin, the same day</a:t>
            </a:r>
            <a:endParaRPr lang="en-US" sz="975" dirty="0"/>
          </a:p>
        </p:txBody>
      </p:sp>
      <p:sp>
        <p:nvSpPr>
          <p:cNvPr id="36" name="Shape 27"/>
          <p:cNvSpPr/>
          <p:nvPr/>
        </p:nvSpPr>
        <p:spPr>
          <a:xfrm>
            <a:off x="581025" y="5057775"/>
            <a:ext cx="6400800" cy="0"/>
          </a:xfrm>
          <a:prstGeom prst="line">
            <a:avLst/>
          </a:prstGeom>
          <a:noFill/>
          <a:ln w="9525">
            <a:solidFill>
              <a:srgbClr val="E7E8E7"/>
            </a:solidFill>
            <a:prstDash val="solid"/>
          </a:ln>
        </p:spPr>
        <p:txBody>
          <a:bodyPr/>
          <a:lstStyle/>
          <a:p>
            <a:endParaRPr lang="en-GB"/>
          </a:p>
        </p:txBody>
      </p:sp>
      <p:sp>
        <p:nvSpPr>
          <p:cNvPr id="37" name="Text 28"/>
          <p:cNvSpPr txBox="1"/>
          <p:nvPr/>
        </p:nvSpPr>
        <p:spPr>
          <a:xfrm>
            <a:off x="742950" y="5057775"/>
            <a:ext cx="1866900" cy="552450"/>
          </a:xfrm>
          <a:prstGeom prst="rect">
            <a:avLst/>
          </a:prstGeom>
          <a:noFill/>
          <a:ln/>
        </p:spPr>
        <p:txBody>
          <a:bodyPr wrap="square" lIns="0" tIns="0" rIns="0" bIns="0" rtlCol="0" anchor="ctr"/>
          <a:lstStyle/>
          <a:p>
            <a:pPr marL="0" indent="0" algn="l">
              <a:lnSpc>
                <a:spcPct val="115000"/>
              </a:lnSpc>
              <a:buNone/>
            </a:pPr>
            <a:r>
              <a:rPr lang="en-US" sz="1013" b="1" dirty="0">
                <a:solidFill>
                  <a:srgbClr val="0B150E"/>
                </a:solidFill>
              </a:rPr>
              <a:t>Whose terms apply?</a:t>
            </a:r>
            <a:endParaRPr lang="en-US" sz="1013" dirty="0"/>
          </a:p>
        </p:txBody>
      </p:sp>
      <p:pic>
        <p:nvPicPr>
          <p:cNvPr id="38" name="Status icon" descr="/home/claude/ebook/build/icons/LuCircleX-orange.png"/>
          <p:cNvPicPr>
            <a:picLocks noChangeAspect="1"/>
          </p:cNvPicPr>
          <p:nvPr/>
        </p:nvPicPr>
        <p:blipFill>
          <a:blip r:embed="rId4"/>
          <a:stretch>
            <a:fillRect/>
          </a:stretch>
        </p:blipFill>
        <p:spPr>
          <a:xfrm>
            <a:off x="2781300" y="5257800"/>
            <a:ext cx="152400" cy="152400"/>
          </a:xfrm>
          <a:prstGeom prst="rect">
            <a:avLst/>
          </a:prstGeom>
        </p:spPr>
      </p:pic>
      <p:sp>
        <p:nvSpPr>
          <p:cNvPr id="39" name="Text 29"/>
          <p:cNvSpPr txBox="1"/>
          <p:nvPr/>
        </p:nvSpPr>
        <p:spPr>
          <a:xfrm>
            <a:off x="3009900" y="5057775"/>
            <a:ext cx="1771650" cy="5524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Consumer terms one person clicked through</a:t>
            </a:r>
            <a:endParaRPr lang="en-US" sz="975" dirty="0"/>
          </a:p>
        </p:txBody>
      </p:sp>
      <p:pic>
        <p:nvPicPr>
          <p:cNvPr id="40" name="Status icon" descr="/home/claude/ebook/build/icons/LuCircleCheck-limed.png"/>
          <p:cNvPicPr>
            <a:picLocks noChangeAspect="1"/>
          </p:cNvPicPr>
          <p:nvPr/>
        </p:nvPicPr>
        <p:blipFill>
          <a:blip r:embed="rId5"/>
          <a:stretch>
            <a:fillRect/>
          </a:stretch>
        </p:blipFill>
        <p:spPr>
          <a:xfrm>
            <a:off x="4914900" y="5257800"/>
            <a:ext cx="152400" cy="152400"/>
          </a:xfrm>
          <a:prstGeom prst="rect">
            <a:avLst/>
          </a:prstGeom>
        </p:spPr>
      </p:pic>
      <p:sp>
        <p:nvSpPr>
          <p:cNvPr id="41" name="Text 30"/>
          <p:cNvSpPr txBox="1"/>
          <p:nvPr/>
        </p:nvSpPr>
        <p:spPr>
          <a:xfrm>
            <a:off x="5143500" y="5057775"/>
            <a:ext cx="1714500" cy="5524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Your company’s contract and data-protection terms</a:t>
            </a:r>
            <a:endParaRPr lang="en-US" sz="975" dirty="0"/>
          </a:p>
        </p:txBody>
      </p:sp>
      <p:sp>
        <p:nvSpPr>
          <p:cNvPr id="42" name="Card"/>
          <p:cNvSpPr/>
          <p:nvPr/>
        </p:nvSpPr>
        <p:spPr>
          <a:xfrm>
            <a:off x="571500" y="5791200"/>
            <a:ext cx="3143250" cy="1543050"/>
          </a:xfrm>
          <a:prstGeom prst="roundRect">
            <a:avLst>
              <a:gd name="adj" fmla="val 3704"/>
            </a:avLst>
          </a:prstGeom>
          <a:solidFill>
            <a:srgbClr val="F5F5F3"/>
          </a:solidFill>
          <a:ln/>
        </p:spPr>
        <p:txBody>
          <a:bodyPr/>
          <a:lstStyle/>
          <a:p>
            <a:endParaRPr lang="en-GB"/>
          </a:p>
        </p:txBody>
      </p:sp>
      <p:sp>
        <p:nvSpPr>
          <p:cNvPr id="43" name="Text 32"/>
          <p:cNvSpPr txBox="1"/>
          <p:nvPr/>
        </p:nvSpPr>
        <p:spPr>
          <a:xfrm>
            <a:off x="762000" y="5943600"/>
            <a:ext cx="2762250" cy="152400"/>
          </a:xfrm>
          <a:prstGeom prst="rect">
            <a:avLst/>
          </a:prstGeom>
          <a:noFill/>
          <a:ln/>
        </p:spPr>
        <p:txBody>
          <a:bodyPr wrap="square" lIns="0" tIns="0" rIns="0" bIns="0" rtlCol="0" anchor="t"/>
          <a:lstStyle/>
          <a:p>
            <a:pPr marL="0" indent="0" algn="l">
              <a:lnSpc>
                <a:spcPct val="115000"/>
              </a:lnSpc>
              <a:buNone/>
            </a:pPr>
            <a:r>
              <a:rPr lang="en-US" sz="825" b="1" kern="0" spc="80" dirty="0">
                <a:solidFill>
                  <a:srgbClr val="0B150E"/>
                </a:solidFill>
              </a:rPr>
              <a:t>WHAT OPENAI SAYS</a:t>
            </a:r>
            <a:endParaRPr lang="en-US" sz="825" dirty="0"/>
          </a:p>
        </p:txBody>
      </p:sp>
      <p:sp>
        <p:nvSpPr>
          <p:cNvPr id="44" name="Text 33"/>
          <p:cNvSpPr txBox="1"/>
          <p:nvPr/>
        </p:nvSpPr>
        <p:spPr>
          <a:xfrm>
            <a:off x="762000" y="6153150"/>
            <a:ext cx="2762250" cy="838200"/>
          </a:xfrm>
          <a:prstGeom prst="rect">
            <a:avLst/>
          </a:prstGeom>
          <a:noFill/>
          <a:ln/>
        </p:spPr>
        <p:txBody>
          <a:bodyPr wrap="square" lIns="0" tIns="0" rIns="0" bIns="0" rtlCol="0" anchor="t"/>
          <a:lstStyle/>
          <a:p>
            <a:pPr marL="0" indent="0" algn="l">
              <a:lnSpc>
                <a:spcPct val="125000"/>
              </a:lnSpc>
              <a:buNone/>
            </a:pPr>
            <a:r>
              <a:rPr lang="en-US" sz="975" dirty="0">
                <a:solidFill>
                  <a:srgbClr val="1E1E1E"/>
                </a:solidFill>
              </a:rPr>
              <a:t>For consumer ChatGPT, “we may use your content to train our models” unless “Improve the model for everyone” is turned off. Business plans aren’t used for training by default.</a:t>
            </a:r>
            <a:endParaRPr lang="en-US" sz="975" dirty="0"/>
          </a:p>
        </p:txBody>
      </p:sp>
      <p:sp>
        <p:nvSpPr>
          <p:cNvPr id="45" name="Source line"/>
          <p:cNvSpPr txBox="1"/>
          <p:nvPr/>
        </p:nvSpPr>
        <p:spPr>
          <a:xfrm>
            <a:off x="762000" y="7048500"/>
            <a:ext cx="2762250" cy="22860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OPENAI HELP CENTER · DATA CONTROLS, 2026</a:t>
            </a:r>
            <a:endParaRPr lang="en-US" sz="713" dirty="0"/>
          </a:p>
        </p:txBody>
      </p:sp>
      <p:sp>
        <p:nvSpPr>
          <p:cNvPr id="46" name="Card"/>
          <p:cNvSpPr/>
          <p:nvPr/>
        </p:nvSpPr>
        <p:spPr>
          <a:xfrm>
            <a:off x="3848100" y="5791200"/>
            <a:ext cx="3143250" cy="1543050"/>
          </a:xfrm>
          <a:prstGeom prst="roundRect">
            <a:avLst>
              <a:gd name="adj" fmla="val 3704"/>
            </a:avLst>
          </a:prstGeom>
          <a:solidFill>
            <a:srgbClr val="F5F5F3"/>
          </a:solidFill>
          <a:ln/>
        </p:spPr>
        <p:txBody>
          <a:bodyPr/>
          <a:lstStyle/>
          <a:p>
            <a:endParaRPr lang="en-GB"/>
          </a:p>
        </p:txBody>
      </p:sp>
      <p:sp>
        <p:nvSpPr>
          <p:cNvPr id="47" name="Text 36"/>
          <p:cNvSpPr txBox="1"/>
          <p:nvPr/>
        </p:nvSpPr>
        <p:spPr>
          <a:xfrm>
            <a:off x="4038600" y="5943600"/>
            <a:ext cx="2762250" cy="152400"/>
          </a:xfrm>
          <a:prstGeom prst="rect">
            <a:avLst/>
          </a:prstGeom>
          <a:noFill/>
          <a:ln/>
        </p:spPr>
        <p:txBody>
          <a:bodyPr wrap="square" lIns="0" tIns="0" rIns="0" bIns="0" rtlCol="0" anchor="t"/>
          <a:lstStyle/>
          <a:p>
            <a:pPr marL="0" indent="0" algn="l">
              <a:lnSpc>
                <a:spcPct val="115000"/>
              </a:lnSpc>
              <a:buNone/>
            </a:pPr>
            <a:r>
              <a:rPr lang="en-US" sz="825" b="1" kern="0" spc="80" dirty="0">
                <a:solidFill>
                  <a:srgbClr val="0B150E"/>
                </a:solidFill>
              </a:rPr>
              <a:t>WHAT MICROSOFT SAYS</a:t>
            </a:r>
            <a:endParaRPr lang="en-US" sz="825" dirty="0"/>
          </a:p>
        </p:txBody>
      </p:sp>
      <p:sp>
        <p:nvSpPr>
          <p:cNvPr id="48" name="Text 37"/>
          <p:cNvSpPr txBox="1"/>
          <p:nvPr/>
        </p:nvSpPr>
        <p:spPr>
          <a:xfrm>
            <a:off x="4038600" y="6153150"/>
            <a:ext cx="2762250" cy="838200"/>
          </a:xfrm>
          <a:prstGeom prst="rect">
            <a:avLst/>
          </a:prstGeom>
          <a:noFill/>
          <a:ln/>
        </p:spPr>
        <p:txBody>
          <a:bodyPr wrap="square" lIns="0" tIns="0" rIns="0" bIns="0" rtlCol="0" anchor="t"/>
          <a:lstStyle/>
          <a:p>
            <a:pPr marL="0" indent="0" algn="l">
              <a:lnSpc>
                <a:spcPct val="125000"/>
              </a:lnSpc>
              <a:buNone/>
            </a:pPr>
            <a:r>
              <a:rPr lang="en-US" sz="975" dirty="0">
                <a:solidFill>
                  <a:srgbClr val="1E1E1E"/>
                </a:solidFill>
              </a:rPr>
              <a:t>With a work account, Copilot Chat prompts and responses “aren’t used to train foundation models”, and get the same terms as your email and files.</a:t>
            </a:r>
            <a:endParaRPr lang="en-US" sz="975" dirty="0"/>
          </a:p>
        </p:txBody>
      </p:sp>
      <p:sp>
        <p:nvSpPr>
          <p:cNvPr id="49" name="Source line"/>
          <p:cNvSpPr txBox="1"/>
          <p:nvPr/>
        </p:nvSpPr>
        <p:spPr>
          <a:xfrm>
            <a:off x="4038600" y="7048500"/>
            <a:ext cx="2762250" cy="22860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MICROSOFT LEARN · ENTERPRISE DATA PROTECTION, AUG 2026</a:t>
            </a:r>
            <a:endParaRPr lang="en-US" sz="713" dirty="0"/>
          </a:p>
        </p:txBody>
      </p:sp>
      <p:sp>
        <p:nvSpPr>
          <p:cNvPr id="50" name="POPIA band"/>
          <p:cNvSpPr/>
          <p:nvPr/>
        </p:nvSpPr>
        <p:spPr>
          <a:xfrm>
            <a:off x="571500" y="7486650"/>
            <a:ext cx="6419850" cy="742950"/>
          </a:xfrm>
          <a:prstGeom prst="roundRect">
            <a:avLst>
              <a:gd name="adj" fmla="val 7692"/>
            </a:avLst>
          </a:prstGeom>
          <a:solidFill>
            <a:srgbClr val="0B150E"/>
          </a:solidFill>
          <a:ln/>
        </p:spPr>
        <p:txBody>
          <a:bodyPr/>
          <a:lstStyle/>
          <a:p>
            <a:endParaRPr lang="en-GB"/>
          </a:p>
        </p:txBody>
      </p:sp>
      <p:pic>
        <p:nvPicPr>
          <p:cNvPr id="51" name="Icon shield" descr="/home/claude/ebook/build/icons/LuShieldAlert-lime.png"/>
          <p:cNvPicPr>
            <a:picLocks noChangeAspect="1"/>
          </p:cNvPicPr>
          <p:nvPr/>
        </p:nvPicPr>
        <p:blipFill>
          <a:blip r:embed="rId6"/>
          <a:stretch>
            <a:fillRect/>
          </a:stretch>
        </p:blipFill>
        <p:spPr>
          <a:xfrm>
            <a:off x="781050" y="7743825"/>
            <a:ext cx="228600" cy="228600"/>
          </a:xfrm>
          <a:prstGeom prst="rect">
            <a:avLst/>
          </a:prstGeom>
        </p:spPr>
      </p:pic>
      <p:sp>
        <p:nvSpPr>
          <p:cNvPr id="52" name="Text 40"/>
          <p:cNvSpPr txBox="1"/>
          <p:nvPr/>
        </p:nvSpPr>
        <p:spPr>
          <a:xfrm>
            <a:off x="1162050" y="7486650"/>
            <a:ext cx="5619750" cy="742950"/>
          </a:xfrm>
          <a:prstGeom prst="rect">
            <a:avLst/>
          </a:prstGeom>
          <a:noFill/>
          <a:ln/>
        </p:spPr>
        <p:txBody>
          <a:bodyPr wrap="square" lIns="0" tIns="0" rIns="0" bIns="0" rtlCol="0" anchor="ctr"/>
          <a:lstStyle/>
          <a:p>
            <a:pPr marL="0" indent="0" algn="l">
              <a:lnSpc>
                <a:spcPct val="128000"/>
              </a:lnSpc>
              <a:buNone/>
            </a:pPr>
            <a:r>
              <a:rPr lang="en-US" sz="1013" dirty="0">
                <a:solidFill>
                  <a:srgbClr val="F5F5F3"/>
                </a:solidFill>
              </a:rPr>
              <a:t>Section 72 of POPIA, South Africa’s privacy law, limits sending personal information out of the country unless conditions are met, such as adequate protection where it’s going, or the person’s consent. Ask where a tool processes your data.</a:t>
            </a:r>
            <a:endParaRPr lang="en-US" sz="1013" dirty="0"/>
          </a:p>
        </p:txBody>
      </p:sp>
      <p:sp>
        <p:nvSpPr>
          <p:cNvPr id="53" name="Source line"/>
          <p:cNvSpPr txBox="1"/>
          <p:nvPr/>
        </p:nvSpPr>
        <p:spPr>
          <a:xfrm>
            <a:off x="571500" y="8286750"/>
            <a:ext cx="6419850" cy="15240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ENS VIA MONDAQ · POPIA SECTION 72, AUG 2020 · NOT LEGAL ADVICE</a:t>
            </a:r>
            <a:endParaRPr lang="en-US" sz="713" dirty="0"/>
          </a:p>
        </p:txBody>
      </p:sp>
      <p:sp>
        <p:nvSpPr>
          <p:cNvPr id="54" name="Badge"/>
          <p:cNvSpPr/>
          <p:nvPr/>
        </p:nvSpPr>
        <p:spPr>
          <a:xfrm>
            <a:off x="571500" y="8553450"/>
            <a:ext cx="1882140" cy="247650"/>
          </a:xfrm>
          <a:prstGeom prst="roundRect">
            <a:avLst>
              <a:gd name="adj" fmla="val 50000"/>
            </a:avLst>
          </a:prstGeom>
          <a:solidFill>
            <a:srgbClr val="C2D036"/>
          </a:solidFill>
          <a:ln/>
        </p:spPr>
        <p:txBody>
          <a:bodyPr/>
          <a:lstStyle/>
          <a:p>
            <a:endParaRPr lang="en-GB"/>
          </a:p>
        </p:txBody>
      </p:sp>
      <p:pic>
        <p:nvPicPr>
          <p:cNvPr id="55" name="Badge icon" descr="/home/claude/ebook/build/icons/LuPencil-ink.png"/>
          <p:cNvPicPr>
            <a:picLocks noChangeAspect="1"/>
          </p:cNvPicPr>
          <p:nvPr/>
        </p:nvPicPr>
        <p:blipFill>
          <a:blip r:embed="rId7"/>
          <a:stretch>
            <a:fillRect/>
          </a:stretch>
        </p:blipFill>
        <p:spPr>
          <a:xfrm>
            <a:off x="685800" y="8610600"/>
            <a:ext cx="133350" cy="133350"/>
          </a:xfrm>
          <a:prstGeom prst="rect">
            <a:avLst/>
          </a:prstGeom>
        </p:spPr>
      </p:pic>
      <p:sp>
        <p:nvSpPr>
          <p:cNvPr id="56" name="Badge text"/>
          <p:cNvSpPr txBox="1"/>
          <p:nvPr/>
        </p:nvSpPr>
        <p:spPr>
          <a:xfrm>
            <a:off x="876300" y="8562975"/>
            <a:ext cx="1501140" cy="228600"/>
          </a:xfrm>
          <a:prstGeom prst="rect">
            <a:avLst/>
          </a:prstGeom>
          <a:noFill/>
          <a:ln/>
        </p:spPr>
        <p:txBody>
          <a:bodyPr wrap="none" lIns="0" tIns="0" rIns="0" bIns="0" rtlCol="0" anchor="ctr"/>
          <a:lstStyle/>
          <a:p>
            <a:pPr marL="0" indent="0" algn="l">
              <a:lnSpc>
                <a:spcPct val="115000"/>
              </a:lnSpc>
              <a:buNone/>
            </a:pPr>
            <a:r>
              <a:rPr lang="en-US" sz="825" b="1" kern="0" spc="80" dirty="0">
                <a:solidFill>
                  <a:srgbClr val="0B150E"/>
                </a:solidFill>
              </a:rPr>
              <a:t>YOUR TURN · 5 MIN</a:t>
            </a:r>
            <a:endParaRPr lang="en-US" sz="825" dirty="0"/>
          </a:p>
        </p:txBody>
      </p:sp>
      <p:sp>
        <p:nvSpPr>
          <p:cNvPr id="57" name="Text 44"/>
          <p:cNvSpPr txBox="1"/>
          <p:nvPr/>
        </p:nvSpPr>
        <p:spPr>
          <a:xfrm>
            <a:off x="2609850" y="8553450"/>
            <a:ext cx="4381500" cy="247650"/>
          </a:xfrm>
          <a:prstGeom prst="rect">
            <a:avLst/>
          </a:prstGeom>
          <a:noFill/>
          <a:ln/>
        </p:spPr>
        <p:txBody>
          <a:bodyPr wrap="square" lIns="0" tIns="0" rIns="0" bIns="0" rtlCol="0" anchor="ctr"/>
          <a:lstStyle/>
          <a:p>
            <a:pPr marL="0" indent="0" algn="l">
              <a:lnSpc>
                <a:spcPct val="115000"/>
              </a:lnSpc>
              <a:buNone/>
            </a:pPr>
            <a:r>
              <a:rPr lang="en-US" sz="1125" b="1" dirty="0">
                <a:solidFill>
                  <a:srgbClr val="0B150E"/>
                </a:solidFill>
              </a:rPr>
              <a:t>Seven questions before you approve an AI tool</a:t>
            </a:r>
            <a:endParaRPr lang="en-US" sz="1125" dirty="0"/>
          </a:p>
        </p:txBody>
      </p:sp>
      <p:sp>
        <p:nvSpPr>
          <p:cNvPr id="58" name="Tick box"/>
          <p:cNvSpPr/>
          <p:nvPr/>
        </p:nvSpPr>
        <p:spPr>
          <a:xfrm>
            <a:off x="571500" y="8943975"/>
            <a:ext cx="142875" cy="142875"/>
          </a:xfrm>
          <a:prstGeom prst="roundRect">
            <a:avLst>
              <a:gd name="adj" fmla="val 20000"/>
            </a:avLst>
          </a:prstGeom>
          <a:solidFill>
            <a:srgbClr val="FFFFFF"/>
          </a:solidFill>
          <a:ln w="13970">
            <a:solidFill>
              <a:srgbClr val="9DA19E"/>
            </a:solidFill>
            <a:prstDash val="solid"/>
          </a:ln>
        </p:spPr>
        <p:txBody>
          <a:bodyPr/>
          <a:lstStyle/>
          <a:p>
            <a:endParaRPr lang="en-GB"/>
          </a:p>
        </p:txBody>
      </p:sp>
      <p:sp>
        <p:nvSpPr>
          <p:cNvPr id="59" name="Text 46"/>
          <p:cNvSpPr txBox="1"/>
          <p:nvPr/>
        </p:nvSpPr>
        <p:spPr>
          <a:xfrm>
            <a:off x="800100" y="8915400"/>
            <a:ext cx="2952750" cy="2095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Can staff sign in with their work account?</a:t>
            </a:r>
            <a:endParaRPr lang="en-US" sz="975" dirty="0"/>
          </a:p>
        </p:txBody>
      </p:sp>
      <p:sp>
        <p:nvSpPr>
          <p:cNvPr id="60" name="Tick box"/>
          <p:cNvSpPr/>
          <p:nvPr/>
        </p:nvSpPr>
        <p:spPr>
          <a:xfrm>
            <a:off x="571500" y="9210675"/>
            <a:ext cx="142875" cy="142875"/>
          </a:xfrm>
          <a:prstGeom prst="roundRect">
            <a:avLst>
              <a:gd name="adj" fmla="val 20000"/>
            </a:avLst>
          </a:prstGeom>
          <a:solidFill>
            <a:srgbClr val="FFFFFF"/>
          </a:solidFill>
          <a:ln w="13970">
            <a:solidFill>
              <a:srgbClr val="9DA19E"/>
            </a:solidFill>
            <a:prstDash val="solid"/>
          </a:ln>
        </p:spPr>
        <p:txBody>
          <a:bodyPr/>
          <a:lstStyle/>
          <a:p>
            <a:endParaRPr lang="en-GB"/>
          </a:p>
        </p:txBody>
      </p:sp>
      <p:sp>
        <p:nvSpPr>
          <p:cNvPr id="61" name="Text 48"/>
          <p:cNvSpPr txBox="1"/>
          <p:nvPr/>
        </p:nvSpPr>
        <p:spPr>
          <a:xfrm>
            <a:off x="800100" y="9182100"/>
            <a:ext cx="2952750" cy="2095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Is training on our data off by default?</a:t>
            </a:r>
            <a:endParaRPr lang="en-US" sz="975" dirty="0"/>
          </a:p>
        </p:txBody>
      </p:sp>
      <p:sp>
        <p:nvSpPr>
          <p:cNvPr id="62" name="Tick box"/>
          <p:cNvSpPr/>
          <p:nvPr/>
        </p:nvSpPr>
        <p:spPr>
          <a:xfrm>
            <a:off x="571500" y="9477375"/>
            <a:ext cx="142875" cy="142875"/>
          </a:xfrm>
          <a:prstGeom prst="roundRect">
            <a:avLst>
              <a:gd name="adj" fmla="val 20000"/>
            </a:avLst>
          </a:prstGeom>
          <a:solidFill>
            <a:srgbClr val="FFFFFF"/>
          </a:solidFill>
          <a:ln w="13970">
            <a:solidFill>
              <a:srgbClr val="9DA19E"/>
            </a:solidFill>
            <a:prstDash val="solid"/>
          </a:ln>
        </p:spPr>
        <p:txBody>
          <a:bodyPr/>
          <a:lstStyle/>
          <a:p>
            <a:endParaRPr lang="en-GB"/>
          </a:p>
        </p:txBody>
      </p:sp>
      <p:sp>
        <p:nvSpPr>
          <p:cNvPr id="63" name="Text 50"/>
          <p:cNvSpPr txBox="1"/>
          <p:nvPr/>
        </p:nvSpPr>
        <p:spPr>
          <a:xfrm>
            <a:off x="800100" y="9448800"/>
            <a:ext cx="2952750" cy="2095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Can our admin remove a leaver the same day?</a:t>
            </a:r>
            <a:endParaRPr lang="en-US" sz="975" dirty="0"/>
          </a:p>
        </p:txBody>
      </p:sp>
      <p:sp>
        <p:nvSpPr>
          <p:cNvPr id="64" name="Tick box"/>
          <p:cNvSpPr/>
          <p:nvPr/>
        </p:nvSpPr>
        <p:spPr>
          <a:xfrm>
            <a:off x="571500" y="9744075"/>
            <a:ext cx="142875" cy="142875"/>
          </a:xfrm>
          <a:prstGeom prst="roundRect">
            <a:avLst>
              <a:gd name="adj" fmla="val 20000"/>
            </a:avLst>
          </a:prstGeom>
          <a:solidFill>
            <a:srgbClr val="FFFFFF"/>
          </a:solidFill>
          <a:ln w="13970">
            <a:solidFill>
              <a:srgbClr val="9DA19E"/>
            </a:solidFill>
            <a:prstDash val="solid"/>
          </a:ln>
        </p:spPr>
        <p:txBody>
          <a:bodyPr/>
          <a:lstStyle/>
          <a:p>
            <a:endParaRPr lang="en-GB"/>
          </a:p>
        </p:txBody>
      </p:sp>
      <p:sp>
        <p:nvSpPr>
          <p:cNvPr id="65" name="Text 52"/>
          <p:cNvSpPr txBox="1"/>
          <p:nvPr/>
        </p:nvSpPr>
        <p:spPr>
          <a:xfrm>
            <a:off x="800100" y="9715500"/>
            <a:ext cx="2952750" cy="2095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Where is our data stored and processed?</a:t>
            </a:r>
            <a:endParaRPr lang="en-US" sz="975" dirty="0"/>
          </a:p>
        </p:txBody>
      </p:sp>
      <p:sp>
        <p:nvSpPr>
          <p:cNvPr id="66" name="Tick box"/>
          <p:cNvSpPr/>
          <p:nvPr/>
        </p:nvSpPr>
        <p:spPr>
          <a:xfrm>
            <a:off x="3848100" y="8943975"/>
            <a:ext cx="142875" cy="142875"/>
          </a:xfrm>
          <a:prstGeom prst="roundRect">
            <a:avLst>
              <a:gd name="adj" fmla="val 20000"/>
            </a:avLst>
          </a:prstGeom>
          <a:solidFill>
            <a:srgbClr val="FFFFFF"/>
          </a:solidFill>
          <a:ln w="13970">
            <a:solidFill>
              <a:srgbClr val="9DA19E"/>
            </a:solidFill>
            <a:prstDash val="solid"/>
          </a:ln>
        </p:spPr>
        <p:txBody>
          <a:bodyPr/>
          <a:lstStyle/>
          <a:p>
            <a:endParaRPr lang="en-GB"/>
          </a:p>
        </p:txBody>
      </p:sp>
      <p:sp>
        <p:nvSpPr>
          <p:cNvPr id="67" name="Text 54"/>
          <p:cNvSpPr txBox="1"/>
          <p:nvPr/>
        </p:nvSpPr>
        <p:spPr>
          <a:xfrm>
            <a:off x="4076700" y="8915400"/>
            <a:ext cx="2952750" cy="2095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Which terms cover it, and who accepted them?</a:t>
            </a:r>
            <a:endParaRPr lang="en-US" sz="975" dirty="0"/>
          </a:p>
        </p:txBody>
      </p:sp>
      <p:sp>
        <p:nvSpPr>
          <p:cNvPr id="68" name="Tick box"/>
          <p:cNvSpPr/>
          <p:nvPr/>
        </p:nvSpPr>
        <p:spPr>
          <a:xfrm>
            <a:off x="3848100" y="9210675"/>
            <a:ext cx="142875" cy="142875"/>
          </a:xfrm>
          <a:prstGeom prst="roundRect">
            <a:avLst>
              <a:gd name="adj" fmla="val 20000"/>
            </a:avLst>
          </a:prstGeom>
          <a:solidFill>
            <a:srgbClr val="FFFFFF"/>
          </a:solidFill>
          <a:ln w="13970">
            <a:solidFill>
              <a:srgbClr val="9DA19E"/>
            </a:solidFill>
            <a:prstDash val="solid"/>
          </a:ln>
        </p:spPr>
        <p:txBody>
          <a:bodyPr/>
          <a:lstStyle/>
          <a:p>
            <a:endParaRPr lang="en-GB"/>
          </a:p>
        </p:txBody>
      </p:sp>
      <p:sp>
        <p:nvSpPr>
          <p:cNvPr id="69" name="Text 56"/>
          <p:cNvSpPr txBox="1"/>
          <p:nvPr/>
        </p:nvSpPr>
        <p:spPr>
          <a:xfrm>
            <a:off x="4076700" y="9182100"/>
            <a:ext cx="2952750" cy="2095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Can we see who uses it, and how much?</a:t>
            </a:r>
            <a:endParaRPr lang="en-US" sz="975" dirty="0"/>
          </a:p>
        </p:txBody>
      </p:sp>
      <p:sp>
        <p:nvSpPr>
          <p:cNvPr id="70" name="Tick box"/>
          <p:cNvSpPr/>
          <p:nvPr/>
        </p:nvSpPr>
        <p:spPr>
          <a:xfrm>
            <a:off x="3848100" y="9477375"/>
            <a:ext cx="142875" cy="142875"/>
          </a:xfrm>
          <a:prstGeom prst="roundRect">
            <a:avLst>
              <a:gd name="adj" fmla="val 20000"/>
            </a:avLst>
          </a:prstGeom>
          <a:solidFill>
            <a:srgbClr val="FFFFFF"/>
          </a:solidFill>
          <a:ln w="13970">
            <a:solidFill>
              <a:srgbClr val="9DA19E"/>
            </a:solidFill>
            <a:prstDash val="solid"/>
          </a:ln>
        </p:spPr>
        <p:txBody>
          <a:bodyPr/>
          <a:lstStyle/>
          <a:p>
            <a:endParaRPr lang="en-GB"/>
          </a:p>
        </p:txBody>
      </p:sp>
      <p:sp>
        <p:nvSpPr>
          <p:cNvPr id="71" name="Text 58"/>
          <p:cNvSpPr txBox="1"/>
          <p:nvPr/>
        </p:nvSpPr>
        <p:spPr>
          <a:xfrm>
            <a:off x="4076700" y="9448800"/>
            <a:ext cx="2952750" cy="2095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What happens to our data if we stop paying?</a:t>
            </a:r>
            <a:endParaRPr lang="en-US" sz="975" dirty="0"/>
          </a:p>
        </p:txBody>
      </p:sp>
      <p:sp>
        <p:nvSpPr>
          <p:cNvPr id="72"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73"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74"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75" name="Link: back to contents" descr="Link: back to contents">
            <a:hlinkClick r:id="rId8" action="ppaction://hlinksldjump" tooltip="Go to page 1"/>
          </p:cNvPr>
          <p:cNvPicPr>
            <a:picLocks noChangeAspect="1"/>
          </p:cNvPicPr>
          <p:nvPr/>
        </p:nvPicPr>
        <p:blipFill>
          <a:blip r:embed="rId9"/>
          <a:stretch>
            <a:fillRect/>
          </a:stretch>
        </p:blipFill>
        <p:spPr>
          <a:xfrm>
            <a:off x="3019425" y="10163175"/>
            <a:ext cx="1524000" cy="228600"/>
          </a:xfrm>
          <a:prstGeom prst="rect">
            <a:avLst/>
          </a:prstGeom>
        </p:spPr>
      </p:pic>
      <p:sp>
        <p:nvSpPr>
          <p:cNvPr id="76"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77" name="Link: IT Health Assessment" descr="Link: IT Health Assessment">
            <a:hlinkClick r:id="rId10" tooltip="Open in your browser"/>
          </p:cNvPr>
          <p:cNvPicPr>
            <a:picLocks noChangeAspect="1"/>
          </p:cNvPicPr>
          <p:nvPr/>
        </p:nvPicPr>
        <p:blipFill>
          <a:blip r:embed="rId9"/>
          <a:stretch>
            <a:fillRect/>
          </a:stretch>
        </p:blipFill>
        <p:spPr>
          <a:xfrm>
            <a:off x="5467350" y="10163175"/>
            <a:ext cx="1524000" cy="228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2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7A8C20"/>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EDEDE9"/>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12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47625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02 · STAY PROTECTED · THE OUTSIDE RISK</a:t>
            </a:r>
            <a:endParaRPr lang="en-US" sz="975" dirty="0"/>
          </a:p>
        </p:txBody>
      </p:sp>
      <p:sp>
        <p:nvSpPr>
          <p:cNvPr id="12"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Phishing </a:t>
            </a:r>
            <a:r>
              <a:rPr lang="en-US" sz="2850" b="1" kern="0" spc="-60" dirty="0">
                <a:solidFill>
                  <a:srgbClr val="7A8C20"/>
                </a:solidFill>
              </a:rPr>
              <a:t>no longer looks</a:t>
            </a:r>
            <a:endParaRPr lang="en-US" sz="2850" dirty="0"/>
          </a:p>
          <a:p>
            <a:pPr marL="0" indent="0" algn="l">
              <a:lnSpc>
                <a:spcPct val="100000"/>
              </a:lnSpc>
              <a:buNone/>
            </a:pPr>
            <a:r>
              <a:rPr lang="en-US" sz="2850" b="1" kern="0" spc="-60" dirty="0">
                <a:solidFill>
                  <a:srgbClr val="0B150E"/>
                </a:solidFill>
              </a:rPr>
              <a:t>like phishing</a:t>
            </a:r>
            <a:endParaRPr lang="en-US" sz="2850" dirty="0"/>
          </a:p>
        </p:txBody>
      </p:sp>
      <p:sp>
        <p:nvSpPr>
          <p:cNvPr id="13" name="Accent rule"/>
          <p:cNvSpPr/>
          <p:nvPr/>
        </p:nvSpPr>
        <p:spPr>
          <a:xfrm>
            <a:off x="571500" y="2152650"/>
            <a:ext cx="533400" cy="38100"/>
          </a:xfrm>
          <a:prstGeom prst="rect">
            <a:avLst/>
          </a:prstGeom>
          <a:solidFill>
            <a:srgbClr val="7A8C20"/>
          </a:solidFill>
          <a:ln/>
        </p:spPr>
        <p:txBody>
          <a:bodyPr/>
          <a:lstStyle/>
          <a:p>
            <a:endParaRPr lang="en-GB"/>
          </a:p>
        </p:txBody>
      </p:sp>
      <p:sp>
        <p:nvSpPr>
          <p:cNvPr id="14" name="Text 11"/>
          <p:cNvSpPr txBox="1"/>
          <p:nvPr/>
        </p:nvSpPr>
        <p:spPr>
          <a:xfrm>
            <a:off x="571500" y="2343150"/>
            <a:ext cx="6419850" cy="476250"/>
          </a:xfrm>
          <a:prstGeom prst="rect">
            <a:avLst/>
          </a:prstGeom>
          <a:noFill/>
          <a:ln/>
        </p:spPr>
        <p:txBody>
          <a:bodyPr wrap="square" lIns="0" tIns="0" rIns="0" bIns="0" rtlCol="0" anchor="t"/>
          <a:lstStyle/>
          <a:p>
            <a:pPr marL="0" indent="0" algn="l">
              <a:lnSpc>
                <a:spcPct val="130000"/>
              </a:lnSpc>
              <a:buNone/>
            </a:pPr>
            <a:r>
              <a:rPr lang="en-US" sz="1200" dirty="0">
                <a:solidFill>
                  <a:srgbClr val="3A3A3A"/>
                </a:solidFill>
              </a:rPr>
              <a:t>Attackers use the same AI you do. The spelling mistakes and odd greetings people were taught to spot are disappearing.</a:t>
            </a:r>
            <a:endParaRPr lang="en-US" sz="1200" dirty="0"/>
          </a:p>
        </p:txBody>
      </p:sp>
      <p:sp>
        <p:nvSpPr>
          <p:cNvPr id="15" name="Text 12"/>
          <p:cNvSpPr txBox="1"/>
          <p:nvPr/>
        </p:nvSpPr>
        <p:spPr>
          <a:xfrm>
            <a:off x="571500" y="3009900"/>
            <a:ext cx="1905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8A8A8A"/>
                </a:solidFill>
              </a:rPr>
              <a:t>THEN</a:t>
            </a:r>
            <a:endParaRPr lang="en-US" sz="900" dirty="0"/>
          </a:p>
        </p:txBody>
      </p:sp>
      <p:sp>
        <p:nvSpPr>
          <p:cNvPr id="16" name="Card"/>
          <p:cNvSpPr/>
          <p:nvPr/>
        </p:nvSpPr>
        <p:spPr>
          <a:xfrm>
            <a:off x="571500" y="3238500"/>
            <a:ext cx="3143250" cy="1962150"/>
          </a:xfrm>
          <a:prstGeom prst="roundRect">
            <a:avLst>
              <a:gd name="adj" fmla="val 2913"/>
            </a:avLst>
          </a:prstGeom>
          <a:solidFill>
            <a:srgbClr val="FFFFFF"/>
          </a:solidFill>
          <a:ln w="9525">
            <a:solidFill>
              <a:srgbClr val="E7E8E7"/>
            </a:solidFill>
            <a:prstDash val="solid"/>
          </a:ln>
        </p:spPr>
        <p:txBody>
          <a:bodyPr/>
          <a:lstStyle/>
          <a:p>
            <a:endParaRPr lang="en-GB"/>
          </a:p>
        </p:txBody>
      </p:sp>
      <p:sp>
        <p:nvSpPr>
          <p:cNvPr id="17" name="Email header"/>
          <p:cNvSpPr/>
          <p:nvPr/>
        </p:nvSpPr>
        <p:spPr>
          <a:xfrm>
            <a:off x="581025" y="3248025"/>
            <a:ext cx="3124200" cy="476250"/>
          </a:xfrm>
          <a:prstGeom prst="rect">
            <a:avLst/>
          </a:prstGeom>
          <a:solidFill>
            <a:srgbClr val="EDEDE9"/>
          </a:solidFill>
          <a:ln/>
        </p:spPr>
        <p:txBody>
          <a:bodyPr/>
          <a:lstStyle/>
          <a:p>
            <a:endParaRPr lang="en-GB"/>
          </a:p>
        </p:txBody>
      </p:sp>
      <p:sp>
        <p:nvSpPr>
          <p:cNvPr id="18" name="Text 15"/>
          <p:cNvSpPr txBox="1"/>
          <p:nvPr/>
        </p:nvSpPr>
        <p:spPr>
          <a:xfrm>
            <a:off x="723900" y="3305175"/>
            <a:ext cx="2857500" cy="171450"/>
          </a:xfrm>
          <a:prstGeom prst="rect">
            <a:avLst/>
          </a:prstGeom>
          <a:noFill/>
          <a:ln/>
        </p:spPr>
        <p:txBody>
          <a:bodyPr wrap="square" lIns="0" tIns="0" rIns="0" bIns="0" rtlCol="0" anchor="t"/>
          <a:lstStyle/>
          <a:p>
            <a:pPr marL="0" indent="0" algn="l">
              <a:lnSpc>
                <a:spcPct val="115000"/>
              </a:lnSpc>
              <a:buNone/>
            </a:pPr>
            <a:r>
              <a:rPr lang="en-US" sz="863" dirty="0">
                <a:solidFill>
                  <a:srgbClr val="3A3A3A"/>
                </a:solidFill>
              </a:rPr>
              <a:t>From: Acount Services</a:t>
            </a:r>
            <a:endParaRPr lang="en-US" sz="863" dirty="0"/>
          </a:p>
        </p:txBody>
      </p:sp>
      <p:sp>
        <p:nvSpPr>
          <p:cNvPr id="19" name="Text 16"/>
          <p:cNvSpPr txBox="1"/>
          <p:nvPr/>
        </p:nvSpPr>
        <p:spPr>
          <a:xfrm>
            <a:off x="723900" y="3486150"/>
            <a:ext cx="2857500" cy="171450"/>
          </a:xfrm>
          <a:prstGeom prst="rect">
            <a:avLst/>
          </a:prstGeom>
          <a:noFill/>
          <a:ln/>
        </p:spPr>
        <p:txBody>
          <a:bodyPr wrap="square" lIns="0" tIns="0" rIns="0" bIns="0" rtlCol="0" anchor="t"/>
          <a:lstStyle/>
          <a:p>
            <a:pPr marL="0" indent="0" algn="l">
              <a:lnSpc>
                <a:spcPct val="115000"/>
              </a:lnSpc>
              <a:buNone/>
            </a:pPr>
            <a:r>
              <a:rPr lang="en-US" sz="863" b="1" dirty="0">
                <a:solidFill>
                  <a:srgbClr val="1E1E1E"/>
                </a:solidFill>
              </a:rPr>
              <a:t>Subject: URGENT!!! You’re acount is suspend</a:t>
            </a:r>
            <a:endParaRPr lang="en-US" sz="863" dirty="0"/>
          </a:p>
        </p:txBody>
      </p:sp>
      <p:sp>
        <p:nvSpPr>
          <p:cNvPr id="20" name="Text 17"/>
          <p:cNvSpPr txBox="1"/>
          <p:nvPr/>
        </p:nvSpPr>
        <p:spPr>
          <a:xfrm>
            <a:off x="723900" y="3829050"/>
            <a:ext cx="2838450" cy="800100"/>
          </a:xfrm>
          <a:prstGeom prst="rect">
            <a:avLst/>
          </a:prstGeom>
          <a:noFill/>
          <a:ln/>
        </p:spPr>
        <p:txBody>
          <a:bodyPr wrap="square" lIns="0" tIns="0" rIns="0" bIns="0" rtlCol="0" anchor="t"/>
          <a:lstStyle/>
          <a:p>
            <a:pPr marL="0" indent="0" algn="l">
              <a:lnSpc>
                <a:spcPct val="130000"/>
              </a:lnSpc>
              <a:buNone/>
            </a:pPr>
            <a:r>
              <a:rPr lang="en-US" sz="975" dirty="0">
                <a:solidFill>
                  <a:srgbClr val="1E1E1E"/>
                </a:solidFill>
              </a:rPr>
              <a:t>Dear Costumer,</a:t>
            </a:r>
            <a:endParaRPr lang="en-US" sz="975" dirty="0"/>
          </a:p>
          <a:p>
            <a:pPr marL="0" indent="0" algn="l">
              <a:lnSpc>
                <a:spcPct val="130000"/>
              </a:lnSpc>
              <a:buNone/>
            </a:pPr>
            <a:r>
              <a:rPr lang="en-US" sz="975" dirty="0">
                <a:solidFill>
                  <a:srgbClr val="1E1E1E"/>
                </a:solidFill>
              </a:rPr>
              <a:t>Click hear to verify you details or lose acess today.</a:t>
            </a:r>
            <a:endParaRPr lang="en-US" sz="975" dirty="0"/>
          </a:p>
        </p:txBody>
      </p:sp>
      <p:sp>
        <p:nvSpPr>
          <p:cNvPr id="21" name="Tell chip"/>
          <p:cNvSpPr/>
          <p:nvPr/>
        </p:nvSpPr>
        <p:spPr>
          <a:xfrm>
            <a:off x="723900" y="4819650"/>
            <a:ext cx="697230" cy="228600"/>
          </a:xfrm>
          <a:prstGeom prst="roundRect">
            <a:avLst>
              <a:gd name="adj" fmla="val 50000"/>
            </a:avLst>
          </a:prstGeom>
          <a:solidFill>
            <a:srgbClr val="EDEDE9"/>
          </a:solidFill>
          <a:ln/>
        </p:spPr>
        <p:txBody>
          <a:bodyPr/>
          <a:lstStyle/>
          <a:p>
            <a:endParaRPr lang="en-GB"/>
          </a:p>
        </p:txBody>
      </p:sp>
      <p:sp>
        <p:nvSpPr>
          <p:cNvPr id="22" name="Text 19"/>
          <p:cNvSpPr txBox="1"/>
          <p:nvPr/>
        </p:nvSpPr>
        <p:spPr>
          <a:xfrm>
            <a:off x="723900" y="4819650"/>
            <a:ext cx="697230" cy="228600"/>
          </a:xfrm>
          <a:prstGeom prst="rect">
            <a:avLst/>
          </a:prstGeom>
          <a:noFill/>
          <a:ln/>
        </p:spPr>
        <p:txBody>
          <a:bodyPr wrap="square" lIns="0" tIns="0" rIns="0" bIns="0" rtlCol="0" anchor="ctr"/>
          <a:lstStyle/>
          <a:p>
            <a:pPr marL="0" indent="0" algn="ctr">
              <a:lnSpc>
                <a:spcPct val="115000"/>
              </a:lnSpc>
              <a:buNone/>
            </a:pPr>
            <a:r>
              <a:rPr lang="en-US" sz="825" b="1" dirty="0">
                <a:solidFill>
                  <a:srgbClr val="3A3A3A"/>
                </a:solidFill>
              </a:rPr>
              <a:t>Spelling</a:t>
            </a:r>
            <a:endParaRPr lang="en-US" sz="825" dirty="0"/>
          </a:p>
        </p:txBody>
      </p:sp>
      <p:sp>
        <p:nvSpPr>
          <p:cNvPr id="23" name="Tell chip"/>
          <p:cNvSpPr/>
          <p:nvPr/>
        </p:nvSpPr>
        <p:spPr>
          <a:xfrm>
            <a:off x="1478280" y="4819650"/>
            <a:ext cx="1184910" cy="228600"/>
          </a:xfrm>
          <a:prstGeom prst="roundRect">
            <a:avLst>
              <a:gd name="adj" fmla="val 50000"/>
            </a:avLst>
          </a:prstGeom>
          <a:solidFill>
            <a:srgbClr val="EDEDE9"/>
          </a:solidFill>
          <a:ln/>
        </p:spPr>
        <p:txBody>
          <a:bodyPr/>
          <a:lstStyle/>
          <a:p>
            <a:endParaRPr lang="en-GB"/>
          </a:p>
        </p:txBody>
      </p:sp>
      <p:sp>
        <p:nvSpPr>
          <p:cNvPr id="24" name="Text 21"/>
          <p:cNvSpPr txBox="1"/>
          <p:nvPr/>
        </p:nvSpPr>
        <p:spPr>
          <a:xfrm>
            <a:off x="1478280" y="4819650"/>
            <a:ext cx="1184910" cy="228600"/>
          </a:xfrm>
          <a:prstGeom prst="rect">
            <a:avLst/>
          </a:prstGeom>
          <a:noFill/>
          <a:ln/>
        </p:spPr>
        <p:txBody>
          <a:bodyPr wrap="square" lIns="0" tIns="0" rIns="0" bIns="0" rtlCol="0" anchor="ctr"/>
          <a:lstStyle/>
          <a:p>
            <a:pPr marL="0" indent="0" algn="ctr">
              <a:lnSpc>
                <a:spcPct val="115000"/>
              </a:lnSpc>
              <a:buNone/>
            </a:pPr>
            <a:r>
              <a:rPr lang="en-US" sz="825" b="1" dirty="0">
                <a:solidFill>
                  <a:srgbClr val="3A3A3A"/>
                </a:solidFill>
              </a:rPr>
              <a:t>Generic greeting</a:t>
            </a:r>
            <a:endParaRPr lang="en-US" sz="825" dirty="0"/>
          </a:p>
        </p:txBody>
      </p:sp>
      <p:sp>
        <p:nvSpPr>
          <p:cNvPr id="25" name="Tell chip"/>
          <p:cNvSpPr/>
          <p:nvPr/>
        </p:nvSpPr>
        <p:spPr>
          <a:xfrm>
            <a:off x="2720340" y="4819650"/>
            <a:ext cx="514350" cy="228600"/>
          </a:xfrm>
          <a:prstGeom prst="roundRect">
            <a:avLst>
              <a:gd name="adj" fmla="val 50000"/>
            </a:avLst>
          </a:prstGeom>
          <a:solidFill>
            <a:srgbClr val="EDEDE9"/>
          </a:solidFill>
          <a:ln/>
        </p:spPr>
        <p:txBody>
          <a:bodyPr/>
          <a:lstStyle/>
          <a:p>
            <a:endParaRPr lang="en-GB"/>
          </a:p>
        </p:txBody>
      </p:sp>
      <p:sp>
        <p:nvSpPr>
          <p:cNvPr id="26" name="Text 23"/>
          <p:cNvSpPr txBox="1"/>
          <p:nvPr/>
        </p:nvSpPr>
        <p:spPr>
          <a:xfrm>
            <a:off x="2720340" y="4819650"/>
            <a:ext cx="514350" cy="228600"/>
          </a:xfrm>
          <a:prstGeom prst="rect">
            <a:avLst/>
          </a:prstGeom>
          <a:noFill/>
          <a:ln/>
        </p:spPr>
        <p:txBody>
          <a:bodyPr wrap="square" lIns="0" tIns="0" rIns="0" bIns="0" rtlCol="0" anchor="ctr"/>
          <a:lstStyle/>
          <a:p>
            <a:pPr marL="0" indent="0" algn="ctr">
              <a:lnSpc>
                <a:spcPct val="115000"/>
              </a:lnSpc>
              <a:buNone/>
            </a:pPr>
            <a:r>
              <a:rPr lang="en-US" sz="825" b="1" dirty="0">
                <a:solidFill>
                  <a:srgbClr val="3A3A3A"/>
                </a:solidFill>
              </a:rPr>
              <a:t>Panic</a:t>
            </a:r>
            <a:endParaRPr lang="en-US" sz="825" dirty="0"/>
          </a:p>
        </p:txBody>
      </p:sp>
      <p:sp>
        <p:nvSpPr>
          <p:cNvPr id="27" name="Text 24"/>
          <p:cNvSpPr txBox="1"/>
          <p:nvPr/>
        </p:nvSpPr>
        <p:spPr>
          <a:xfrm>
            <a:off x="3848100" y="3009900"/>
            <a:ext cx="1905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E75933"/>
                </a:solidFill>
              </a:rPr>
              <a:t>NOW</a:t>
            </a:r>
            <a:endParaRPr lang="en-US" sz="900" dirty="0"/>
          </a:p>
        </p:txBody>
      </p:sp>
      <p:sp>
        <p:nvSpPr>
          <p:cNvPr id="28" name="Text 25"/>
          <p:cNvSpPr txBox="1"/>
          <p:nvPr/>
        </p:nvSpPr>
        <p:spPr>
          <a:xfrm>
            <a:off x="5086350" y="3009900"/>
            <a:ext cx="1905000" cy="171450"/>
          </a:xfrm>
          <a:prstGeom prst="rect">
            <a:avLst/>
          </a:prstGeom>
          <a:noFill/>
          <a:ln/>
        </p:spPr>
        <p:txBody>
          <a:bodyPr wrap="square" lIns="0" tIns="0" rIns="0" bIns="0" rtlCol="0" anchor="ctr"/>
          <a:lstStyle/>
          <a:p>
            <a:pPr marL="0" indent="0" algn="r">
              <a:lnSpc>
                <a:spcPct val="115000"/>
              </a:lnSpc>
              <a:buNone/>
            </a:pPr>
            <a:r>
              <a:rPr lang="en-US" sz="713" kern="0" spc="40" dirty="0">
                <a:solidFill>
                  <a:srgbClr val="8A8A8A"/>
                </a:solidFill>
                <a:latin typeface="Roboto Mono" pitchFamily="34" charset="0"/>
                <a:ea typeface="Roboto Mono" pitchFamily="34" charset="-122"/>
                <a:cs typeface="Roboto Mono" pitchFamily="34" charset="-120"/>
              </a:rPr>
              <a:t>INVENTED EXAMPLES</a:t>
            </a:r>
            <a:endParaRPr lang="en-US" sz="713" dirty="0"/>
          </a:p>
        </p:txBody>
      </p:sp>
      <p:sp>
        <p:nvSpPr>
          <p:cNvPr id="29" name="Card"/>
          <p:cNvSpPr/>
          <p:nvPr/>
        </p:nvSpPr>
        <p:spPr>
          <a:xfrm>
            <a:off x="3848100" y="3238500"/>
            <a:ext cx="3143250" cy="1962150"/>
          </a:xfrm>
          <a:prstGeom prst="roundRect">
            <a:avLst>
              <a:gd name="adj" fmla="val 2913"/>
            </a:avLst>
          </a:prstGeom>
          <a:solidFill>
            <a:srgbClr val="FFFFFF"/>
          </a:solidFill>
          <a:ln w="9525">
            <a:solidFill>
              <a:srgbClr val="E7E8E7"/>
            </a:solidFill>
            <a:prstDash val="solid"/>
          </a:ln>
        </p:spPr>
        <p:txBody>
          <a:bodyPr/>
          <a:lstStyle/>
          <a:p>
            <a:endParaRPr lang="en-GB"/>
          </a:p>
        </p:txBody>
      </p:sp>
      <p:sp>
        <p:nvSpPr>
          <p:cNvPr id="30" name="Email header"/>
          <p:cNvSpPr/>
          <p:nvPr/>
        </p:nvSpPr>
        <p:spPr>
          <a:xfrm>
            <a:off x="3857625" y="3248025"/>
            <a:ext cx="3124200" cy="476250"/>
          </a:xfrm>
          <a:prstGeom prst="rect">
            <a:avLst/>
          </a:prstGeom>
          <a:solidFill>
            <a:srgbClr val="EDEDE9"/>
          </a:solidFill>
          <a:ln/>
        </p:spPr>
        <p:txBody>
          <a:bodyPr/>
          <a:lstStyle/>
          <a:p>
            <a:endParaRPr lang="en-GB"/>
          </a:p>
        </p:txBody>
      </p:sp>
      <p:sp>
        <p:nvSpPr>
          <p:cNvPr id="31" name="Text 28"/>
          <p:cNvSpPr txBox="1"/>
          <p:nvPr/>
        </p:nvSpPr>
        <p:spPr>
          <a:xfrm>
            <a:off x="4000500" y="3305175"/>
            <a:ext cx="2857500" cy="171450"/>
          </a:xfrm>
          <a:prstGeom prst="rect">
            <a:avLst/>
          </a:prstGeom>
          <a:noFill/>
          <a:ln/>
        </p:spPr>
        <p:txBody>
          <a:bodyPr wrap="square" lIns="0" tIns="0" rIns="0" bIns="0" rtlCol="0" anchor="t"/>
          <a:lstStyle/>
          <a:p>
            <a:pPr marL="0" indent="0" algn="l">
              <a:lnSpc>
                <a:spcPct val="115000"/>
              </a:lnSpc>
              <a:buNone/>
            </a:pPr>
            <a:r>
              <a:rPr lang="en-US" sz="863" dirty="0">
                <a:solidFill>
                  <a:srgbClr val="3A3A3A"/>
                </a:solidFill>
              </a:rPr>
              <a:t>From: Accounts · your supplier</a:t>
            </a:r>
            <a:endParaRPr lang="en-US" sz="863" dirty="0"/>
          </a:p>
        </p:txBody>
      </p:sp>
      <p:sp>
        <p:nvSpPr>
          <p:cNvPr id="32" name="Text 29"/>
          <p:cNvSpPr txBox="1"/>
          <p:nvPr/>
        </p:nvSpPr>
        <p:spPr>
          <a:xfrm>
            <a:off x="4000500" y="3486150"/>
            <a:ext cx="2857500" cy="171450"/>
          </a:xfrm>
          <a:prstGeom prst="rect">
            <a:avLst/>
          </a:prstGeom>
          <a:noFill/>
          <a:ln/>
        </p:spPr>
        <p:txBody>
          <a:bodyPr wrap="square" lIns="0" tIns="0" rIns="0" bIns="0" rtlCol="0" anchor="t"/>
          <a:lstStyle/>
          <a:p>
            <a:pPr marL="0" indent="0" algn="l">
              <a:lnSpc>
                <a:spcPct val="115000"/>
              </a:lnSpc>
              <a:buNone/>
            </a:pPr>
            <a:r>
              <a:rPr lang="en-US" sz="863" b="1" dirty="0">
                <a:solidFill>
                  <a:srgbClr val="1E1E1E"/>
                </a:solidFill>
              </a:rPr>
              <a:t>Subject: Updated banking details, invoice 2291</a:t>
            </a:r>
            <a:endParaRPr lang="en-US" sz="863" dirty="0"/>
          </a:p>
        </p:txBody>
      </p:sp>
      <p:sp>
        <p:nvSpPr>
          <p:cNvPr id="33" name="Text 30"/>
          <p:cNvSpPr txBox="1"/>
          <p:nvPr/>
        </p:nvSpPr>
        <p:spPr>
          <a:xfrm>
            <a:off x="4000500" y="3829050"/>
            <a:ext cx="2838450" cy="800100"/>
          </a:xfrm>
          <a:prstGeom prst="rect">
            <a:avLst/>
          </a:prstGeom>
          <a:noFill/>
          <a:ln/>
        </p:spPr>
        <p:txBody>
          <a:bodyPr wrap="square" lIns="0" tIns="0" rIns="0" bIns="0" rtlCol="0" anchor="t"/>
          <a:lstStyle/>
          <a:p>
            <a:pPr marL="0" indent="0" algn="l">
              <a:lnSpc>
                <a:spcPct val="130000"/>
              </a:lnSpc>
              <a:buNone/>
            </a:pPr>
            <a:r>
              <a:rPr lang="en-US" sz="975" dirty="0">
                <a:solidFill>
                  <a:srgbClr val="1E1E1E"/>
                </a:solidFill>
              </a:rPr>
              <a:t>Hi Sam, thanks for Tuesday’s call. Our bank details changed this month, so the updated invoice is attached. Please use the new account for the payment on the 28th.</a:t>
            </a:r>
            <a:endParaRPr lang="en-US" sz="975" dirty="0"/>
          </a:p>
        </p:txBody>
      </p:sp>
      <p:sp>
        <p:nvSpPr>
          <p:cNvPr id="34" name="Tell chip"/>
          <p:cNvSpPr/>
          <p:nvPr/>
        </p:nvSpPr>
        <p:spPr>
          <a:xfrm>
            <a:off x="4000500" y="4819650"/>
            <a:ext cx="758190" cy="228600"/>
          </a:xfrm>
          <a:prstGeom prst="roundRect">
            <a:avLst>
              <a:gd name="adj" fmla="val 50000"/>
            </a:avLst>
          </a:prstGeom>
          <a:solidFill>
            <a:srgbClr val="E75933"/>
          </a:solidFill>
          <a:ln/>
        </p:spPr>
        <p:txBody>
          <a:bodyPr/>
          <a:lstStyle/>
          <a:p>
            <a:endParaRPr lang="en-GB"/>
          </a:p>
        </p:txBody>
      </p:sp>
      <p:sp>
        <p:nvSpPr>
          <p:cNvPr id="35" name="Text 32"/>
          <p:cNvSpPr txBox="1"/>
          <p:nvPr/>
        </p:nvSpPr>
        <p:spPr>
          <a:xfrm>
            <a:off x="4000500" y="4819650"/>
            <a:ext cx="758190" cy="228600"/>
          </a:xfrm>
          <a:prstGeom prst="rect">
            <a:avLst/>
          </a:prstGeom>
          <a:noFill/>
          <a:ln/>
        </p:spPr>
        <p:txBody>
          <a:bodyPr wrap="square" lIns="0" tIns="0" rIns="0" bIns="0" rtlCol="0" anchor="ctr"/>
          <a:lstStyle/>
          <a:p>
            <a:pPr marL="0" indent="0" algn="ctr">
              <a:lnSpc>
                <a:spcPct val="115000"/>
              </a:lnSpc>
              <a:buNone/>
            </a:pPr>
            <a:r>
              <a:rPr lang="en-US" sz="825" b="1" dirty="0">
                <a:solidFill>
                  <a:srgbClr val="FFFFFF"/>
                </a:solidFill>
              </a:rPr>
              <a:t>Your name</a:t>
            </a:r>
            <a:endParaRPr lang="en-US" sz="825" dirty="0"/>
          </a:p>
        </p:txBody>
      </p:sp>
      <p:sp>
        <p:nvSpPr>
          <p:cNvPr id="36" name="Tell chip"/>
          <p:cNvSpPr/>
          <p:nvPr/>
        </p:nvSpPr>
        <p:spPr>
          <a:xfrm>
            <a:off x="4815840" y="4819650"/>
            <a:ext cx="941070" cy="228600"/>
          </a:xfrm>
          <a:prstGeom prst="roundRect">
            <a:avLst>
              <a:gd name="adj" fmla="val 50000"/>
            </a:avLst>
          </a:prstGeom>
          <a:solidFill>
            <a:srgbClr val="E75933"/>
          </a:solidFill>
          <a:ln/>
        </p:spPr>
        <p:txBody>
          <a:bodyPr/>
          <a:lstStyle/>
          <a:p>
            <a:endParaRPr lang="en-GB"/>
          </a:p>
        </p:txBody>
      </p:sp>
      <p:sp>
        <p:nvSpPr>
          <p:cNvPr id="37" name="Text 34"/>
          <p:cNvSpPr txBox="1"/>
          <p:nvPr/>
        </p:nvSpPr>
        <p:spPr>
          <a:xfrm>
            <a:off x="4815840" y="4819650"/>
            <a:ext cx="941070" cy="228600"/>
          </a:xfrm>
          <a:prstGeom prst="rect">
            <a:avLst/>
          </a:prstGeom>
          <a:noFill/>
          <a:ln/>
        </p:spPr>
        <p:txBody>
          <a:bodyPr wrap="square" lIns="0" tIns="0" rIns="0" bIns="0" rtlCol="0" anchor="ctr"/>
          <a:lstStyle/>
          <a:p>
            <a:pPr marL="0" indent="0" algn="ctr">
              <a:lnSpc>
                <a:spcPct val="115000"/>
              </a:lnSpc>
              <a:buNone/>
            </a:pPr>
            <a:r>
              <a:rPr lang="en-US" sz="825" b="1" dirty="0">
                <a:solidFill>
                  <a:srgbClr val="FFFFFF"/>
                </a:solidFill>
              </a:rPr>
              <a:t>Real details</a:t>
            </a:r>
            <a:endParaRPr lang="en-US" sz="825" dirty="0"/>
          </a:p>
        </p:txBody>
      </p:sp>
      <p:sp>
        <p:nvSpPr>
          <p:cNvPr id="38" name="Tell chip"/>
          <p:cNvSpPr/>
          <p:nvPr/>
        </p:nvSpPr>
        <p:spPr>
          <a:xfrm>
            <a:off x="5814060" y="4819650"/>
            <a:ext cx="1123950" cy="228600"/>
          </a:xfrm>
          <a:prstGeom prst="roundRect">
            <a:avLst>
              <a:gd name="adj" fmla="val 50000"/>
            </a:avLst>
          </a:prstGeom>
          <a:solidFill>
            <a:srgbClr val="E75933"/>
          </a:solidFill>
          <a:ln/>
        </p:spPr>
        <p:txBody>
          <a:bodyPr/>
          <a:lstStyle/>
          <a:p>
            <a:endParaRPr lang="en-GB"/>
          </a:p>
        </p:txBody>
      </p:sp>
      <p:sp>
        <p:nvSpPr>
          <p:cNvPr id="39" name="Text 36"/>
          <p:cNvSpPr txBox="1"/>
          <p:nvPr/>
        </p:nvSpPr>
        <p:spPr>
          <a:xfrm>
            <a:off x="5814060" y="4819650"/>
            <a:ext cx="1123950" cy="228600"/>
          </a:xfrm>
          <a:prstGeom prst="rect">
            <a:avLst/>
          </a:prstGeom>
          <a:noFill/>
          <a:ln/>
        </p:spPr>
        <p:txBody>
          <a:bodyPr wrap="square" lIns="0" tIns="0" rIns="0" bIns="0" rtlCol="0" anchor="ctr"/>
          <a:lstStyle/>
          <a:p>
            <a:pPr marL="0" indent="0" algn="ctr">
              <a:lnSpc>
                <a:spcPct val="115000"/>
              </a:lnSpc>
              <a:buNone/>
            </a:pPr>
            <a:r>
              <a:rPr lang="en-US" sz="825" b="1" dirty="0">
                <a:solidFill>
                  <a:srgbClr val="FFFFFF"/>
                </a:solidFill>
              </a:rPr>
              <a:t>A reason to pay</a:t>
            </a:r>
            <a:endParaRPr lang="en-US" sz="825" dirty="0"/>
          </a:p>
        </p:txBody>
      </p:sp>
      <p:sp>
        <p:nvSpPr>
          <p:cNvPr id="40" name="Text 37"/>
          <p:cNvSpPr txBox="1"/>
          <p:nvPr/>
        </p:nvSpPr>
        <p:spPr>
          <a:xfrm>
            <a:off x="571500" y="5410200"/>
            <a:ext cx="3714750"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AI-automated phishing gets clicked 4.5× more often</a:t>
            </a:r>
            <a:endParaRPr lang="en-US" sz="1125" dirty="0"/>
          </a:p>
        </p:txBody>
      </p:sp>
      <p:graphicFrame>
        <p:nvGraphicFramePr>
          <p:cNvPr id="41" name="Chart: phishing click rates"/>
          <p:cNvGraphicFramePr/>
          <p:nvPr/>
        </p:nvGraphicFramePr>
        <p:xfrm>
          <a:off x="514350" y="5676900"/>
          <a:ext cx="3810000" cy="1333500"/>
        </p:xfrm>
        <a:graphic>
          <a:graphicData uri="http://schemas.openxmlformats.org/drawingml/2006/chart">
            <c:chart xmlns:c="http://schemas.openxmlformats.org/drawingml/2006/chart" xmlns:r="http://schemas.openxmlformats.org/officeDocument/2006/relationships" r:id="rId4"/>
          </a:graphicData>
        </a:graphic>
      </p:graphicFrame>
      <p:sp>
        <p:nvSpPr>
          <p:cNvPr id="42" name="Text 38"/>
          <p:cNvSpPr txBox="1"/>
          <p:nvPr/>
        </p:nvSpPr>
        <p:spPr>
          <a:xfrm>
            <a:off x="571500" y="7029450"/>
            <a:ext cx="2857500" cy="152400"/>
          </a:xfrm>
          <a:prstGeom prst="rect">
            <a:avLst/>
          </a:prstGeom>
          <a:noFill/>
          <a:ln/>
        </p:spPr>
        <p:txBody>
          <a:bodyPr wrap="square" lIns="0" tIns="0" rIns="0" bIns="0" rtlCol="0" anchor="t"/>
          <a:lstStyle/>
          <a:p>
            <a:pPr marL="0" indent="0" algn="l">
              <a:lnSpc>
                <a:spcPct val="115000"/>
              </a:lnSpc>
              <a:buNone/>
            </a:pPr>
            <a:r>
              <a:rPr lang="en-US" sz="825" i="1" dirty="0">
                <a:solidFill>
                  <a:srgbClr val="8A8A8A"/>
                </a:solidFill>
              </a:rPr>
              <a:t>Share of emails that got a click</a:t>
            </a:r>
            <a:endParaRPr lang="en-US" sz="825" dirty="0"/>
          </a:p>
        </p:txBody>
      </p:sp>
      <p:sp>
        <p:nvSpPr>
          <p:cNvPr id="43" name="Source line"/>
          <p:cNvSpPr txBox="1"/>
          <p:nvPr/>
        </p:nvSpPr>
        <p:spPr>
          <a:xfrm>
            <a:off x="571500" y="7239000"/>
            <a:ext cx="3619500" cy="15240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MICROSOFT, DIGITAL DEFENSE REPORT 2025 · GLOBAL</a:t>
            </a:r>
            <a:endParaRPr lang="en-US" sz="713" dirty="0"/>
          </a:p>
        </p:txBody>
      </p:sp>
      <p:sp>
        <p:nvSpPr>
          <p:cNvPr id="44" name="Card"/>
          <p:cNvSpPr/>
          <p:nvPr/>
        </p:nvSpPr>
        <p:spPr>
          <a:xfrm>
            <a:off x="4476750" y="5391150"/>
            <a:ext cx="2514600" cy="2286000"/>
          </a:xfrm>
          <a:prstGeom prst="roundRect">
            <a:avLst>
              <a:gd name="adj" fmla="val 2500"/>
            </a:avLst>
          </a:prstGeom>
          <a:solidFill>
            <a:srgbClr val="F5F5F3"/>
          </a:solidFill>
          <a:ln/>
        </p:spPr>
        <p:txBody>
          <a:bodyPr/>
          <a:lstStyle/>
          <a:p>
            <a:endParaRPr lang="en-GB"/>
          </a:p>
        </p:txBody>
      </p:sp>
      <p:graphicFrame>
        <p:nvGraphicFramePr>
          <p:cNvPr id="45" name="Chart: ransomware timing"/>
          <p:cNvGraphicFramePr/>
          <p:nvPr/>
        </p:nvGraphicFramePr>
        <p:xfrm>
          <a:off x="4572000" y="5505450"/>
          <a:ext cx="1047750" cy="1047750"/>
        </p:xfrm>
        <a:graphic>
          <a:graphicData uri="http://schemas.openxmlformats.org/drawingml/2006/chart">
            <c:chart xmlns:c="http://schemas.openxmlformats.org/drawingml/2006/chart" xmlns:r="http://schemas.openxmlformats.org/officeDocument/2006/relationships" r:id="rId5"/>
          </a:graphicData>
        </a:graphic>
      </p:graphicFrame>
      <p:sp>
        <p:nvSpPr>
          <p:cNvPr id="46" name="Text 41"/>
          <p:cNvSpPr txBox="1"/>
          <p:nvPr/>
        </p:nvSpPr>
        <p:spPr>
          <a:xfrm>
            <a:off x="5734050" y="5562600"/>
            <a:ext cx="1143000" cy="438150"/>
          </a:xfrm>
          <a:prstGeom prst="rect">
            <a:avLst/>
          </a:prstGeom>
          <a:noFill/>
          <a:ln/>
        </p:spPr>
        <p:txBody>
          <a:bodyPr wrap="square" lIns="0" tIns="0" rIns="0" bIns="0" rtlCol="0" anchor="t"/>
          <a:lstStyle/>
          <a:p>
            <a:pPr marL="0" indent="0" algn="l">
              <a:lnSpc>
                <a:spcPct val="115000"/>
              </a:lnSpc>
              <a:buNone/>
            </a:pPr>
            <a:r>
              <a:rPr lang="en-US" sz="3150" b="1" kern="0" spc="-80" dirty="0">
                <a:solidFill>
                  <a:srgbClr val="0B150E"/>
                </a:solidFill>
              </a:rPr>
              <a:t>88%</a:t>
            </a:r>
            <a:endParaRPr lang="en-US" sz="3150" dirty="0"/>
          </a:p>
        </p:txBody>
      </p:sp>
      <p:pic>
        <p:nvPicPr>
          <p:cNvPr id="47" name="Icon moon" descr="/home/claude/ebook/build/icons/LuMoon-ink.png"/>
          <p:cNvPicPr>
            <a:picLocks noChangeAspect="1"/>
          </p:cNvPicPr>
          <p:nvPr/>
        </p:nvPicPr>
        <p:blipFill>
          <a:blip r:embed="rId6"/>
          <a:stretch>
            <a:fillRect/>
          </a:stretch>
        </p:blipFill>
        <p:spPr>
          <a:xfrm>
            <a:off x="5753100" y="6076950"/>
            <a:ext cx="152400" cy="152400"/>
          </a:xfrm>
          <a:prstGeom prst="rect">
            <a:avLst/>
          </a:prstGeom>
        </p:spPr>
      </p:pic>
      <p:sp>
        <p:nvSpPr>
          <p:cNvPr id="48" name="Text 42"/>
          <p:cNvSpPr txBox="1"/>
          <p:nvPr/>
        </p:nvSpPr>
        <p:spPr>
          <a:xfrm>
            <a:off x="5962650" y="6038850"/>
            <a:ext cx="914400" cy="457200"/>
          </a:xfrm>
          <a:prstGeom prst="rect">
            <a:avLst/>
          </a:prstGeom>
          <a:noFill/>
          <a:ln/>
        </p:spPr>
        <p:txBody>
          <a:bodyPr wrap="square" lIns="0" tIns="0" rIns="0" bIns="0" rtlCol="0" anchor="t"/>
          <a:lstStyle/>
          <a:p>
            <a:pPr marL="0" indent="0" algn="l">
              <a:lnSpc>
                <a:spcPct val="120000"/>
              </a:lnSpc>
              <a:buNone/>
            </a:pPr>
            <a:r>
              <a:rPr lang="en-US" sz="900" b="1" dirty="0">
                <a:solidFill>
                  <a:srgbClr val="0B150E"/>
                </a:solidFill>
              </a:rPr>
              <a:t>Nights, weekends and holidays</a:t>
            </a:r>
            <a:endParaRPr lang="en-US" sz="900" dirty="0"/>
          </a:p>
        </p:txBody>
      </p:sp>
      <p:sp>
        <p:nvSpPr>
          <p:cNvPr id="49" name="Text 43"/>
          <p:cNvSpPr txBox="1"/>
          <p:nvPr/>
        </p:nvSpPr>
        <p:spPr>
          <a:xfrm>
            <a:off x="4629150" y="6648450"/>
            <a:ext cx="2247900" cy="590550"/>
          </a:xfrm>
          <a:prstGeom prst="rect">
            <a:avLst/>
          </a:prstGeom>
          <a:noFill/>
          <a:ln/>
        </p:spPr>
        <p:txBody>
          <a:bodyPr wrap="square" lIns="0" tIns="0" rIns="0" bIns="0" rtlCol="0" anchor="t"/>
          <a:lstStyle/>
          <a:p>
            <a:pPr marL="0" indent="0" algn="l">
              <a:lnSpc>
                <a:spcPct val="120000"/>
              </a:lnSpc>
              <a:buNone/>
            </a:pPr>
            <a:r>
              <a:rPr lang="en-US" sz="975" dirty="0">
                <a:solidFill>
                  <a:srgbClr val="1E1E1E"/>
                </a:solidFill>
              </a:rPr>
              <a:t>In 88% of ransomware cases, files were locked (encrypted) outside business hours.</a:t>
            </a:r>
            <a:endParaRPr lang="en-US" sz="975" dirty="0"/>
          </a:p>
        </p:txBody>
      </p:sp>
      <p:sp>
        <p:nvSpPr>
          <p:cNvPr id="50" name="Source line"/>
          <p:cNvSpPr txBox="1"/>
          <p:nvPr/>
        </p:nvSpPr>
        <p:spPr>
          <a:xfrm>
            <a:off x="4629150" y="7334250"/>
            <a:ext cx="2247900" cy="28575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SOPHOS, ACTIVE ADVERSARY REPORT 2026 · 661 CASES, GLOBAL</a:t>
            </a:r>
            <a:endParaRPr lang="en-US" sz="713" dirty="0"/>
          </a:p>
        </p:txBody>
      </p:sp>
      <p:sp>
        <p:nvSpPr>
          <p:cNvPr id="51" name="Eyebrow"/>
          <p:cNvSpPr txBox="1"/>
          <p:nvPr/>
        </p:nvSpPr>
        <p:spPr>
          <a:xfrm>
            <a:off x="571500" y="7791450"/>
            <a:ext cx="3810000" cy="19050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8A8A8A"/>
                </a:solidFill>
              </a:rPr>
              <a:t>THREE DEFENCES THAT STILL WORK</a:t>
            </a:r>
            <a:endParaRPr lang="en-US" sz="900" dirty="0"/>
          </a:p>
        </p:txBody>
      </p:sp>
      <p:sp>
        <p:nvSpPr>
          <p:cNvPr id="52" name="Card"/>
          <p:cNvSpPr/>
          <p:nvPr/>
        </p:nvSpPr>
        <p:spPr>
          <a:xfrm>
            <a:off x="571500" y="8020050"/>
            <a:ext cx="2050733" cy="1905000"/>
          </a:xfrm>
          <a:prstGeom prst="roundRect">
            <a:avLst>
              <a:gd name="adj" fmla="val 3000"/>
            </a:avLst>
          </a:prstGeom>
          <a:solidFill>
            <a:srgbClr val="FFFFFF"/>
          </a:solidFill>
          <a:ln w="9525">
            <a:solidFill>
              <a:srgbClr val="E7E8E7"/>
            </a:solidFill>
            <a:prstDash val="solid"/>
          </a:ln>
        </p:spPr>
        <p:txBody>
          <a:bodyPr/>
          <a:lstStyle/>
          <a:p>
            <a:endParaRPr lang="en-GB"/>
          </a:p>
        </p:txBody>
      </p:sp>
      <p:sp>
        <p:nvSpPr>
          <p:cNvPr id="53" name="Card accent"/>
          <p:cNvSpPr/>
          <p:nvPr/>
        </p:nvSpPr>
        <p:spPr>
          <a:xfrm>
            <a:off x="571500" y="8020050"/>
            <a:ext cx="2050733" cy="28575"/>
          </a:xfrm>
          <a:prstGeom prst="rect">
            <a:avLst/>
          </a:prstGeom>
          <a:solidFill>
            <a:srgbClr val="C2D036"/>
          </a:solidFill>
          <a:ln/>
        </p:spPr>
        <p:txBody>
          <a:bodyPr/>
          <a:lstStyle/>
          <a:p>
            <a:endParaRPr lang="en-GB"/>
          </a:p>
        </p:txBody>
      </p:sp>
      <p:sp>
        <p:nvSpPr>
          <p:cNvPr id="54" name="Icon disc"/>
          <p:cNvSpPr/>
          <p:nvPr/>
        </p:nvSpPr>
        <p:spPr>
          <a:xfrm>
            <a:off x="723900" y="8191500"/>
            <a:ext cx="342900" cy="342900"/>
          </a:xfrm>
          <a:prstGeom prst="ellipse">
            <a:avLst/>
          </a:prstGeom>
          <a:solidFill>
            <a:srgbClr val="F5F5F3"/>
          </a:solidFill>
          <a:ln/>
        </p:spPr>
        <p:txBody>
          <a:bodyPr/>
          <a:lstStyle/>
          <a:p>
            <a:endParaRPr lang="en-GB"/>
          </a:p>
        </p:txBody>
      </p:sp>
      <p:pic>
        <p:nvPicPr>
          <p:cNvPr id="55" name="Icon LuKeyRound" descr="/home/claude/ebook/build/icons/LuKeyRound-ink.png"/>
          <p:cNvPicPr>
            <a:picLocks noChangeAspect="1"/>
          </p:cNvPicPr>
          <p:nvPr/>
        </p:nvPicPr>
        <p:blipFill>
          <a:blip r:embed="rId7"/>
          <a:stretch>
            <a:fillRect/>
          </a:stretch>
        </p:blipFill>
        <p:spPr>
          <a:xfrm>
            <a:off x="806196" y="8273796"/>
            <a:ext cx="178308" cy="178308"/>
          </a:xfrm>
          <a:prstGeom prst="rect">
            <a:avLst/>
          </a:prstGeom>
        </p:spPr>
      </p:pic>
      <p:sp>
        <p:nvSpPr>
          <p:cNvPr id="56" name="Text 49"/>
          <p:cNvSpPr txBox="1"/>
          <p:nvPr/>
        </p:nvSpPr>
        <p:spPr>
          <a:xfrm>
            <a:off x="723900" y="8629650"/>
            <a:ext cx="1743075" cy="209550"/>
          </a:xfrm>
          <a:prstGeom prst="rect">
            <a:avLst/>
          </a:prstGeom>
          <a:noFill/>
          <a:ln/>
        </p:spPr>
        <p:txBody>
          <a:bodyPr wrap="square" lIns="0" tIns="0" rIns="0" bIns="0" rtlCol="0" anchor="t"/>
          <a:lstStyle/>
          <a:p>
            <a:pPr marL="0" indent="0" algn="l">
              <a:lnSpc>
                <a:spcPct val="115000"/>
              </a:lnSpc>
              <a:buNone/>
            </a:pPr>
            <a:r>
              <a:rPr lang="en-US" sz="1163" b="1" dirty="0">
                <a:solidFill>
                  <a:srgbClr val="0B150E"/>
                </a:solidFill>
              </a:rPr>
              <a:t>Two-step sign-in</a:t>
            </a:r>
            <a:endParaRPr lang="en-US" sz="1163" dirty="0"/>
          </a:p>
        </p:txBody>
      </p:sp>
      <p:sp>
        <p:nvSpPr>
          <p:cNvPr id="57" name="Text 50"/>
          <p:cNvSpPr txBox="1"/>
          <p:nvPr/>
        </p:nvSpPr>
        <p:spPr>
          <a:xfrm>
            <a:off x="723900" y="8877300"/>
            <a:ext cx="1743075" cy="9525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Switch on multi-factor authentication (MFA) for every account, including directors and shared mailboxes.</a:t>
            </a:r>
            <a:endParaRPr lang="en-US" sz="975" dirty="0"/>
          </a:p>
        </p:txBody>
      </p:sp>
      <p:sp>
        <p:nvSpPr>
          <p:cNvPr id="58" name="Card"/>
          <p:cNvSpPr/>
          <p:nvPr/>
        </p:nvSpPr>
        <p:spPr>
          <a:xfrm>
            <a:off x="2755583" y="8020050"/>
            <a:ext cx="2050733" cy="1905000"/>
          </a:xfrm>
          <a:prstGeom prst="roundRect">
            <a:avLst>
              <a:gd name="adj" fmla="val 3000"/>
            </a:avLst>
          </a:prstGeom>
          <a:solidFill>
            <a:srgbClr val="FFFFFF"/>
          </a:solidFill>
          <a:ln w="9525">
            <a:solidFill>
              <a:srgbClr val="E7E8E7"/>
            </a:solidFill>
            <a:prstDash val="solid"/>
          </a:ln>
        </p:spPr>
        <p:txBody>
          <a:bodyPr/>
          <a:lstStyle/>
          <a:p>
            <a:endParaRPr lang="en-GB"/>
          </a:p>
        </p:txBody>
      </p:sp>
      <p:sp>
        <p:nvSpPr>
          <p:cNvPr id="59" name="Card accent"/>
          <p:cNvSpPr/>
          <p:nvPr/>
        </p:nvSpPr>
        <p:spPr>
          <a:xfrm>
            <a:off x="2755583" y="8020050"/>
            <a:ext cx="2050733" cy="28575"/>
          </a:xfrm>
          <a:prstGeom prst="rect">
            <a:avLst/>
          </a:prstGeom>
          <a:solidFill>
            <a:srgbClr val="E75933"/>
          </a:solidFill>
          <a:ln/>
        </p:spPr>
        <p:txBody>
          <a:bodyPr/>
          <a:lstStyle/>
          <a:p>
            <a:endParaRPr lang="en-GB"/>
          </a:p>
        </p:txBody>
      </p:sp>
      <p:sp>
        <p:nvSpPr>
          <p:cNvPr id="60" name="Icon disc"/>
          <p:cNvSpPr/>
          <p:nvPr/>
        </p:nvSpPr>
        <p:spPr>
          <a:xfrm>
            <a:off x="2907983" y="8191500"/>
            <a:ext cx="342900" cy="342900"/>
          </a:xfrm>
          <a:prstGeom prst="ellipse">
            <a:avLst/>
          </a:prstGeom>
          <a:solidFill>
            <a:srgbClr val="F5F5F3"/>
          </a:solidFill>
          <a:ln/>
        </p:spPr>
        <p:txBody>
          <a:bodyPr/>
          <a:lstStyle/>
          <a:p>
            <a:endParaRPr lang="en-GB"/>
          </a:p>
        </p:txBody>
      </p:sp>
      <p:pic>
        <p:nvPicPr>
          <p:cNvPr id="61" name="Icon LuPhoneCall" descr="/home/claude/ebook/build/icons/LuPhoneCall-ink.png"/>
          <p:cNvPicPr>
            <a:picLocks noChangeAspect="1"/>
          </p:cNvPicPr>
          <p:nvPr/>
        </p:nvPicPr>
        <p:blipFill>
          <a:blip r:embed="rId8"/>
          <a:stretch>
            <a:fillRect/>
          </a:stretch>
        </p:blipFill>
        <p:spPr>
          <a:xfrm>
            <a:off x="2990279" y="8273796"/>
            <a:ext cx="178308" cy="178308"/>
          </a:xfrm>
          <a:prstGeom prst="rect">
            <a:avLst/>
          </a:prstGeom>
        </p:spPr>
      </p:pic>
      <p:sp>
        <p:nvSpPr>
          <p:cNvPr id="62" name="Text 54"/>
          <p:cNvSpPr txBox="1"/>
          <p:nvPr/>
        </p:nvSpPr>
        <p:spPr>
          <a:xfrm>
            <a:off x="2907983" y="8629650"/>
            <a:ext cx="1743075" cy="209550"/>
          </a:xfrm>
          <a:prstGeom prst="rect">
            <a:avLst/>
          </a:prstGeom>
          <a:noFill/>
          <a:ln/>
        </p:spPr>
        <p:txBody>
          <a:bodyPr wrap="square" lIns="0" tIns="0" rIns="0" bIns="0" rtlCol="0" anchor="t"/>
          <a:lstStyle/>
          <a:p>
            <a:pPr marL="0" indent="0" algn="l">
              <a:lnSpc>
                <a:spcPct val="115000"/>
              </a:lnSpc>
              <a:buNone/>
            </a:pPr>
            <a:r>
              <a:rPr lang="en-US" sz="1163" b="1" dirty="0">
                <a:solidFill>
                  <a:srgbClr val="0B150E"/>
                </a:solidFill>
              </a:rPr>
              <a:t>A call-back rule</a:t>
            </a:r>
            <a:endParaRPr lang="en-US" sz="1163" dirty="0"/>
          </a:p>
        </p:txBody>
      </p:sp>
      <p:sp>
        <p:nvSpPr>
          <p:cNvPr id="63" name="Text 55"/>
          <p:cNvSpPr txBox="1"/>
          <p:nvPr/>
        </p:nvSpPr>
        <p:spPr>
          <a:xfrm>
            <a:off x="2907983" y="8877300"/>
            <a:ext cx="1743075" cy="9525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Confirm any change to banking details by phone, on a number you already have, never the one in the email.</a:t>
            </a:r>
            <a:endParaRPr lang="en-US" sz="975" dirty="0"/>
          </a:p>
        </p:txBody>
      </p:sp>
      <p:sp>
        <p:nvSpPr>
          <p:cNvPr id="64" name="Card"/>
          <p:cNvSpPr/>
          <p:nvPr/>
        </p:nvSpPr>
        <p:spPr>
          <a:xfrm>
            <a:off x="4939665" y="8020050"/>
            <a:ext cx="2050733" cy="1905000"/>
          </a:xfrm>
          <a:prstGeom prst="roundRect">
            <a:avLst>
              <a:gd name="adj" fmla="val 3000"/>
            </a:avLst>
          </a:prstGeom>
          <a:solidFill>
            <a:srgbClr val="FFFFFF"/>
          </a:solidFill>
          <a:ln w="9525">
            <a:solidFill>
              <a:srgbClr val="E7E8E7"/>
            </a:solidFill>
            <a:prstDash val="solid"/>
          </a:ln>
        </p:spPr>
        <p:txBody>
          <a:bodyPr/>
          <a:lstStyle/>
          <a:p>
            <a:endParaRPr lang="en-GB"/>
          </a:p>
        </p:txBody>
      </p:sp>
      <p:sp>
        <p:nvSpPr>
          <p:cNvPr id="65" name="Card accent"/>
          <p:cNvSpPr/>
          <p:nvPr/>
        </p:nvSpPr>
        <p:spPr>
          <a:xfrm>
            <a:off x="4939665" y="8020050"/>
            <a:ext cx="2050733" cy="28575"/>
          </a:xfrm>
          <a:prstGeom prst="rect">
            <a:avLst/>
          </a:prstGeom>
          <a:solidFill>
            <a:srgbClr val="7880B5"/>
          </a:solidFill>
          <a:ln/>
        </p:spPr>
        <p:txBody>
          <a:bodyPr/>
          <a:lstStyle/>
          <a:p>
            <a:endParaRPr lang="en-GB"/>
          </a:p>
        </p:txBody>
      </p:sp>
      <p:sp>
        <p:nvSpPr>
          <p:cNvPr id="66" name="Icon disc"/>
          <p:cNvSpPr/>
          <p:nvPr/>
        </p:nvSpPr>
        <p:spPr>
          <a:xfrm>
            <a:off x="5092065" y="8191500"/>
            <a:ext cx="342900" cy="342900"/>
          </a:xfrm>
          <a:prstGeom prst="ellipse">
            <a:avLst/>
          </a:prstGeom>
          <a:solidFill>
            <a:srgbClr val="F5F5F3"/>
          </a:solidFill>
          <a:ln/>
        </p:spPr>
        <p:txBody>
          <a:bodyPr/>
          <a:lstStyle/>
          <a:p>
            <a:endParaRPr lang="en-GB"/>
          </a:p>
        </p:txBody>
      </p:sp>
      <p:pic>
        <p:nvPicPr>
          <p:cNvPr id="67" name="Icon LuEye" descr="/home/claude/ebook/build/icons/LuEye-ink.png"/>
          <p:cNvPicPr>
            <a:picLocks noChangeAspect="1"/>
          </p:cNvPicPr>
          <p:nvPr/>
        </p:nvPicPr>
        <p:blipFill>
          <a:blip r:embed="rId9"/>
          <a:stretch>
            <a:fillRect/>
          </a:stretch>
        </p:blipFill>
        <p:spPr>
          <a:xfrm>
            <a:off x="5174361" y="8273796"/>
            <a:ext cx="178308" cy="178308"/>
          </a:xfrm>
          <a:prstGeom prst="rect">
            <a:avLst/>
          </a:prstGeom>
        </p:spPr>
      </p:pic>
      <p:sp>
        <p:nvSpPr>
          <p:cNvPr id="68" name="Text 59"/>
          <p:cNvSpPr txBox="1"/>
          <p:nvPr/>
        </p:nvSpPr>
        <p:spPr>
          <a:xfrm>
            <a:off x="5092065" y="8629650"/>
            <a:ext cx="1743075" cy="209550"/>
          </a:xfrm>
          <a:prstGeom prst="rect">
            <a:avLst/>
          </a:prstGeom>
          <a:noFill/>
          <a:ln/>
        </p:spPr>
        <p:txBody>
          <a:bodyPr wrap="square" lIns="0" tIns="0" rIns="0" bIns="0" rtlCol="0" anchor="t"/>
          <a:lstStyle/>
          <a:p>
            <a:pPr marL="0" indent="0" algn="l">
              <a:lnSpc>
                <a:spcPct val="115000"/>
              </a:lnSpc>
              <a:buNone/>
            </a:pPr>
            <a:r>
              <a:rPr lang="en-US" sz="1163" b="1" dirty="0">
                <a:solidFill>
                  <a:srgbClr val="0B150E"/>
                </a:solidFill>
              </a:rPr>
              <a:t>Watching at 2am</a:t>
            </a:r>
            <a:endParaRPr lang="en-US" sz="1163" dirty="0"/>
          </a:p>
        </p:txBody>
      </p:sp>
      <p:sp>
        <p:nvSpPr>
          <p:cNvPr id="69" name="Text 60"/>
          <p:cNvSpPr txBox="1"/>
          <p:nvPr/>
        </p:nvSpPr>
        <p:spPr>
          <a:xfrm>
            <a:off x="5092065" y="8877300"/>
            <a:ext cx="1743075" cy="9525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Round-the-clock monitoring and response, so a night-time attack is spotted and acted on before morning.</a:t>
            </a:r>
            <a:endParaRPr lang="en-US" sz="975" dirty="0"/>
          </a:p>
        </p:txBody>
      </p:sp>
      <p:sp>
        <p:nvSpPr>
          <p:cNvPr id="70"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71"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72"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73" name="Link: back to contents" descr="Link: back to contents">
            <a:hlinkClick r:id="rId10" action="ppaction://hlinksldjump" tooltip="Go to page 1"/>
          </p:cNvPr>
          <p:cNvPicPr>
            <a:picLocks noChangeAspect="1"/>
          </p:cNvPicPr>
          <p:nvPr/>
        </p:nvPicPr>
        <p:blipFill>
          <a:blip r:embed="rId11"/>
          <a:stretch>
            <a:fillRect/>
          </a:stretch>
        </p:blipFill>
        <p:spPr>
          <a:xfrm>
            <a:off x="3019425" y="10163175"/>
            <a:ext cx="1524000" cy="228600"/>
          </a:xfrm>
          <a:prstGeom prst="rect">
            <a:avLst/>
          </a:prstGeom>
        </p:spPr>
      </p:pic>
      <p:sp>
        <p:nvSpPr>
          <p:cNvPr id="74"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75" name="Link: IT Health Assessment" descr="Link: IT Health Assessment">
            <a:hlinkClick r:id="rId12" tooltip="Open in your browser"/>
          </p:cNvPr>
          <p:cNvPicPr>
            <a:picLocks noChangeAspect="1"/>
          </p:cNvPicPr>
          <p:nvPr/>
        </p:nvPicPr>
        <p:blipFill>
          <a:blip r:embed="rId11"/>
          <a:stretch>
            <a:fillRect/>
          </a:stretch>
        </p:blipFill>
        <p:spPr>
          <a:xfrm>
            <a:off x="5467350" y="10163175"/>
            <a:ext cx="1524000" cy="228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2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7A8C20"/>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EDEDE9"/>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13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Story tag"/>
          <p:cNvSpPr/>
          <p:nvPr/>
        </p:nvSpPr>
        <p:spPr>
          <a:xfrm>
            <a:off x="571500" y="857250"/>
            <a:ext cx="1914525" cy="228600"/>
          </a:xfrm>
          <a:prstGeom prst="roundRect">
            <a:avLst>
              <a:gd name="adj" fmla="val 50000"/>
            </a:avLst>
          </a:prstGeom>
          <a:solidFill>
            <a:srgbClr val="7880B5"/>
          </a:solidFill>
          <a:ln/>
        </p:spPr>
        <p:txBody>
          <a:bodyPr/>
          <a:lstStyle/>
          <a:p>
            <a:endParaRPr lang="en-GB"/>
          </a:p>
        </p:txBody>
      </p:sp>
      <p:pic>
        <p:nvPicPr>
          <p:cNvPr id="12" name="Story icon" descr="/home/claude/ebook/build/icons/LuBookOpen-ink.png"/>
          <p:cNvPicPr>
            <a:picLocks noChangeAspect="1"/>
          </p:cNvPicPr>
          <p:nvPr/>
        </p:nvPicPr>
        <p:blipFill>
          <a:blip r:embed="rId4"/>
          <a:stretch>
            <a:fillRect/>
          </a:stretch>
        </p:blipFill>
        <p:spPr>
          <a:xfrm>
            <a:off x="676275" y="904875"/>
            <a:ext cx="133350" cy="133350"/>
          </a:xfrm>
          <a:prstGeom prst="rect">
            <a:avLst/>
          </a:prstGeom>
        </p:spPr>
      </p:pic>
      <p:sp>
        <p:nvSpPr>
          <p:cNvPr id="13" name="Story tag text"/>
          <p:cNvSpPr txBox="1"/>
          <p:nvPr/>
        </p:nvSpPr>
        <p:spPr>
          <a:xfrm>
            <a:off x="866775" y="857250"/>
            <a:ext cx="1571625" cy="228600"/>
          </a:xfrm>
          <a:prstGeom prst="rect">
            <a:avLst/>
          </a:prstGeom>
          <a:noFill/>
          <a:ln/>
        </p:spPr>
        <p:txBody>
          <a:bodyPr wrap="none" lIns="0" tIns="0" rIns="0" bIns="0" rtlCol="0" anchor="ctr"/>
          <a:lstStyle/>
          <a:p>
            <a:pPr marL="0" indent="0" algn="l">
              <a:lnSpc>
                <a:spcPct val="115000"/>
              </a:lnSpc>
              <a:buNone/>
            </a:pPr>
            <a:r>
              <a:rPr lang="en-US" sz="788" b="1" kern="0" spc="70" dirty="0">
                <a:solidFill>
                  <a:srgbClr val="0B150E"/>
                </a:solidFill>
              </a:rPr>
              <a:t>LERATO’S STORY · 4 OF 7</a:t>
            </a:r>
            <a:endParaRPr lang="en-US" sz="788" dirty="0"/>
          </a:p>
        </p:txBody>
      </p:sp>
      <p:sp>
        <p:nvSpPr>
          <p:cNvPr id="14" name="Illustrative label"/>
          <p:cNvSpPr txBox="1"/>
          <p:nvPr/>
        </p:nvSpPr>
        <p:spPr>
          <a:xfrm>
            <a:off x="2581275" y="857250"/>
            <a:ext cx="1238250" cy="228600"/>
          </a:xfrm>
          <a:prstGeom prst="rect">
            <a:avLst/>
          </a:prstGeom>
          <a:noFill/>
          <a:ln/>
        </p:spPr>
        <p:txBody>
          <a:bodyPr wrap="none" lIns="0" tIns="0" rIns="0" bIns="0" rtlCol="0" anchor="ctr"/>
          <a:lstStyle/>
          <a:p>
            <a:pPr marL="0" indent="0" algn="l">
              <a:lnSpc>
                <a:spcPct val="115000"/>
              </a:lnSpc>
              <a:buNone/>
            </a:pPr>
            <a:r>
              <a:rPr lang="en-US" sz="713" kern="0" spc="40" dirty="0">
                <a:solidFill>
                  <a:srgbClr val="8A8A8A"/>
                </a:solidFill>
                <a:latin typeface="Roboto Mono" pitchFamily="34" charset="0"/>
                <a:ea typeface="Roboto Mono" pitchFamily="34" charset="-122"/>
                <a:cs typeface="Roboto Mono" pitchFamily="34" charset="-120"/>
              </a:rPr>
              <a:t>ILLUSTRATIVE</a:t>
            </a:r>
            <a:endParaRPr lang="en-US" sz="713" dirty="0"/>
          </a:p>
        </p:txBody>
      </p:sp>
      <p:sp>
        <p:nvSpPr>
          <p:cNvPr id="15" name="Headline"/>
          <p:cNvSpPr txBox="1"/>
          <p:nvPr/>
        </p:nvSpPr>
        <p:spPr>
          <a:xfrm>
            <a:off x="571500" y="11811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The invoice that</a:t>
            </a:r>
            <a:endParaRPr lang="en-US" sz="2850" dirty="0"/>
          </a:p>
          <a:p>
            <a:pPr marL="0" indent="0" algn="l">
              <a:lnSpc>
                <a:spcPct val="100000"/>
              </a:lnSpc>
              <a:buNone/>
            </a:pPr>
            <a:r>
              <a:rPr lang="en-US" sz="2850" b="1" kern="0" spc="-60" dirty="0">
                <a:solidFill>
                  <a:srgbClr val="7A8C20"/>
                </a:solidFill>
              </a:rPr>
              <a:t>looked exactly right</a:t>
            </a:r>
            <a:endParaRPr lang="en-US" sz="2850" dirty="0"/>
          </a:p>
        </p:txBody>
      </p:sp>
      <p:sp>
        <p:nvSpPr>
          <p:cNvPr id="16" name="Accent rule"/>
          <p:cNvSpPr/>
          <p:nvPr/>
        </p:nvSpPr>
        <p:spPr>
          <a:xfrm>
            <a:off x="571500" y="2190750"/>
            <a:ext cx="533400" cy="38100"/>
          </a:xfrm>
          <a:prstGeom prst="rect">
            <a:avLst/>
          </a:prstGeom>
          <a:solidFill>
            <a:srgbClr val="7A8C20"/>
          </a:solidFill>
          <a:ln/>
        </p:spPr>
        <p:txBody>
          <a:bodyPr/>
          <a:lstStyle/>
          <a:p>
            <a:endParaRPr lang="en-GB"/>
          </a:p>
        </p:txBody>
      </p:sp>
      <p:sp>
        <p:nvSpPr>
          <p:cNvPr id="17" name="Story timestamp"/>
          <p:cNvSpPr txBox="1"/>
          <p:nvPr/>
        </p:nvSpPr>
        <p:spPr>
          <a:xfrm>
            <a:off x="571500" y="2400300"/>
            <a:ext cx="4000500" cy="171450"/>
          </a:xfrm>
          <a:prstGeom prst="rect">
            <a:avLst/>
          </a:prstGeom>
          <a:noFill/>
          <a:ln/>
        </p:spPr>
        <p:txBody>
          <a:bodyPr wrap="square" lIns="0" tIns="0" rIns="0" bIns="0" rtlCol="0" anchor="t"/>
          <a:lstStyle/>
          <a:p>
            <a:pPr marL="0" indent="0" algn="l">
              <a:lnSpc>
                <a:spcPct val="115000"/>
              </a:lnSpc>
              <a:buNone/>
            </a:pPr>
            <a:r>
              <a:rPr lang="en-US" sz="863" kern="0" spc="50" dirty="0">
                <a:solidFill>
                  <a:srgbClr val="7880B5"/>
                </a:solidFill>
                <a:latin typeface="Roboto Mono" pitchFamily="34" charset="0"/>
                <a:ea typeface="Roboto Mono" pitchFamily="34" charset="-122"/>
                <a:cs typeface="Roboto Mono" pitchFamily="34" charset="-120"/>
              </a:rPr>
              <a:t>MONTH-END · THURSDAY, 16:52</a:t>
            </a:r>
            <a:endParaRPr lang="en-US" sz="863" dirty="0"/>
          </a:p>
        </p:txBody>
      </p:sp>
      <p:sp>
        <p:nvSpPr>
          <p:cNvPr id="18" name="Story text"/>
          <p:cNvSpPr txBox="1"/>
          <p:nvPr/>
        </p:nvSpPr>
        <p:spPr>
          <a:xfrm>
            <a:off x="571500" y="2628900"/>
            <a:ext cx="6419850" cy="2495550"/>
          </a:xfrm>
          <a:prstGeom prst="rect">
            <a:avLst/>
          </a:prstGeom>
          <a:noFill/>
          <a:ln/>
        </p:spPr>
        <p:txBody>
          <a:bodyPr wrap="square" lIns="0" tIns="0" rIns="0" bIns="0" rtlCol="0" anchor="t"/>
          <a:lstStyle/>
          <a:p>
            <a:pPr marL="0" indent="0" algn="l">
              <a:lnSpc>
                <a:spcPct val="136000"/>
              </a:lnSpc>
              <a:spcAft>
                <a:spcPts val="900"/>
              </a:spcAft>
              <a:buNone/>
            </a:pPr>
            <a:r>
              <a:rPr lang="en-US" sz="1200" dirty="0">
                <a:solidFill>
                  <a:srgbClr val="1E1E1E"/>
                </a:solidFill>
              </a:rPr>
              <a:t>Two days before month-end, the finance clerk got an email from a long-standing supplier. Right name, right signature, right invoice number. Their bank details had changed; could this month’s payment go to the new account?</a:t>
            </a:r>
            <a:endParaRPr lang="en-US" sz="1200" dirty="0"/>
          </a:p>
          <a:p>
            <a:pPr marL="0" indent="0" algn="l">
              <a:lnSpc>
                <a:spcPct val="136000"/>
              </a:lnSpc>
              <a:spcAft>
                <a:spcPts val="900"/>
              </a:spcAft>
              <a:buNone/>
            </a:pPr>
            <a:r>
              <a:rPr lang="en-US" sz="1200" dirty="0">
                <a:solidFill>
                  <a:srgbClr val="1E1E1E"/>
                </a:solidFill>
              </a:rPr>
              <a:t>It was better written than the supplier’s emails usually are. That was the only odd thing.</a:t>
            </a:r>
            <a:endParaRPr lang="en-US" sz="1200" dirty="0"/>
          </a:p>
          <a:p>
            <a:pPr marL="0" indent="0" algn="l">
              <a:lnSpc>
                <a:spcPct val="136000"/>
              </a:lnSpc>
              <a:spcAft>
                <a:spcPts val="900"/>
              </a:spcAft>
              <a:buNone/>
            </a:pPr>
            <a:r>
              <a:rPr lang="en-US" sz="1200" dirty="0">
                <a:solidFill>
                  <a:srgbClr val="1E1E1E"/>
                </a:solidFill>
              </a:rPr>
              <a:t>She followed the rule Lerato had sent to the team the week before: any change to banking details gets a phone call, on the number already on file. The supplier’s accounts manager answered. They hadn’t changed anything. Their mailbox had been broken into weeks earlier.</a:t>
            </a:r>
            <a:endParaRPr lang="en-US" sz="1200" dirty="0"/>
          </a:p>
        </p:txBody>
      </p:sp>
      <p:sp>
        <p:nvSpPr>
          <p:cNvPr id="19" name="Eyebrow"/>
          <p:cNvSpPr txBox="1"/>
          <p:nvPr/>
        </p:nvSpPr>
        <p:spPr>
          <a:xfrm>
            <a:off x="571500" y="5086350"/>
            <a:ext cx="3810000" cy="19050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8A8A8A"/>
                </a:solidFill>
              </a:rPr>
              <a:t>HOW AN INVOICE-REDIRECT SCAM WORKS</a:t>
            </a:r>
            <a:endParaRPr lang="en-US" sz="900" dirty="0"/>
          </a:p>
        </p:txBody>
      </p:sp>
      <p:sp>
        <p:nvSpPr>
          <p:cNvPr id="20" name="Timeline"/>
          <p:cNvSpPr/>
          <p:nvPr/>
        </p:nvSpPr>
        <p:spPr>
          <a:xfrm>
            <a:off x="1423035" y="5543550"/>
            <a:ext cx="4716780" cy="0"/>
          </a:xfrm>
          <a:prstGeom prst="line">
            <a:avLst/>
          </a:prstGeom>
          <a:noFill/>
          <a:ln w="25400">
            <a:solidFill>
              <a:srgbClr val="DCDDDA"/>
            </a:solidFill>
            <a:prstDash val="solid"/>
          </a:ln>
        </p:spPr>
        <p:txBody>
          <a:bodyPr/>
          <a:lstStyle/>
          <a:p>
            <a:endParaRPr lang="en-GB"/>
          </a:p>
        </p:txBody>
      </p:sp>
      <p:sp>
        <p:nvSpPr>
          <p:cNvPr id="21" name="Icon disc"/>
          <p:cNvSpPr/>
          <p:nvPr/>
        </p:nvSpPr>
        <p:spPr>
          <a:xfrm>
            <a:off x="1003935" y="5334000"/>
            <a:ext cx="419100" cy="419100"/>
          </a:xfrm>
          <a:prstGeom prst="ellipse">
            <a:avLst/>
          </a:prstGeom>
          <a:solidFill>
            <a:srgbClr val="F5F5F3"/>
          </a:solidFill>
          <a:ln w="12700">
            <a:solidFill>
              <a:srgbClr val="DCDDDA"/>
            </a:solidFill>
            <a:prstDash val="solid"/>
          </a:ln>
        </p:spPr>
        <p:txBody>
          <a:bodyPr/>
          <a:lstStyle/>
          <a:p>
            <a:endParaRPr lang="en-GB"/>
          </a:p>
        </p:txBody>
      </p:sp>
      <p:pic>
        <p:nvPicPr>
          <p:cNvPr id="22" name="Icon LuKeyRound" descr="/home/claude/ebook/build/icons/LuKeyRound-ink.png"/>
          <p:cNvPicPr>
            <a:picLocks noChangeAspect="1"/>
          </p:cNvPicPr>
          <p:nvPr/>
        </p:nvPicPr>
        <p:blipFill>
          <a:blip r:embed="rId5"/>
          <a:stretch>
            <a:fillRect/>
          </a:stretch>
        </p:blipFill>
        <p:spPr>
          <a:xfrm>
            <a:off x="1104519" y="5434584"/>
            <a:ext cx="217932" cy="217932"/>
          </a:xfrm>
          <a:prstGeom prst="rect">
            <a:avLst/>
          </a:prstGeom>
        </p:spPr>
      </p:pic>
      <p:sp>
        <p:nvSpPr>
          <p:cNvPr id="23" name="Text 18"/>
          <p:cNvSpPr txBox="1"/>
          <p:nvPr/>
        </p:nvSpPr>
        <p:spPr>
          <a:xfrm>
            <a:off x="609600" y="5829300"/>
            <a:ext cx="1207770" cy="190500"/>
          </a:xfrm>
          <a:prstGeom prst="rect">
            <a:avLst/>
          </a:prstGeom>
          <a:noFill/>
          <a:ln/>
        </p:spPr>
        <p:txBody>
          <a:bodyPr wrap="square" lIns="0" tIns="0" rIns="0" bIns="0" rtlCol="0" anchor="t"/>
          <a:lstStyle/>
          <a:p>
            <a:pPr marL="0" indent="0" algn="ctr">
              <a:lnSpc>
                <a:spcPct val="115000"/>
              </a:lnSpc>
              <a:buNone/>
            </a:pPr>
            <a:r>
              <a:rPr lang="en-US" sz="1050" b="1" dirty="0">
                <a:solidFill>
                  <a:srgbClr val="0B150E"/>
                </a:solidFill>
              </a:rPr>
              <a:t>1 · Break in</a:t>
            </a:r>
            <a:endParaRPr lang="en-US" sz="1050" dirty="0"/>
          </a:p>
        </p:txBody>
      </p:sp>
      <p:sp>
        <p:nvSpPr>
          <p:cNvPr id="24" name="Text 19"/>
          <p:cNvSpPr txBox="1"/>
          <p:nvPr/>
        </p:nvSpPr>
        <p:spPr>
          <a:xfrm>
            <a:off x="628650" y="6057900"/>
            <a:ext cx="1169670" cy="628650"/>
          </a:xfrm>
          <a:prstGeom prst="rect">
            <a:avLst/>
          </a:prstGeom>
          <a:noFill/>
          <a:ln/>
        </p:spPr>
        <p:txBody>
          <a:bodyPr wrap="square" lIns="0" tIns="0" rIns="0" bIns="0" rtlCol="0" anchor="t"/>
          <a:lstStyle/>
          <a:p>
            <a:pPr marL="0" indent="0" algn="ctr">
              <a:lnSpc>
                <a:spcPct val="120000"/>
              </a:lnSpc>
              <a:buNone/>
            </a:pPr>
            <a:r>
              <a:rPr lang="en-US" sz="900" dirty="0">
                <a:solidFill>
                  <a:srgbClr val="3A3A3A"/>
                </a:solidFill>
              </a:rPr>
              <a:t>A stolen password opens a mailbox, yours or a supplier’s.</a:t>
            </a:r>
            <a:endParaRPr lang="en-US" sz="900" dirty="0"/>
          </a:p>
        </p:txBody>
      </p:sp>
      <p:sp>
        <p:nvSpPr>
          <p:cNvPr id="25" name="Icon disc"/>
          <p:cNvSpPr/>
          <p:nvPr/>
        </p:nvSpPr>
        <p:spPr>
          <a:xfrm>
            <a:off x="2287905" y="5334000"/>
            <a:ext cx="419100" cy="419100"/>
          </a:xfrm>
          <a:prstGeom prst="ellipse">
            <a:avLst/>
          </a:prstGeom>
          <a:solidFill>
            <a:srgbClr val="F5F5F3"/>
          </a:solidFill>
          <a:ln w="12700">
            <a:solidFill>
              <a:srgbClr val="DCDDDA"/>
            </a:solidFill>
            <a:prstDash val="solid"/>
          </a:ln>
        </p:spPr>
        <p:txBody>
          <a:bodyPr/>
          <a:lstStyle/>
          <a:p>
            <a:endParaRPr lang="en-GB"/>
          </a:p>
        </p:txBody>
      </p:sp>
      <p:pic>
        <p:nvPicPr>
          <p:cNvPr id="26" name="Icon LuEye" descr="/home/claude/ebook/build/icons/LuEye-ink.png"/>
          <p:cNvPicPr>
            <a:picLocks noChangeAspect="1"/>
          </p:cNvPicPr>
          <p:nvPr/>
        </p:nvPicPr>
        <p:blipFill>
          <a:blip r:embed="rId6"/>
          <a:stretch>
            <a:fillRect/>
          </a:stretch>
        </p:blipFill>
        <p:spPr>
          <a:xfrm>
            <a:off x="2388489" y="5434584"/>
            <a:ext cx="217932" cy="217932"/>
          </a:xfrm>
          <a:prstGeom prst="rect">
            <a:avLst/>
          </a:prstGeom>
        </p:spPr>
      </p:pic>
      <p:sp>
        <p:nvSpPr>
          <p:cNvPr id="27" name="Text 21"/>
          <p:cNvSpPr txBox="1"/>
          <p:nvPr/>
        </p:nvSpPr>
        <p:spPr>
          <a:xfrm>
            <a:off x="1893570" y="5829300"/>
            <a:ext cx="1207770" cy="190500"/>
          </a:xfrm>
          <a:prstGeom prst="rect">
            <a:avLst/>
          </a:prstGeom>
          <a:noFill/>
          <a:ln/>
        </p:spPr>
        <p:txBody>
          <a:bodyPr wrap="square" lIns="0" tIns="0" rIns="0" bIns="0" rtlCol="0" anchor="t"/>
          <a:lstStyle/>
          <a:p>
            <a:pPr marL="0" indent="0" algn="ctr">
              <a:lnSpc>
                <a:spcPct val="115000"/>
              </a:lnSpc>
              <a:buNone/>
            </a:pPr>
            <a:r>
              <a:rPr lang="en-US" sz="1050" b="1" dirty="0">
                <a:solidFill>
                  <a:srgbClr val="0B150E"/>
                </a:solidFill>
              </a:rPr>
              <a:t>2 · Watch</a:t>
            </a:r>
            <a:endParaRPr lang="en-US" sz="1050" dirty="0"/>
          </a:p>
        </p:txBody>
      </p:sp>
      <p:sp>
        <p:nvSpPr>
          <p:cNvPr id="28" name="Text 22"/>
          <p:cNvSpPr txBox="1"/>
          <p:nvPr/>
        </p:nvSpPr>
        <p:spPr>
          <a:xfrm>
            <a:off x="1912620" y="6057900"/>
            <a:ext cx="1169670" cy="628650"/>
          </a:xfrm>
          <a:prstGeom prst="rect">
            <a:avLst/>
          </a:prstGeom>
          <a:noFill/>
          <a:ln/>
        </p:spPr>
        <p:txBody>
          <a:bodyPr wrap="square" lIns="0" tIns="0" rIns="0" bIns="0" rtlCol="0" anchor="t"/>
          <a:lstStyle/>
          <a:p>
            <a:pPr marL="0" indent="0" algn="ctr">
              <a:lnSpc>
                <a:spcPct val="120000"/>
              </a:lnSpc>
              <a:buNone/>
            </a:pPr>
            <a:r>
              <a:rPr lang="en-US" sz="900" dirty="0">
                <a:solidFill>
                  <a:srgbClr val="3A3A3A"/>
                </a:solidFill>
              </a:rPr>
              <a:t>The attacker reads quietly: names, invoices, timing.</a:t>
            </a:r>
            <a:endParaRPr lang="en-US" sz="900" dirty="0"/>
          </a:p>
        </p:txBody>
      </p:sp>
      <p:sp>
        <p:nvSpPr>
          <p:cNvPr id="29" name="Icon disc"/>
          <p:cNvSpPr/>
          <p:nvPr/>
        </p:nvSpPr>
        <p:spPr>
          <a:xfrm>
            <a:off x="3571875" y="5334000"/>
            <a:ext cx="419100" cy="419100"/>
          </a:xfrm>
          <a:prstGeom prst="ellipse">
            <a:avLst/>
          </a:prstGeom>
          <a:solidFill>
            <a:srgbClr val="F5F5F3"/>
          </a:solidFill>
          <a:ln w="12700">
            <a:solidFill>
              <a:srgbClr val="DCDDDA"/>
            </a:solidFill>
            <a:prstDash val="solid"/>
          </a:ln>
        </p:spPr>
        <p:txBody>
          <a:bodyPr/>
          <a:lstStyle/>
          <a:p>
            <a:endParaRPr lang="en-GB"/>
          </a:p>
        </p:txBody>
      </p:sp>
      <p:pic>
        <p:nvPicPr>
          <p:cNvPr id="30" name="Icon LuMail" descr="/home/claude/ebook/build/icons/LuMail-ink.png"/>
          <p:cNvPicPr>
            <a:picLocks noChangeAspect="1"/>
          </p:cNvPicPr>
          <p:nvPr/>
        </p:nvPicPr>
        <p:blipFill>
          <a:blip r:embed="rId7"/>
          <a:stretch>
            <a:fillRect/>
          </a:stretch>
        </p:blipFill>
        <p:spPr>
          <a:xfrm>
            <a:off x="3672459" y="5434584"/>
            <a:ext cx="217932" cy="217932"/>
          </a:xfrm>
          <a:prstGeom prst="rect">
            <a:avLst/>
          </a:prstGeom>
        </p:spPr>
      </p:pic>
      <p:sp>
        <p:nvSpPr>
          <p:cNvPr id="31" name="Text 24"/>
          <p:cNvSpPr txBox="1"/>
          <p:nvPr/>
        </p:nvSpPr>
        <p:spPr>
          <a:xfrm>
            <a:off x="3177540" y="5829300"/>
            <a:ext cx="1207770" cy="190500"/>
          </a:xfrm>
          <a:prstGeom prst="rect">
            <a:avLst/>
          </a:prstGeom>
          <a:noFill/>
          <a:ln/>
        </p:spPr>
        <p:txBody>
          <a:bodyPr wrap="square" lIns="0" tIns="0" rIns="0" bIns="0" rtlCol="0" anchor="t"/>
          <a:lstStyle/>
          <a:p>
            <a:pPr marL="0" indent="0" algn="ctr">
              <a:lnSpc>
                <a:spcPct val="115000"/>
              </a:lnSpc>
              <a:buNone/>
            </a:pPr>
            <a:r>
              <a:rPr lang="en-US" sz="1050" b="1" dirty="0">
                <a:solidFill>
                  <a:srgbClr val="0B150E"/>
                </a:solidFill>
              </a:rPr>
              <a:t>3 · Strike</a:t>
            </a:r>
            <a:endParaRPr lang="en-US" sz="1050" dirty="0"/>
          </a:p>
        </p:txBody>
      </p:sp>
      <p:sp>
        <p:nvSpPr>
          <p:cNvPr id="32" name="Text 25"/>
          <p:cNvSpPr txBox="1"/>
          <p:nvPr/>
        </p:nvSpPr>
        <p:spPr>
          <a:xfrm>
            <a:off x="3196590" y="6057900"/>
            <a:ext cx="1169670" cy="628650"/>
          </a:xfrm>
          <a:prstGeom prst="rect">
            <a:avLst/>
          </a:prstGeom>
          <a:noFill/>
          <a:ln/>
        </p:spPr>
        <p:txBody>
          <a:bodyPr wrap="square" lIns="0" tIns="0" rIns="0" bIns="0" rtlCol="0" anchor="t"/>
          <a:lstStyle/>
          <a:p>
            <a:pPr marL="0" indent="0" algn="ctr">
              <a:lnSpc>
                <a:spcPct val="120000"/>
              </a:lnSpc>
              <a:buNone/>
            </a:pPr>
            <a:r>
              <a:rPr lang="en-US" sz="900" dirty="0">
                <a:solidFill>
                  <a:srgbClr val="3A3A3A"/>
                </a:solidFill>
              </a:rPr>
              <a:t>A bank-change email in the right tone, timed for month-end.</a:t>
            </a:r>
            <a:endParaRPr lang="en-US" sz="900" dirty="0"/>
          </a:p>
        </p:txBody>
      </p:sp>
      <p:sp>
        <p:nvSpPr>
          <p:cNvPr id="33" name="Icon disc"/>
          <p:cNvSpPr/>
          <p:nvPr/>
        </p:nvSpPr>
        <p:spPr>
          <a:xfrm>
            <a:off x="4855845" y="5334000"/>
            <a:ext cx="419100" cy="419100"/>
          </a:xfrm>
          <a:prstGeom prst="ellipse">
            <a:avLst/>
          </a:prstGeom>
          <a:solidFill>
            <a:srgbClr val="F5F5F3"/>
          </a:solidFill>
          <a:ln w="12700">
            <a:solidFill>
              <a:srgbClr val="DCDDDA"/>
            </a:solidFill>
            <a:prstDash val="solid"/>
          </a:ln>
        </p:spPr>
        <p:txBody>
          <a:bodyPr/>
          <a:lstStyle/>
          <a:p>
            <a:endParaRPr lang="en-GB"/>
          </a:p>
        </p:txBody>
      </p:sp>
      <p:pic>
        <p:nvPicPr>
          <p:cNvPr id="34" name="Icon LuClock" descr="/home/claude/ebook/build/icons/LuClock-ink.png"/>
          <p:cNvPicPr>
            <a:picLocks noChangeAspect="1"/>
          </p:cNvPicPr>
          <p:nvPr/>
        </p:nvPicPr>
        <p:blipFill>
          <a:blip r:embed="rId8"/>
          <a:stretch>
            <a:fillRect/>
          </a:stretch>
        </p:blipFill>
        <p:spPr>
          <a:xfrm>
            <a:off x="4956429" y="5434584"/>
            <a:ext cx="217932" cy="217932"/>
          </a:xfrm>
          <a:prstGeom prst="rect">
            <a:avLst/>
          </a:prstGeom>
        </p:spPr>
      </p:pic>
      <p:sp>
        <p:nvSpPr>
          <p:cNvPr id="35" name="Text 27"/>
          <p:cNvSpPr txBox="1"/>
          <p:nvPr/>
        </p:nvSpPr>
        <p:spPr>
          <a:xfrm>
            <a:off x="4461510" y="5829300"/>
            <a:ext cx="1207770" cy="190500"/>
          </a:xfrm>
          <a:prstGeom prst="rect">
            <a:avLst/>
          </a:prstGeom>
          <a:noFill/>
          <a:ln/>
        </p:spPr>
        <p:txBody>
          <a:bodyPr wrap="square" lIns="0" tIns="0" rIns="0" bIns="0" rtlCol="0" anchor="t"/>
          <a:lstStyle/>
          <a:p>
            <a:pPr marL="0" indent="0" algn="ctr">
              <a:lnSpc>
                <a:spcPct val="115000"/>
              </a:lnSpc>
              <a:buNone/>
            </a:pPr>
            <a:r>
              <a:rPr lang="en-US" sz="1050" b="1" dirty="0">
                <a:solidFill>
                  <a:srgbClr val="0B150E"/>
                </a:solidFill>
              </a:rPr>
              <a:t>4 · Pressure</a:t>
            </a:r>
            <a:endParaRPr lang="en-US" sz="1050" dirty="0"/>
          </a:p>
        </p:txBody>
      </p:sp>
      <p:sp>
        <p:nvSpPr>
          <p:cNvPr id="36" name="Text 28"/>
          <p:cNvSpPr txBox="1"/>
          <p:nvPr/>
        </p:nvSpPr>
        <p:spPr>
          <a:xfrm>
            <a:off x="4480560" y="6057900"/>
            <a:ext cx="1169670" cy="628650"/>
          </a:xfrm>
          <a:prstGeom prst="rect">
            <a:avLst/>
          </a:prstGeom>
          <a:noFill/>
          <a:ln/>
        </p:spPr>
        <p:txBody>
          <a:bodyPr wrap="square" lIns="0" tIns="0" rIns="0" bIns="0" rtlCol="0" anchor="t"/>
          <a:lstStyle/>
          <a:p>
            <a:pPr marL="0" indent="0" algn="ctr">
              <a:lnSpc>
                <a:spcPct val="120000"/>
              </a:lnSpc>
              <a:buNone/>
            </a:pPr>
            <a:r>
              <a:rPr lang="en-US" sz="900" dirty="0">
                <a:solidFill>
                  <a:srgbClr val="3A3A3A"/>
                </a:solidFill>
              </a:rPr>
              <a:t>Urgency, and a good reason not to check.</a:t>
            </a:r>
            <a:endParaRPr lang="en-US" sz="900" dirty="0"/>
          </a:p>
        </p:txBody>
      </p:sp>
      <p:sp>
        <p:nvSpPr>
          <p:cNvPr id="37" name="Icon disc"/>
          <p:cNvSpPr/>
          <p:nvPr/>
        </p:nvSpPr>
        <p:spPr>
          <a:xfrm>
            <a:off x="6139815" y="5334000"/>
            <a:ext cx="419100" cy="419100"/>
          </a:xfrm>
          <a:prstGeom prst="ellipse">
            <a:avLst/>
          </a:prstGeom>
          <a:solidFill>
            <a:srgbClr val="F5F5F3"/>
          </a:solidFill>
          <a:ln w="12700">
            <a:solidFill>
              <a:srgbClr val="E75933"/>
            </a:solidFill>
            <a:prstDash val="solid"/>
          </a:ln>
        </p:spPr>
        <p:txBody>
          <a:bodyPr/>
          <a:lstStyle/>
          <a:p>
            <a:endParaRPr lang="en-GB"/>
          </a:p>
        </p:txBody>
      </p:sp>
      <p:pic>
        <p:nvPicPr>
          <p:cNvPr id="38" name="Icon LuCoins" descr="/home/claude/ebook/build/icons/LuCoins-ink.png"/>
          <p:cNvPicPr>
            <a:picLocks noChangeAspect="1"/>
          </p:cNvPicPr>
          <p:nvPr/>
        </p:nvPicPr>
        <p:blipFill>
          <a:blip r:embed="rId9"/>
          <a:stretch>
            <a:fillRect/>
          </a:stretch>
        </p:blipFill>
        <p:spPr>
          <a:xfrm>
            <a:off x="6240399" y="5434584"/>
            <a:ext cx="217932" cy="217932"/>
          </a:xfrm>
          <a:prstGeom prst="rect">
            <a:avLst/>
          </a:prstGeom>
        </p:spPr>
      </p:pic>
      <p:sp>
        <p:nvSpPr>
          <p:cNvPr id="39" name="Text 30"/>
          <p:cNvSpPr txBox="1"/>
          <p:nvPr/>
        </p:nvSpPr>
        <p:spPr>
          <a:xfrm>
            <a:off x="5745480" y="5829300"/>
            <a:ext cx="1207770" cy="190500"/>
          </a:xfrm>
          <a:prstGeom prst="rect">
            <a:avLst/>
          </a:prstGeom>
          <a:noFill/>
          <a:ln/>
        </p:spPr>
        <p:txBody>
          <a:bodyPr wrap="square" lIns="0" tIns="0" rIns="0" bIns="0" rtlCol="0" anchor="t"/>
          <a:lstStyle/>
          <a:p>
            <a:pPr marL="0" indent="0" algn="ctr">
              <a:lnSpc>
                <a:spcPct val="115000"/>
              </a:lnSpc>
              <a:buNone/>
            </a:pPr>
            <a:r>
              <a:rPr lang="en-US" sz="1050" b="1" dirty="0">
                <a:solidFill>
                  <a:srgbClr val="0B150E"/>
                </a:solidFill>
              </a:rPr>
              <a:t>5 · Pay</a:t>
            </a:r>
            <a:endParaRPr lang="en-US" sz="1050" dirty="0"/>
          </a:p>
        </p:txBody>
      </p:sp>
      <p:sp>
        <p:nvSpPr>
          <p:cNvPr id="40" name="Text 31"/>
          <p:cNvSpPr txBox="1"/>
          <p:nvPr/>
        </p:nvSpPr>
        <p:spPr>
          <a:xfrm>
            <a:off x="5764530" y="6057900"/>
            <a:ext cx="1169670" cy="628650"/>
          </a:xfrm>
          <a:prstGeom prst="rect">
            <a:avLst/>
          </a:prstGeom>
          <a:noFill/>
          <a:ln/>
        </p:spPr>
        <p:txBody>
          <a:bodyPr wrap="square" lIns="0" tIns="0" rIns="0" bIns="0" rtlCol="0" anchor="t"/>
          <a:lstStyle/>
          <a:p>
            <a:pPr marL="0" indent="0" algn="ctr">
              <a:lnSpc>
                <a:spcPct val="120000"/>
              </a:lnSpc>
              <a:buNone/>
            </a:pPr>
            <a:r>
              <a:rPr lang="en-US" sz="900" dirty="0">
                <a:solidFill>
                  <a:srgbClr val="3A3A3A"/>
                </a:solidFill>
              </a:rPr>
              <a:t>The payment lands in the attacker’s account.</a:t>
            </a:r>
            <a:endParaRPr lang="en-US" sz="900" dirty="0"/>
          </a:p>
        </p:txBody>
      </p:sp>
      <p:sp>
        <p:nvSpPr>
          <p:cNvPr id="41" name="Defence callout"/>
          <p:cNvSpPr/>
          <p:nvPr/>
        </p:nvSpPr>
        <p:spPr>
          <a:xfrm>
            <a:off x="571500" y="6686550"/>
            <a:ext cx="1581150" cy="419100"/>
          </a:xfrm>
          <a:prstGeom prst="roundRect">
            <a:avLst>
              <a:gd name="adj" fmla="val 18182"/>
            </a:avLst>
          </a:prstGeom>
          <a:solidFill>
            <a:srgbClr val="C2D036"/>
          </a:solidFill>
          <a:ln/>
        </p:spPr>
        <p:txBody>
          <a:bodyPr/>
          <a:lstStyle/>
          <a:p>
            <a:endParaRPr lang="en-GB"/>
          </a:p>
        </p:txBody>
      </p:sp>
      <p:sp>
        <p:nvSpPr>
          <p:cNvPr id="42" name="Text 33"/>
          <p:cNvSpPr txBox="1"/>
          <p:nvPr/>
        </p:nvSpPr>
        <p:spPr>
          <a:xfrm>
            <a:off x="571500" y="6686550"/>
            <a:ext cx="1581150" cy="419100"/>
          </a:xfrm>
          <a:prstGeom prst="rect">
            <a:avLst/>
          </a:prstGeom>
          <a:noFill/>
          <a:ln/>
        </p:spPr>
        <p:txBody>
          <a:bodyPr wrap="square" lIns="0" tIns="0" rIns="0" bIns="0" rtlCol="0" anchor="ctr"/>
          <a:lstStyle/>
          <a:p>
            <a:pPr marL="0" indent="0" algn="ctr">
              <a:lnSpc>
                <a:spcPct val="110000"/>
              </a:lnSpc>
              <a:buNone/>
            </a:pPr>
            <a:r>
              <a:rPr lang="en-US" sz="900" b="1" dirty="0">
                <a:solidFill>
                  <a:srgbClr val="0B150E"/>
                </a:solidFill>
              </a:rPr>
              <a:t>Two-step sign-in</a:t>
            </a:r>
            <a:endParaRPr lang="en-US" sz="900" dirty="0"/>
          </a:p>
          <a:p>
            <a:pPr marL="0" indent="0" algn="ctr">
              <a:lnSpc>
                <a:spcPct val="110000"/>
              </a:lnSpc>
              <a:buNone/>
            </a:pPr>
            <a:r>
              <a:rPr lang="en-US" sz="900" dirty="0">
                <a:solidFill>
                  <a:srgbClr val="0B150E"/>
                </a:solidFill>
              </a:rPr>
              <a:t>makes step 1 harder</a:t>
            </a:r>
            <a:endParaRPr lang="en-US" sz="900" dirty="0"/>
          </a:p>
        </p:txBody>
      </p:sp>
      <p:sp>
        <p:nvSpPr>
          <p:cNvPr id="43" name="Defence callout"/>
          <p:cNvSpPr/>
          <p:nvPr/>
        </p:nvSpPr>
        <p:spPr>
          <a:xfrm>
            <a:off x="4993005" y="6686550"/>
            <a:ext cx="1581150" cy="419100"/>
          </a:xfrm>
          <a:prstGeom prst="roundRect">
            <a:avLst>
              <a:gd name="adj" fmla="val 18182"/>
            </a:avLst>
          </a:prstGeom>
          <a:solidFill>
            <a:srgbClr val="C2D036"/>
          </a:solidFill>
          <a:ln/>
        </p:spPr>
        <p:txBody>
          <a:bodyPr/>
          <a:lstStyle/>
          <a:p>
            <a:endParaRPr lang="en-GB"/>
          </a:p>
        </p:txBody>
      </p:sp>
      <p:sp>
        <p:nvSpPr>
          <p:cNvPr id="44" name="Text 35"/>
          <p:cNvSpPr txBox="1"/>
          <p:nvPr/>
        </p:nvSpPr>
        <p:spPr>
          <a:xfrm>
            <a:off x="4993005" y="6686550"/>
            <a:ext cx="1581150" cy="419100"/>
          </a:xfrm>
          <a:prstGeom prst="rect">
            <a:avLst/>
          </a:prstGeom>
          <a:noFill/>
          <a:ln/>
        </p:spPr>
        <p:txBody>
          <a:bodyPr wrap="square" lIns="0" tIns="0" rIns="0" bIns="0" rtlCol="0" anchor="ctr"/>
          <a:lstStyle/>
          <a:p>
            <a:pPr marL="0" indent="0" algn="ctr">
              <a:lnSpc>
                <a:spcPct val="110000"/>
              </a:lnSpc>
              <a:buNone/>
            </a:pPr>
            <a:r>
              <a:rPr lang="en-US" sz="900" b="1" dirty="0">
                <a:solidFill>
                  <a:srgbClr val="0B150E"/>
                </a:solidFill>
              </a:rPr>
              <a:t>A call-back rule</a:t>
            </a:r>
            <a:endParaRPr lang="en-US" sz="900" dirty="0"/>
          </a:p>
          <a:p>
            <a:pPr marL="0" indent="0" algn="ctr">
              <a:lnSpc>
                <a:spcPct val="110000"/>
              </a:lnSpc>
              <a:buNone/>
            </a:pPr>
            <a:r>
              <a:rPr lang="en-US" sz="900" dirty="0">
                <a:solidFill>
                  <a:srgbClr val="0B150E"/>
                </a:solidFill>
              </a:rPr>
              <a:t>catches it before step 5</a:t>
            </a:r>
            <a:endParaRPr lang="en-US" sz="900" dirty="0"/>
          </a:p>
        </p:txBody>
      </p:sp>
      <p:sp>
        <p:nvSpPr>
          <p:cNvPr id="45" name="Card"/>
          <p:cNvSpPr/>
          <p:nvPr/>
        </p:nvSpPr>
        <p:spPr>
          <a:xfrm>
            <a:off x="571500" y="7524750"/>
            <a:ext cx="6419850" cy="1066800"/>
          </a:xfrm>
          <a:prstGeom prst="roundRect">
            <a:avLst>
              <a:gd name="adj" fmla="val 5357"/>
            </a:avLst>
          </a:prstGeom>
          <a:solidFill>
            <a:srgbClr val="F5F5F3"/>
          </a:solidFill>
          <a:ln/>
        </p:spPr>
        <p:txBody>
          <a:bodyPr/>
          <a:lstStyle/>
          <a:p>
            <a:endParaRPr lang="en-GB"/>
          </a:p>
        </p:txBody>
      </p:sp>
      <p:sp>
        <p:nvSpPr>
          <p:cNvPr id="46" name="Text 37"/>
          <p:cNvSpPr txBox="1"/>
          <p:nvPr/>
        </p:nvSpPr>
        <p:spPr>
          <a:xfrm>
            <a:off x="762000" y="7677150"/>
            <a:ext cx="1143000" cy="476250"/>
          </a:xfrm>
          <a:prstGeom prst="rect">
            <a:avLst/>
          </a:prstGeom>
          <a:noFill/>
          <a:ln/>
        </p:spPr>
        <p:txBody>
          <a:bodyPr wrap="square" lIns="0" tIns="0" rIns="0" bIns="0" rtlCol="0" anchor="t"/>
          <a:lstStyle/>
          <a:p>
            <a:pPr marL="0" indent="0" algn="l">
              <a:lnSpc>
                <a:spcPct val="115000"/>
              </a:lnSpc>
              <a:buNone/>
            </a:pPr>
            <a:r>
              <a:rPr lang="en-US" sz="3300" b="1" kern="0" spc="-80" dirty="0">
                <a:solidFill>
                  <a:srgbClr val="0B150E"/>
                </a:solidFill>
              </a:rPr>
              <a:t>86%</a:t>
            </a:r>
            <a:endParaRPr lang="en-US" sz="3300" dirty="0"/>
          </a:p>
        </p:txBody>
      </p:sp>
      <p:sp>
        <p:nvSpPr>
          <p:cNvPr id="47" name="Text 38"/>
          <p:cNvSpPr txBox="1"/>
          <p:nvPr/>
        </p:nvSpPr>
        <p:spPr>
          <a:xfrm>
            <a:off x="2000250" y="7639050"/>
            <a:ext cx="4762500" cy="571500"/>
          </a:xfrm>
          <a:prstGeom prst="rect">
            <a:avLst/>
          </a:prstGeom>
          <a:noFill/>
          <a:ln/>
        </p:spPr>
        <p:txBody>
          <a:bodyPr wrap="square" lIns="0" tIns="0" rIns="0" bIns="0" rtlCol="0" anchor="t"/>
          <a:lstStyle/>
          <a:p>
            <a:pPr marL="0" indent="0" algn="l">
              <a:lnSpc>
                <a:spcPct val="125000"/>
              </a:lnSpc>
              <a:buNone/>
            </a:pPr>
            <a:r>
              <a:rPr lang="en-US" sz="1013" dirty="0">
                <a:solidFill>
                  <a:srgbClr val="1E1E1E"/>
                </a:solidFill>
              </a:rPr>
              <a:t>rise in digital banking fraud reported by South African banks in 2024, to almost 98,000 incidents and a record R1.888 billion lost. Social engineering is now criminals’ main tool.</a:t>
            </a:r>
            <a:endParaRPr lang="en-US" sz="1013" dirty="0"/>
          </a:p>
        </p:txBody>
      </p:sp>
      <p:sp>
        <p:nvSpPr>
          <p:cNvPr id="48" name="Source line"/>
          <p:cNvSpPr txBox="1"/>
          <p:nvPr/>
        </p:nvSpPr>
        <p:spPr>
          <a:xfrm>
            <a:off x="2000250" y="8286750"/>
            <a:ext cx="4762500" cy="15240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SABRIC, ANNUAL CRIME STATISTICS 2024 · VIA TECHAFRICA NEWS, AUG 2025</a:t>
            </a:r>
            <a:endParaRPr lang="en-US" sz="713" dirty="0"/>
          </a:p>
        </p:txBody>
      </p:sp>
      <p:sp>
        <p:nvSpPr>
          <p:cNvPr id="49" name="Card"/>
          <p:cNvSpPr/>
          <p:nvPr/>
        </p:nvSpPr>
        <p:spPr>
          <a:xfrm>
            <a:off x="571500" y="8743950"/>
            <a:ext cx="6419850" cy="1200150"/>
          </a:xfrm>
          <a:prstGeom prst="roundRect">
            <a:avLst>
              <a:gd name="adj" fmla="val 4762"/>
            </a:avLst>
          </a:prstGeom>
          <a:solidFill>
            <a:srgbClr val="FFFFFF"/>
          </a:solidFill>
          <a:ln w="9525">
            <a:solidFill>
              <a:srgbClr val="E7E8E7"/>
            </a:solidFill>
            <a:prstDash val="solid"/>
          </a:ln>
        </p:spPr>
        <p:txBody>
          <a:bodyPr/>
          <a:lstStyle/>
          <a:p>
            <a:endParaRPr lang="en-GB"/>
          </a:p>
        </p:txBody>
      </p:sp>
      <p:sp>
        <p:nvSpPr>
          <p:cNvPr id="50" name="Card accent"/>
          <p:cNvSpPr/>
          <p:nvPr/>
        </p:nvSpPr>
        <p:spPr>
          <a:xfrm>
            <a:off x="571500" y="8743950"/>
            <a:ext cx="6419850" cy="38100"/>
          </a:xfrm>
          <a:prstGeom prst="rect">
            <a:avLst/>
          </a:prstGeom>
          <a:solidFill>
            <a:srgbClr val="7880B5"/>
          </a:solidFill>
          <a:ln/>
        </p:spPr>
        <p:txBody>
          <a:bodyPr/>
          <a:lstStyle/>
          <a:p>
            <a:endParaRPr lang="en-GB"/>
          </a:p>
        </p:txBody>
      </p:sp>
      <p:sp>
        <p:nvSpPr>
          <p:cNvPr id="51" name="Badge"/>
          <p:cNvSpPr/>
          <p:nvPr/>
        </p:nvSpPr>
        <p:spPr>
          <a:xfrm>
            <a:off x="762000" y="8877300"/>
            <a:ext cx="1882140" cy="247650"/>
          </a:xfrm>
          <a:prstGeom prst="roundRect">
            <a:avLst>
              <a:gd name="adj" fmla="val 50000"/>
            </a:avLst>
          </a:prstGeom>
          <a:solidFill>
            <a:srgbClr val="C2D036"/>
          </a:solidFill>
          <a:ln/>
        </p:spPr>
        <p:txBody>
          <a:bodyPr/>
          <a:lstStyle/>
          <a:p>
            <a:endParaRPr lang="en-GB"/>
          </a:p>
        </p:txBody>
      </p:sp>
      <p:pic>
        <p:nvPicPr>
          <p:cNvPr id="52" name="Badge icon" descr="/home/claude/ebook/build/icons/LuPencil-ink.png"/>
          <p:cNvPicPr>
            <a:picLocks noChangeAspect="1"/>
          </p:cNvPicPr>
          <p:nvPr/>
        </p:nvPicPr>
        <p:blipFill>
          <a:blip r:embed="rId10"/>
          <a:stretch>
            <a:fillRect/>
          </a:stretch>
        </p:blipFill>
        <p:spPr>
          <a:xfrm>
            <a:off x="876300" y="8934450"/>
            <a:ext cx="133350" cy="133350"/>
          </a:xfrm>
          <a:prstGeom prst="rect">
            <a:avLst/>
          </a:prstGeom>
        </p:spPr>
      </p:pic>
      <p:sp>
        <p:nvSpPr>
          <p:cNvPr id="53" name="Badge text"/>
          <p:cNvSpPr txBox="1"/>
          <p:nvPr/>
        </p:nvSpPr>
        <p:spPr>
          <a:xfrm>
            <a:off x="1066800" y="8886825"/>
            <a:ext cx="1501140" cy="228600"/>
          </a:xfrm>
          <a:prstGeom prst="rect">
            <a:avLst/>
          </a:prstGeom>
          <a:noFill/>
          <a:ln/>
        </p:spPr>
        <p:txBody>
          <a:bodyPr wrap="none" lIns="0" tIns="0" rIns="0" bIns="0" rtlCol="0" anchor="ctr"/>
          <a:lstStyle/>
          <a:p>
            <a:pPr marL="0" indent="0" algn="l">
              <a:lnSpc>
                <a:spcPct val="115000"/>
              </a:lnSpc>
              <a:buNone/>
            </a:pPr>
            <a:r>
              <a:rPr lang="en-US" sz="825" b="1" kern="0" spc="80" dirty="0">
                <a:solidFill>
                  <a:srgbClr val="0B150E"/>
                </a:solidFill>
              </a:rPr>
              <a:t>YOUR TURN · 5 MIN</a:t>
            </a:r>
            <a:endParaRPr lang="en-US" sz="825" dirty="0"/>
          </a:p>
        </p:txBody>
      </p:sp>
      <p:sp>
        <p:nvSpPr>
          <p:cNvPr id="54" name="Text 44"/>
          <p:cNvSpPr txBox="1"/>
          <p:nvPr/>
        </p:nvSpPr>
        <p:spPr>
          <a:xfrm>
            <a:off x="762000" y="9220200"/>
            <a:ext cx="6038850" cy="628650"/>
          </a:xfrm>
          <a:prstGeom prst="rect">
            <a:avLst/>
          </a:prstGeom>
          <a:noFill/>
          <a:ln/>
        </p:spPr>
        <p:txBody>
          <a:bodyPr wrap="square" lIns="0" tIns="0" rIns="0" bIns="0" rtlCol="0" anchor="t"/>
          <a:lstStyle/>
          <a:p>
            <a:pPr marL="0" indent="0" algn="l">
              <a:lnSpc>
                <a:spcPct val="135000"/>
              </a:lnSpc>
              <a:buNone/>
            </a:pPr>
            <a:r>
              <a:rPr lang="en-US" sz="1050" dirty="0">
                <a:solidFill>
                  <a:srgbClr val="1E1E1E"/>
                </a:solidFill>
              </a:rPr>
              <a:t>Any change to a supplier’s banking details is confirmed by phone with </a:t>
            </a:r>
            <a:r>
              <a:rPr lang="en-US" sz="1050" dirty="0">
                <a:solidFill>
                  <a:srgbClr val="9DA19E"/>
                </a:solidFill>
              </a:rPr>
              <a:t>____________________</a:t>
            </a:r>
            <a:r>
              <a:rPr lang="en-US" sz="1050" dirty="0">
                <a:solidFill>
                  <a:srgbClr val="1E1E1E"/>
                </a:solidFill>
              </a:rPr>
              <a:t> on the number already on file, before we pay. Payments over R</a:t>
            </a:r>
            <a:r>
              <a:rPr lang="en-US" sz="1050" dirty="0">
                <a:solidFill>
                  <a:srgbClr val="9DA19E"/>
                </a:solidFill>
              </a:rPr>
              <a:t>__________</a:t>
            </a:r>
            <a:r>
              <a:rPr lang="en-US" sz="1050" dirty="0">
                <a:solidFill>
                  <a:srgbClr val="1E1E1E"/>
                </a:solidFill>
              </a:rPr>
              <a:t> need a second person to approve.</a:t>
            </a:r>
            <a:endParaRPr lang="en-US" sz="1050" dirty="0"/>
          </a:p>
        </p:txBody>
      </p:sp>
      <p:sp>
        <p:nvSpPr>
          <p:cNvPr id="55"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56"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57"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58" name="Link: back to contents" descr="Link: back to contents">
            <a:hlinkClick r:id="rId11" action="ppaction://hlinksldjump" tooltip="Go to page 1"/>
          </p:cNvPr>
          <p:cNvPicPr>
            <a:picLocks noChangeAspect="1"/>
          </p:cNvPicPr>
          <p:nvPr/>
        </p:nvPicPr>
        <p:blipFill>
          <a:blip r:embed="rId12"/>
          <a:stretch>
            <a:fillRect/>
          </a:stretch>
        </p:blipFill>
        <p:spPr>
          <a:xfrm>
            <a:off x="3019425" y="10163175"/>
            <a:ext cx="1524000" cy="228600"/>
          </a:xfrm>
          <a:prstGeom prst="rect">
            <a:avLst/>
          </a:prstGeom>
        </p:spPr>
      </p:pic>
      <p:sp>
        <p:nvSpPr>
          <p:cNvPr id="59"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60" name="Link: IT Health Assessment" descr="Link: IT Health Assessment">
            <a:hlinkClick r:id="rId13" tooltip="Open in your browser"/>
          </p:cNvPr>
          <p:cNvPicPr>
            <a:picLocks noChangeAspect="1"/>
          </p:cNvPicPr>
          <p:nvPr/>
        </p:nvPicPr>
        <p:blipFill>
          <a:blip r:embed="rId12"/>
          <a:stretch>
            <a:fillRect/>
          </a:stretch>
        </p:blipFill>
        <p:spPr>
          <a:xfrm>
            <a:off x="5467350" y="10163175"/>
            <a:ext cx="1524000" cy="228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5F3"/>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2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7A8C20"/>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EDEDE9"/>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14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47625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02 · STAY PROTECTED · YOUR TURN</a:t>
            </a:r>
            <a:endParaRPr lang="en-US" sz="975" dirty="0"/>
          </a:p>
        </p:txBody>
      </p:sp>
      <p:sp>
        <p:nvSpPr>
          <p:cNvPr id="12"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A one-page AI rule</a:t>
            </a:r>
            <a:endParaRPr lang="en-US" sz="2850" dirty="0"/>
          </a:p>
          <a:p>
            <a:pPr marL="0" indent="0" algn="l">
              <a:lnSpc>
                <a:spcPct val="100000"/>
              </a:lnSpc>
              <a:buNone/>
            </a:pPr>
            <a:r>
              <a:rPr lang="en-US" sz="2850" b="1" kern="0" spc="-60" dirty="0">
                <a:solidFill>
                  <a:srgbClr val="7A8C20"/>
                </a:solidFill>
              </a:rPr>
              <a:t>you can send tomorrow</a:t>
            </a:r>
            <a:endParaRPr lang="en-US" sz="2850" dirty="0"/>
          </a:p>
        </p:txBody>
      </p:sp>
      <p:sp>
        <p:nvSpPr>
          <p:cNvPr id="13" name="Accent rule"/>
          <p:cNvSpPr/>
          <p:nvPr/>
        </p:nvSpPr>
        <p:spPr>
          <a:xfrm>
            <a:off x="571500" y="2152650"/>
            <a:ext cx="533400" cy="38100"/>
          </a:xfrm>
          <a:prstGeom prst="rect">
            <a:avLst/>
          </a:prstGeom>
          <a:solidFill>
            <a:srgbClr val="7A8C20"/>
          </a:solidFill>
          <a:ln/>
        </p:spPr>
        <p:txBody>
          <a:bodyPr/>
          <a:lstStyle/>
          <a:p>
            <a:endParaRPr lang="en-GB"/>
          </a:p>
        </p:txBody>
      </p:sp>
      <p:sp>
        <p:nvSpPr>
          <p:cNvPr id="14" name="Text 11"/>
          <p:cNvSpPr txBox="1"/>
          <p:nvPr/>
        </p:nvSpPr>
        <p:spPr>
          <a:xfrm>
            <a:off x="571500" y="2343150"/>
            <a:ext cx="6419850" cy="438150"/>
          </a:xfrm>
          <a:prstGeom prst="rect">
            <a:avLst/>
          </a:prstGeom>
          <a:noFill/>
          <a:ln/>
        </p:spPr>
        <p:txBody>
          <a:bodyPr wrap="square" lIns="0" tIns="0" rIns="0" bIns="0" rtlCol="0" anchor="t"/>
          <a:lstStyle/>
          <a:p>
            <a:pPr marL="0" indent="0" algn="l">
              <a:lnSpc>
                <a:spcPct val="130000"/>
              </a:lnSpc>
              <a:buNone/>
            </a:pPr>
            <a:r>
              <a:rPr lang="en-US" sz="1200" dirty="0">
                <a:solidFill>
                  <a:srgbClr val="3A3A3A"/>
                </a:solidFill>
              </a:rPr>
              <a:t>Seven plain rules. Fill in the blanks, put your name to it and send it to your team.</a:t>
            </a:r>
            <a:endParaRPr lang="en-US" sz="1200" dirty="0"/>
          </a:p>
        </p:txBody>
      </p:sp>
      <p:sp>
        <p:nvSpPr>
          <p:cNvPr id="15" name="Badge"/>
          <p:cNvSpPr/>
          <p:nvPr/>
        </p:nvSpPr>
        <p:spPr>
          <a:xfrm>
            <a:off x="571500" y="2876550"/>
            <a:ext cx="1965960" cy="247650"/>
          </a:xfrm>
          <a:prstGeom prst="roundRect">
            <a:avLst>
              <a:gd name="adj" fmla="val 50000"/>
            </a:avLst>
          </a:prstGeom>
          <a:solidFill>
            <a:srgbClr val="C2D036"/>
          </a:solidFill>
          <a:ln/>
        </p:spPr>
        <p:txBody>
          <a:bodyPr/>
          <a:lstStyle/>
          <a:p>
            <a:endParaRPr lang="en-GB"/>
          </a:p>
        </p:txBody>
      </p:sp>
      <p:pic>
        <p:nvPicPr>
          <p:cNvPr id="16" name="Badge icon" descr="/home/claude/ebook/build/icons/LuPencil-ink.png"/>
          <p:cNvPicPr>
            <a:picLocks noChangeAspect="1"/>
          </p:cNvPicPr>
          <p:nvPr/>
        </p:nvPicPr>
        <p:blipFill>
          <a:blip r:embed="rId4"/>
          <a:stretch>
            <a:fillRect/>
          </a:stretch>
        </p:blipFill>
        <p:spPr>
          <a:xfrm>
            <a:off x="685800" y="2933700"/>
            <a:ext cx="133350" cy="133350"/>
          </a:xfrm>
          <a:prstGeom prst="rect">
            <a:avLst/>
          </a:prstGeom>
        </p:spPr>
      </p:pic>
      <p:sp>
        <p:nvSpPr>
          <p:cNvPr id="17" name="Badge text"/>
          <p:cNvSpPr txBox="1"/>
          <p:nvPr/>
        </p:nvSpPr>
        <p:spPr>
          <a:xfrm>
            <a:off x="876300" y="2886075"/>
            <a:ext cx="1584960" cy="228600"/>
          </a:xfrm>
          <a:prstGeom prst="rect">
            <a:avLst/>
          </a:prstGeom>
          <a:noFill/>
          <a:ln/>
        </p:spPr>
        <p:txBody>
          <a:bodyPr wrap="none" lIns="0" tIns="0" rIns="0" bIns="0" rtlCol="0" anchor="ctr"/>
          <a:lstStyle/>
          <a:p>
            <a:pPr marL="0" indent="0" algn="l">
              <a:lnSpc>
                <a:spcPct val="115000"/>
              </a:lnSpc>
              <a:buNone/>
            </a:pPr>
            <a:r>
              <a:rPr lang="en-US" sz="825" b="1" kern="0" spc="80" dirty="0">
                <a:solidFill>
                  <a:srgbClr val="0B150E"/>
                </a:solidFill>
              </a:rPr>
              <a:t>YOUR TURN · 10 MIN</a:t>
            </a:r>
            <a:endParaRPr lang="en-US" sz="825" dirty="0"/>
          </a:p>
        </p:txBody>
      </p:sp>
      <p:sp>
        <p:nvSpPr>
          <p:cNvPr id="18" name="Rule card"/>
          <p:cNvSpPr/>
          <p:nvPr/>
        </p:nvSpPr>
        <p:spPr>
          <a:xfrm>
            <a:off x="571500" y="3276600"/>
            <a:ext cx="6419850" cy="5219700"/>
          </a:xfrm>
          <a:prstGeom prst="roundRect">
            <a:avLst>
              <a:gd name="adj" fmla="val 1095"/>
            </a:avLst>
          </a:prstGeom>
          <a:solidFill>
            <a:srgbClr val="FFFFFF"/>
          </a:solidFill>
          <a:ln/>
          <a:effectLst>
            <a:outerShdw blurRad="127000" dist="38100" dir="5400000" algn="bl" rotWithShape="0">
              <a:srgbClr val="0B150E">
                <a:alpha val="10000"/>
              </a:srgbClr>
            </a:outerShdw>
          </a:effectLst>
        </p:spPr>
        <p:txBody>
          <a:bodyPr/>
          <a:lstStyle/>
          <a:p>
            <a:endParaRPr lang="en-GB"/>
          </a:p>
        </p:txBody>
      </p:sp>
      <p:sp>
        <p:nvSpPr>
          <p:cNvPr id="19" name="Rule card bar"/>
          <p:cNvSpPr/>
          <p:nvPr/>
        </p:nvSpPr>
        <p:spPr>
          <a:xfrm>
            <a:off x="571500" y="3276600"/>
            <a:ext cx="6419850" cy="533400"/>
          </a:xfrm>
          <a:prstGeom prst="roundRect">
            <a:avLst>
              <a:gd name="adj" fmla="val 10714"/>
            </a:avLst>
          </a:prstGeom>
          <a:solidFill>
            <a:srgbClr val="0B150E"/>
          </a:solidFill>
          <a:ln/>
        </p:spPr>
        <p:txBody>
          <a:bodyPr/>
          <a:lstStyle/>
          <a:p>
            <a:endParaRPr lang="en-GB"/>
          </a:p>
        </p:txBody>
      </p:sp>
      <p:sp>
        <p:nvSpPr>
          <p:cNvPr id="20" name="Rule card bar"/>
          <p:cNvSpPr/>
          <p:nvPr/>
        </p:nvSpPr>
        <p:spPr>
          <a:xfrm>
            <a:off x="571500" y="3543300"/>
            <a:ext cx="6419850" cy="266700"/>
          </a:xfrm>
          <a:prstGeom prst="rect">
            <a:avLst/>
          </a:prstGeom>
          <a:solidFill>
            <a:srgbClr val="0B150E"/>
          </a:solidFill>
          <a:ln/>
        </p:spPr>
        <p:txBody>
          <a:bodyPr/>
          <a:lstStyle/>
          <a:p>
            <a:endParaRPr lang="en-GB"/>
          </a:p>
        </p:txBody>
      </p:sp>
      <p:sp>
        <p:nvSpPr>
          <p:cNvPr id="21" name="Text 17"/>
          <p:cNvSpPr txBox="1"/>
          <p:nvPr/>
        </p:nvSpPr>
        <p:spPr>
          <a:xfrm>
            <a:off x="800100" y="3276600"/>
            <a:ext cx="1714500" cy="533400"/>
          </a:xfrm>
          <a:prstGeom prst="rect">
            <a:avLst/>
          </a:prstGeom>
          <a:noFill/>
          <a:ln/>
        </p:spPr>
        <p:txBody>
          <a:bodyPr wrap="square" lIns="0" tIns="0" rIns="0" bIns="0" rtlCol="0" anchor="ctr"/>
          <a:lstStyle/>
          <a:p>
            <a:pPr marL="0" indent="0" algn="l">
              <a:lnSpc>
                <a:spcPct val="115000"/>
              </a:lnSpc>
              <a:buNone/>
            </a:pPr>
            <a:r>
              <a:rPr lang="en-US" sz="1350" b="1" dirty="0">
                <a:solidFill>
                  <a:srgbClr val="F5F5F3"/>
                </a:solidFill>
              </a:rPr>
              <a:t>How we use AI at</a:t>
            </a:r>
            <a:endParaRPr lang="en-US" sz="1350" dirty="0"/>
          </a:p>
        </p:txBody>
      </p:sp>
      <p:sp>
        <p:nvSpPr>
          <p:cNvPr id="22" name="Write-in line"/>
          <p:cNvSpPr/>
          <p:nvPr/>
        </p:nvSpPr>
        <p:spPr>
          <a:xfrm>
            <a:off x="2476500" y="3657600"/>
            <a:ext cx="3429000" cy="0"/>
          </a:xfrm>
          <a:prstGeom prst="line">
            <a:avLst/>
          </a:prstGeom>
          <a:noFill/>
          <a:ln w="9525">
            <a:solidFill>
              <a:srgbClr val="8A8A8A"/>
            </a:solidFill>
            <a:prstDash val="solid"/>
          </a:ln>
        </p:spPr>
        <p:txBody>
          <a:bodyPr/>
          <a:lstStyle/>
          <a:p>
            <a:endParaRPr lang="en-GB"/>
          </a:p>
        </p:txBody>
      </p:sp>
      <p:pic>
        <p:nvPicPr>
          <p:cNvPr id="23" name="SevenC mark" descr="/home/claude/ebook/assets/mark-white.png"/>
          <p:cNvPicPr>
            <a:picLocks noChangeAspect="1"/>
          </p:cNvPicPr>
          <p:nvPr/>
        </p:nvPicPr>
        <p:blipFill>
          <a:blip r:embed="rId5"/>
          <a:stretch>
            <a:fillRect/>
          </a:stretch>
        </p:blipFill>
        <p:spPr>
          <a:xfrm>
            <a:off x="6553200" y="3429000"/>
            <a:ext cx="228600" cy="228600"/>
          </a:xfrm>
          <a:prstGeom prst="rect">
            <a:avLst/>
          </a:prstGeom>
        </p:spPr>
      </p:pic>
      <p:sp>
        <p:nvSpPr>
          <p:cNvPr id="24" name="Shape 19"/>
          <p:cNvSpPr/>
          <p:nvPr/>
        </p:nvSpPr>
        <p:spPr>
          <a:xfrm>
            <a:off x="800100" y="4076700"/>
            <a:ext cx="266700" cy="266700"/>
          </a:xfrm>
          <a:prstGeom prst="ellipse">
            <a:avLst/>
          </a:prstGeom>
          <a:solidFill>
            <a:srgbClr val="C2D036"/>
          </a:solidFill>
          <a:ln/>
        </p:spPr>
        <p:txBody>
          <a:bodyPr/>
          <a:lstStyle/>
          <a:p>
            <a:endParaRPr lang="en-GB"/>
          </a:p>
        </p:txBody>
      </p:sp>
      <p:sp>
        <p:nvSpPr>
          <p:cNvPr id="25" name="Text 20"/>
          <p:cNvSpPr txBox="1"/>
          <p:nvPr/>
        </p:nvSpPr>
        <p:spPr>
          <a:xfrm>
            <a:off x="800100" y="4076700"/>
            <a:ext cx="266700" cy="266700"/>
          </a:xfrm>
          <a:prstGeom prst="rect">
            <a:avLst/>
          </a:prstGeom>
          <a:noFill/>
          <a:ln/>
        </p:spPr>
        <p:txBody>
          <a:bodyPr wrap="square" lIns="0" tIns="0" rIns="0" bIns="0" rtlCol="0" anchor="ctr"/>
          <a:lstStyle/>
          <a:p>
            <a:pPr marL="0" indent="0" algn="ctr">
              <a:lnSpc>
                <a:spcPct val="115000"/>
              </a:lnSpc>
              <a:buNone/>
            </a:pPr>
            <a:r>
              <a:rPr lang="en-US" sz="975" b="1" dirty="0">
                <a:solidFill>
                  <a:srgbClr val="0B150E"/>
                </a:solidFill>
              </a:rPr>
              <a:t>1</a:t>
            </a:r>
            <a:endParaRPr lang="en-US" sz="975" dirty="0"/>
          </a:p>
        </p:txBody>
      </p:sp>
      <p:sp>
        <p:nvSpPr>
          <p:cNvPr id="26" name="Text 21"/>
          <p:cNvSpPr txBox="1"/>
          <p:nvPr/>
        </p:nvSpPr>
        <p:spPr>
          <a:xfrm>
            <a:off x="1219200" y="3962400"/>
            <a:ext cx="5524500" cy="495300"/>
          </a:xfrm>
          <a:prstGeom prst="rect">
            <a:avLst/>
          </a:prstGeom>
          <a:noFill/>
          <a:ln/>
        </p:spPr>
        <p:txBody>
          <a:bodyPr wrap="square" lIns="0" tIns="0" rIns="0" bIns="0" rtlCol="0" anchor="ctr"/>
          <a:lstStyle/>
          <a:p>
            <a:pPr marL="0" indent="0" algn="l">
              <a:lnSpc>
                <a:spcPct val="125000"/>
              </a:lnSpc>
              <a:buNone/>
            </a:pPr>
            <a:r>
              <a:rPr lang="en-US" sz="1125" dirty="0">
                <a:solidFill>
                  <a:srgbClr val="1E1E1E"/>
                </a:solidFill>
              </a:rPr>
              <a:t>Use approved tools only: </a:t>
            </a:r>
            <a:r>
              <a:rPr lang="en-US" sz="1125" dirty="0">
                <a:solidFill>
                  <a:srgbClr val="9DA19E"/>
                </a:solidFill>
              </a:rPr>
              <a:t>______________________________</a:t>
            </a:r>
            <a:endParaRPr lang="en-US" sz="1125" dirty="0"/>
          </a:p>
        </p:txBody>
      </p:sp>
      <p:sp>
        <p:nvSpPr>
          <p:cNvPr id="27" name="Shape 22"/>
          <p:cNvSpPr/>
          <p:nvPr/>
        </p:nvSpPr>
        <p:spPr>
          <a:xfrm>
            <a:off x="800100" y="4495800"/>
            <a:ext cx="5962650" cy="0"/>
          </a:xfrm>
          <a:prstGeom prst="line">
            <a:avLst/>
          </a:prstGeom>
          <a:noFill/>
          <a:ln w="9525">
            <a:solidFill>
              <a:srgbClr val="E7E8E7"/>
            </a:solidFill>
            <a:prstDash val="solid"/>
          </a:ln>
        </p:spPr>
        <p:txBody>
          <a:bodyPr/>
          <a:lstStyle/>
          <a:p>
            <a:endParaRPr lang="en-GB"/>
          </a:p>
        </p:txBody>
      </p:sp>
      <p:sp>
        <p:nvSpPr>
          <p:cNvPr id="28" name="Shape 23"/>
          <p:cNvSpPr/>
          <p:nvPr/>
        </p:nvSpPr>
        <p:spPr>
          <a:xfrm>
            <a:off x="800100" y="4648200"/>
            <a:ext cx="266700" cy="266700"/>
          </a:xfrm>
          <a:prstGeom prst="ellipse">
            <a:avLst/>
          </a:prstGeom>
          <a:solidFill>
            <a:srgbClr val="E75933"/>
          </a:solidFill>
          <a:ln/>
        </p:spPr>
        <p:txBody>
          <a:bodyPr/>
          <a:lstStyle/>
          <a:p>
            <a:endParaRPr lang="en-GB"/>
          </a:p>
        </p:txBody>
      </p:sp>
      <p:sp>
        <p:nvSpPr>
          <p:cNvPr id="29" name="Text 24"/>
          <p:cNvSpPr txBox="1"/>
          <p:nvPr/>
        </p:nvSpPr>
        <p:spPr>
          <a:xfrm>
            <a:off x="800100" y="4648200"/>
            <a:ext cx="266700" cy="266700"/>
          </a:xfrm>
          <a:prstGeom prst="rect">
            <a:avLst/>
          </a:prstGeom>
          <a:noFill/>
          <a:ln/>
        </p:spPr>
        <p:txBody>
          <a:bodyPr wrap="square" lIns="0" tIns="0" rIns="0" bIns="0" rtlCol="0" anchor="ctr"/>
          <a:lstStyle/>
          <a:p>
            <a:pPr marL="0" indent="0" algn="ctr">
              <a:lnSpc>
                <a:spcPct val="115000"/>
              </a:lnSpc>
              <a:buNone/>
            </a:pPr>
            <a:r>
              <a:rPr lang="en-US" sz="975" b="1" dirty="0">
                <a:solidFill>
                  <a:srgbClr val="FFFFFF"/>
                </a:solidFill>
              </a:rPr>
              <a:t>2</a:t>
            </a:r>
            <a:endParaRPr lang="en-US" sz="975" dirty="0"/>
          </a:p>
        </p:txBody>
      </p:sp>
      <p:sp>
        <p:nvSpPr>
          <p:cNvPr id="30" name="Text 25"/>
          <p:cNvSpPr txBox="1"/>
          <p:nvPr/>
        </p:nvSpPr>
        <p:spPr>
          <a:xfrm>
            <a:off x="1219200" y="4533900"/>
            <a:ext cx="5524500" cy="495300"/>
          </a:xfrm>
          <a:prstGeom prst="rect">
            <a:avLst/>
          </a:prstGeom>
          <a:noFill/>
          <a:ln/>
        </p:spPr>
        <p:txBody>
          <a:bodyPr wrap="square" lIns="0" tIns="0" rIns="0" bIns="0" rtlCol="0" anchor="ctr"/>
          <a:lstStyle/>
          <a:p>
            <a:pPr marL="0" indent="0" algn="l">
              <a:lnSpc>
                <a:spcPct val="125000"/>
              </a:lnSpc>
              <a:buNone/>
            </a:pPr>
            <a:r>
              <a:rPr lang="en-US" sz="1125" dirty="0">
                <a:solidFill>
                  <a:srgbClr val="1E1E1E"/>
                </a:solidFill>
              </a:rPr>
              <a:t>Sign in with your work account, never a personal one.</a:t>
            </a:r>
            <a:endParaRPr lang="en-US" sz="1125" dirty="0"/>
          </a:p>
        </p:txBody>
      </p:sp>
      <p:sp>
        <p:nvSpPr>
          <p:cNvPr id="31" name="Shape 26"/>
          <p:cNvSpPr/>
          <p:nvPr/>
        </p:nvSpPr>
        <p:spPr>
          <a:xfrm>
            <a:off x="800100" y="5067300"/>
            <a:ext cx="5962650" cy="0"/>
          </a:xfrm>
          <a:prstGeom prst="line">
            <a:avLst/>
          </a:prstGeom>
          <a:noFill/>
          <a:ln w="9525">
            <a:solidFill>
              <a:srgbClr val="E7E8E7"/>
            </a:solidFill>
            <a:prstDash val="solid"/>
          </a:ln>
        </p:spPr>
        <p:txBody>
          <a:bodyPr/>
          <a:lstStyle/>
          <a:p>
            <a:endParaRPr lang="en-GB"/>
          </a:p>
        </p:txBody>
      </p:sp>
      <p:sp>
        <p:nvSpPr>
          <p:cNvPr id="32" name="Shape 27"/>
          <p:cNvSpPr/>
          <p:nvPr/>
        </p:nvSpPr>
        <p:spPr>
          <a:xfrm>
            <a:off x="800100" y="5219700"/>
            <a:ext cx="266700" cy="266700"/>
          </a:xfrm>
          <a:prstGeom prst="ellipse">
            <a:avLst/>
          </a:prstGeom>
          <a:solidFill>
            <a:srgbClr val="7880B5"/>
          </a:solidFill>
          <a:ln/>
        </p:spPr>
        <p:txBody>
          <a:bodyPr/>
          <a:lstStyle/>
          <a:p>
            <a:endParaRPr lang="en-GB"/>
          </a:p>
        </p:txBody>
      </p:sp>
      <p:sp>
        <p:nvSpPr>
          <p:cNvPr id="33" name="Text 28"/>
          <p:cNvSpPr txBox="1"/>
          <p:nvPr/>
        </p:nvSpPr>
        <p:spPr>
          <a:xfrm>
            <a:off x="800100" y="5219700"/>
            <a:ext cx="266700" cy="266700"/>
          </a:xfrm>
          <a:prstGeom prst="rect">
            <a:avLst/>
          </a:prstGeom>
          <a:noFill/>
          <a:ln/>
        </p:spPr>
        <p:txBody>
          <a:bodyPr wrap="square" lIns="0" tIns="0" rIns="0" bIns="0" rtlCol="0" anchor="ctr"/>
          <a:lstStyle/>
          <a:p>
            <a:pPr marL="0" indent="0" algn="ctr">
              <a:lnSpc>
                <a:spcPct val="115000"/>
              </a:lnSpc>
              <a:buNone/>
            </a:pPr>
            <a:r>
              <a:rPr lang="en-US" sz="975" b="1" dirty="0">
                <a:solidFill>
                  <a:srgbClr val="0B150E"/>
                </a:solidFill>
              </a:rPr>
              <a:t>3</a:t>
            </a:r>
            <a:endParaRPr lang="en-US" sz="975" dirty="0"/>
          </a:p>
        </p:txBody>
      </p:sp>
      <p:sp>
        <p:nvSpPr>
          <p:cNvPr id="34" name="Text 29"/>
          <p:cNvSpPr txBox="1"/>
          <p:nvPr/>
        </p:nvSpPr>
        <p:spPr>
          <a:xfrm>
            <a:off x="1219200" y="5105400"/>
            <a:ext cx="5524500" cy="495300"/>
          </a:xfrm>
          <a:prstGeom prst="rect">
            <a:avLst/>
          </a:prstGeom>
          <a:noFill/>
          <a:ln/>
        </p:spPr>
        <p:txBody>
          <a:bodyPr wrap="square" lIns="0" tIns="0" rIns="0" bIns="0" rtlCol="0" anchor="ctr"/>
          <a:lstStyle/>
          <a:p>
            <a:pPr marL="0" indent="0" algn="l">
              <a:lnSpc>
                <a:spcPct val="125000"/>
              </a:lnSpc>
              <a:buNone/>
            </a:pPr>
            <a:r>
              <a:rPr lang="en-US" sz="1125" dirty="0">
                <a:solidFill>
                  <a:srgbClr val="1E1E1E"/>
                </a:solidFill>
              </a:rPr>
              <a:t>Never paste ID numbers, banking details, passwords, payroll, board papers or clients’ personal information.</a:t>
            </a:r>
            <a:endParaRPr lang="en-US" sz="1125" dirty="0"/>
          </a:p>
        </p:txBody>
      </p:sp>
      <p:sp>
        <p:nvSpPr>
          <p:cNvPr id="35" name="Shape 30"/>
          <p:cNvSpPr/>
          <p:nvPr/>
        </p:nvSpPr>
        <p:spPr>
          <a:xfrm>
            <a:off x="800100" y="5638800"/>
            <a:ext cx="5962650" cy="0"/>
          </a:xfrm>
          <a:prstGeom prst="line">
            <a:avLst/>
          </a:prstGeom>
          <a:noFill/>
          <a:ln w="9525">
            <a:solidFill>
              <a:srgbClr val="E7E8E7"/>
            </a:solidFill>
            <a:prstDash val="solid"/>
          </a:ln>
        </p:spPr>
        <p:txBody>
          <a:bodyPr/>
          <a:lstStyle/>
          <a:p>
            <a:endParaRPr lang="en-GB"/>
          </a:p>
        </p:txBody>
      </p:sp>
      <p:sp>
        <p:nvSpPr>
          <p:cNvPr id="36" name="Shape 31"/>
          <p:cNvSpPr/>
          <p:nvPr/>
        </p:nvSpPr>
        <p:spPr>
          <a:xfrm>
            <a:off x="800100" y="5791200"/>
            <a:ext cx="266700" cy="266700"/>
          </a:xfrm>
          <a:prstGeom prst="ellipse">
            <a:avLst/>
          </a:prstGeom>
          <a:solidFill>
            <a:srgbClr val="0B150E"/>
          </a:solidFill>
          <a:ln/>
        </p:spPr>
        <p:txBody>
          <a:bodyPr/>
          <a:lstStyle/>
          <a:p>
            <a:endParaRPr lang="en-GB"/>
          </a:p>
        </p:txBody>
      </p:sp>
      <p:sp>
        <p:nvSpPr>
          <p:cNvPr id="37" name="Text 32"/>
          <p:cNvSpPr txBox="1"/>
          <p:nvPr/>
        </p:nvSpPr>
        <p:spPr>
          <a:xfrm>
            <a:off x="800100" y="5791200"/>
            <a:ext cx="266700" cy="266700"/>
          </a:xfrm>
          <a:prstGeom prst="rect">
            <a:avLst/>
          </a:prstGeom>
          <a:noFill/>
          <a:ln/>
        </p:spPr>
        <p:txBody>
          <a:bodyPr wrap="square" lIns="0" tIns="0" rIns="0" bIns="0" rtlCol="0" anchor="ctr"/>
          <a:lstStyle/>
          <a:p>
            <a:pPr marL="0" indent="0" algn="ctr">
              <a:lnSpc>
                <a:spcPct val="115000"/>
              </a:lnSpc>
              <a:buNone/>
            </a:pPr>
            <a:r>
              <a:rPr lang="en-US" sz="975" b="1" dirty="0">
                <a:solidFill>
                  <a:srgbClr val="C2D036"/>
                </a:solidFill>
              </a:rPr>
              <a:t>4</a:t>
            </a:r>
            <a:endParaRPr lang="en-US" sz="975" dirty="0"/>
          </a:p>
        </p:txBody>
      </p:sp>
      <p:sp>
        <p:nvSpPr>
          <p:cNvPr id="38" name="Text 33"/>
          <p:cNvSpPr txBox="1"/>
          <p:nvPr/>
        </p:nvSpPr>
        <p:spPr>
          <a:xfrm>
            <a:off x="1219200" y="5676900"/>
            <a:ext cx="5524500" cy="495300"/>
          </a:xfrm>
          <a:prstGeom prst="rect">
            <a:avLst/>
          </a:prstGeom>
          <a:noFill/>
          <a:ln/>
        </p:spPr>
        <p:txBody>
          <a:bodyPr wrap="square" lIns="0" tIns="0" rIns="0" bIns="0" rtlCol="0" anchor="ctr"/>
          <a:lstStyle/>
          <a:p>
            <a:pPr marL="0" indent="0" algn="l">
              <a:lnSpc>
                <a:spcPct val="125000"/>
              </a:lnSpc>
              <a:buNone/>
            </a:pPr>
            <a:r>
              <a:rPr lang="en-US" sz="1125" dirty="0">
                <a:solidFill>
                  <a:srgbClr val="1E1E1E"/>
                </a:solidFill>
              </a:rPr>
              <a:t>Check every answer before it reaches a client. </a:t>
            </a:r>
            <a:r>
              <a:rPr lang="en-US" sz="1125" b="1" dirty="0">
                <a:solidFill>
                  <a:srgbClr val="1E1E1E"/>
                </a:solidFill>
              </a:rPr>
              <a:t>AI drafts; people decide.</a:t>
            </a:r>
            <a:endParaRPr lang="en-US" sz="1125" dirty="0"/>
          </a:p>
        </p:txBody>
      </p:sp>
      <p:sp>
        <p:nvSpPr>
          <p:cNvPr id="39" name="Shape 34"/>
          <p:cNvSpPr/>
          <p:nvPr/>
        </p:nvSpPr>
        <p:spPr>
          <a:xfrm>
            <a:off x="800100" y="6210300"/>
            <a:ext cx="5962650" cy="0"/>
          </a:xfrm>
          <a:prstGeom prst="line">
            <a:avLst/>
          </a:prstGeom>
          <a:noFill/>
          <a:ln w="9525">
            <a:solidFill>
              <a:srgbClr val="E7E8E7"/>
            </a:solidFill>
            <a:prstDash val="solid"/>
          </a:ln>
        </p:spPr>
        <p:txBody>
          <a:bodyPr/>
          <a:lstStyle/>
          <a:p>
            <a:endParaRPr lang="en-GB"/>
          </a:p>
        </p:txBody>
      </p:sp>
      <p:sp>
        <p:nvSpPr>
          <p:cNvPr id="40" name="Shape 35"/>
          <p:cNvSpPr/>
          <p:nvPr/>
        </p:nvSpPr>
        <p:spPr>
          <a:xfrm>
            <a:off x="800100" y="6362700"/>
            <a:ext cx="266700" cy="266700"/>
          </a:xfrm>
          <a:prstGeom prst="ellipse">
            <a:avLst/>
          </a:prstGeom>
          <a:solidFill>
            <a:srgbClr val="C2D036"/>
          </a:solidFill>
          <a:ln/>
        </p:spPr>
        <p:txBody>
          <a:bodyPr/>
          <a:lstStyle/>
          <a:p>
            <a:endParaRPr lang="en-GB"/>
          </a:p>
        </p:txBody>
      </p:sp>
      <p:sp>
        <p:nvSpPr>
          <p:cNvPr id="41" name="Text 36"/>
          <p:cNvSpPr txBox="1"/>
          <p:nvPr/>
        </p:nvSpPr>
        <p:spPr>
          <a:xfrm>
            <a:off x="800100" y="6362700"/>
            <a:ext cx="266700" cy="266700"/>
          </a:xfrm>
          <a:prstGeom prst="rect">
            <a:avLst/>
          </a:prstGeom>
          <a:noFill/>
          <a:ln/>
        </p:spPr>
        <p:txBody>
          <a:bodyPr wrap="square" lIns="0" tIns="0" rIns="0" bIns="0" rtlCol="0" anchor="ctr"/>
          <a:lstStyle/>
          <a:p>
            <a:pPr marL="0" indent="0" algn="ctr">
              <a:lnSpc>
                <a:spcPct val="115000"/>
              </a:lnSpc>
              <a:buNone/>
            </a:pPr>
            <a:r>
              <a:rPr lang="en-US" sz="975" b="1" dirty="0">
                <a:solidFill>
                  <a:srgbClr val="0B150E"/>
                </a:solidFill>
              </a:rPr>
              <a:t>5</a:t>
            </a:r>
            <a:endParaRPr lang="en-US" sz="975" dirty="0"/>
          </a:p>
        </p:txBody>
      </p:sp>
      <p:sp>
        <p:nvSpPr>
          <p:cNvPr id="42" name="Text 37"/>
          <p:cNvSpPr txBox="1"/>
          <p:nvPr/>
        </p:nvSpPr>
        <p:spPr>
          <a:xfrm>
            <a:off x="1219200" y="6248400"/>
            <a:ext cx="5524500" cy="495300"/>
          </a:xfrm>
          <a:prstGeom prst="rect">
            <a:avLst/>
          </a:prstGeom>
          <a:noFill/>
          <a:ln/>
        </p:spPr>
        <p:txBody>
          <a:bodyPr wrap="square" lIns="0" tIns="0" rIns="0" bIns="0" rtlCol="0" anchor="ctr"/>
          <a:lstStyle/>
          <a:p>
            <a:pPr marL="0" indent="0" algn="l">
              <a:lnSpc>
                <a:spcPct val="125000"/>
              </a:lnSpc>
              <a:buNone/>
            </a:pPr>
            <a:r>
              <a:rPr lang="en-US" sz="1125" dirty="0">
                <a:solidFill>
                  <a:srgbClr val="1E1E1E"/>
                </a:solidFill>
              </a:rPr>
              <a:t>Report mistakes straight away. No blame: we just need to know.</a:t>
            </a:r>
            <a:endParaRPr lang="en-US" sz="1125" dirty="0"/>
          </a:p>
        </p:txBody>
      </p:sp>
      <p:sp>
        <p:nvSpPr>
          <p:cNvPr id="43" name="Shape 38"/>
          <p:cNvSpPr/>
          <p:nvPr/>
        </p:nvSpPr>
        <p:spPr>
          <a:xfrm>
            <a:off x="800100" y="6781800"/>
            <a:ext cx="5962650" cy="0"/>
          </a:xfrm>
          <a:prstGeom prst="line">
            <a:avLst/>
          </a:prstGeom>
          <a:noFill/>
          <a:ln w="9525">
            <a:solidFill>
              <a:srgbClr val="E7E8E7"/>
            </a:solidFill>
            <a:prstDash val="solid"/>
          </a:ln>
        </p:spPr>
        <p:txBody>
          <a:bodyPr/>
          <a:lstStyle/>
          <a:p>
            <a:endParaRPr lang="en-GB"/>
          </a:p>
        </p:txBody>
      </p:sp>
      <p:sp>
        <p:nvSpPr>
          <p:cNvPr id="44" name="Shape 39"/>
          <p:cNvSpPr/>
          <p:nvPr/>
        </p:nvSpPr>
        <p:spPr>
          <a:xfrm>
            <a:off x="800100" y="6934200"/>
            <a:ext cx="266700" cy="266700"/>
          </a:xfrm>
          <a:prstGeom prst="ellipse">
            <a:avLst/>
          </a:prstGeom>
          <a:solidFill>
            <a:srgbClr val="E75933"/>
          </a:solidFill>
          <a:ln/>
        </p:spPr>
        <p:txBody>
          <a:bodyPr/>
          <a:lstStyle/>
          <a:p>
            <a:endParaRPr lang="en-GB"/>
          </a:p>
        </p:txBody>
      </p:sp>
      <p:sp>
        <p:nvSpPr>
          <p:cNvPr id="45" name="Text 40"/>
          <p:cNvSpPr txBox="1"/>
          <p:nvPr/>
        </p:nvSpPr>
        <p:spPr>
          <a:xfrm>
            <a:off x="800100" y="6934200"/>
            <a:ext cx="266700" cy="266700"/>
          </a:xfrm>
          <a:prstGeom prst="rect">
            <a:avLst/>
          </a:prstGeom>
          <a:noFill/>
          <a:ln/>
        </p:spPr>
        <p:txBody>
          <a:bodyPr wrap="square" lIns="0" tIns="0" rIns="0" bIns="0" rtlCol="0" anchor="ctr"/>
          <a:lstStyle/>
          <a:p>
            <a:pPr marL="0" indent="0" algn="ctr">
              <a:lnSpc>
                <a:spcPct val="115000"/>
              </a:lnSpc>
              <a:buNone/>
            </a:pPr>
            <a:r>
              <a:rPr lang="en-US" sz="975" b="1" dirty="0">
                <a:solidFill>
                  <a:srgbClr val="FFFFFF"/>
                </a:solidFill>
              </a:rPr>
              <a:t>6</a:t>
            </a:r>
            <a:endParaRPr lang="en-US" sz="975" dirty="0"/>
          </a:p>
        </p:txBody>
      </p:sp>
      <p:sp>
        <p:nvSpPr>
          <p:cNvPr id="46" name="Text 41"/>
          <p:cNvSpPr txBox="1"/>
          <p:nvPr/>
        </p:nvSpPr>
        <p:spPr>
          <a:xfrm>
            <a:off x="1219200" y="6819900"/>
            <a:ext cx="5524500" cy="495300"/>
          </a:xfrm>
          <a:prstGeom prst="rect">
            <a:avLst/>
          </a:prstGeom>
          <a:noFill/>
          <a:ln/>
        </p:spPr>
        <p:txBody>
          <a:bodyPr wrap="square" lIns="0" tIns="0" rIns="0" bIns="0" rtlCol="0" anchor="ctr"/>
          <a:lstStyle/>
          <a:p>
            <a:pPr marL="0" indent="0" algn="l">
              <a:lnSpc>
                <a:spcPct val="125000"/>
              </a:lnSpc>
              <a:buNone/>
            </a:pPr>
            <a:r>
              <a:rPr lang="en-US" sz="1125" dirty="0">
                <a:solidFill>
                  <a:srgbClr val="1E1E1E"/>
                </a:solidFill>
              </a:rPr>
              <a:t>Not sure? Ask </a:t>
            </a:r>
            <a:r>
              <a:rPr lang="en-US" sz="1125" dirty="0">
                <a:solidFill>
                  <a:srgbClr val="9DA19E"/>
                </a:solidFill>
              </a:rPr>
              <a:t>____________________</a:t>
            </a:r>
            <a:r>
              <a:rPr lang="en-US" sz="1125" dirty="0">
                <a:solidFill>
                  <a:srgbClr val="1E1E1E"/>
                </a:solidFill>
              </a:rPr>
              <a:t> before you paste.</a:t>
            </a:r>
            <a:endParaRPr lang="en-US" sz="1125" dirty="0"/>
          </a:p>
        </p:txBody>
      </p:sp>
      <p:sp>
        <p:nvSpPr>
          <p:cNvPr id="47" name="Shape 42"/>
          <p:cNvSpPr/>
          <p:nvPr/>
        </p:nvSpPr>
        <p:spPr>
          <a:xfrm>
            <a:off x="800100" y="7353300"/>
            <a:ext cx="5962650" cy="0"/>
          </a:xfrm>
          <a:prstGeom prst="line">
            <a:avLst/>
          </a:prstGeom>
          <a:noFill/>
          <a:ln w="9525">
            <a:solidFill>
              <a:srgbClr val="E7E8E7"/>
            </a:solidFill>
            <a:prstDash val="solid"/>
          </a:ln>
        </p:spPr>
        <p:txBody>
          <a:bodyPr/>
          <a:lstStyle/>
          <a:p>
            <a:endParaRPr lang="en-GB"/>
          </a:p>
        </p:txBody>
      </p:sp>
      <p:sp>
        <p:nvSpPr>
          <p:cNvPr id="48" name="Shape 43"/>
          <p:cNvSpPr/>
          <p:nvPr/>
        </p:nvSpPr>
        <p:spPr>
          <a:xfrm>
            <a:off x="800100" y="7505700"/>
            <a:ext cx="266700" cy="266700"/>
          </a:xfrm>
          <a:prstGeom prst="ellipse">
            <a:avLst/>
          </a:prstGeom>
          <a:solidFill>
            <a:srgbClr val="7880B5"/>
          </a:solidFill>
          <a:ln/>
        </p:spPr>
        <p:txBody>
          <a:bodyPr/>
          <a:lstStyle/>
          <a:p>
            <a:endParaRPr lang="en-GB"/>
          </a:p>
        </p:txBody>
      </p:sp>
      <p:sp>
        <p:nvSpPr>
          <p:cNvPr id="49" name="Text 44"/>
          <p:cNvSpPr txBox="1"/>
          <p:nvPr/>
        </p:nvSpPr>
        <p:spPr>
          <a:xfrm>
            <a:off x="800100" y="7505700"/>
            <a:ext cx="266700" cy="266700"/>
          </a:xfrm>
          <a:prstGeom prst="rect">
            <a:avLst/>
          </a:prstGeom>
          <a:noFill/>
          <a:ln/>
        </p:spPr>
        <p:txBody>
          <a:bodyPr wrap="square" lIns="0" tIns="0" rIns="0" bIns="0" rtlCol="0" anchor="ctr"/>
          <a:lstStyle/>
          <a:p>
            <a:pPr marL="0" indent="0" algn="ctr">
              <a:lnSpc>
                <a:spcPct val="115000"/>
              </a:lnSpc>
              <a:buNone/>
            </a:pPr>
            <a:r>
              <a:rPr lang="en-US" sz="975" b="1" dirty="0">
                <a:solidFill>
                  <a:srgbClr val="0B150E"/>
                </a:solidFill>
              </a:rPr>
              <a:t>7</a:t>
            </a:r>
            <a:endParaRPr lang="en-US" sz="975" dirty="0"/>
          </a:p>
        </p:txBody>
      </p:sp>
      <p:sp>
        <p:nvSpPr>
          <p:cNvPr id="50" name="Text 45"/>
          <p:cNvSpPr txBox="1"/>
          <p:nvPr/>
        </p:nvSpPr>
        <p:spPr>
          <a:xfrm>
            <a:off x="1219200" y="7391400"/>
            <a:ext cx="5524500" cy="495300"/>
          </a:xfrm>
          <a:prstGeom prst="rect">
            <a:avLst/>
          </a:prstGeom>
          <a:noFill/>
          <a:ln/>
        </p:spPr>
        <p:txBody>
          <a:bodyPr wrap="square" lIns="0" tIns="0" rIns="0" bIns="0" rtlCol="0" anchor="ctr"/>
          <a:lstStyle/>
          <a:p>
            <a:pPr marL="0" indent="0" algn="l">
              <a:lnSpc>
                <a:spcPct val="125000"/>
              </a:lnSpc>
              <a:buNone/>
            </a:pPr>
            <a:r>
              <a:rPr lang="en-US" sz="1125" dirty="0">
                <a:solidFill>
                  <a:srgbClr val="1E1E1E"/>
                </a:solidFill>
              </a:rPr>
              <a:t>We review this rule on </a:t>
            </a:r>
            <a:r>
              <a:rPr lang="en-US" sz="1125" dirty="0">
                <a:solidFill>
                  <a:srgbClr val="9DA19E"/>
                </a:solidFill>
              </a:rPr>
              <a:t>____ / ____ / ________</a:t>
            </a:r>
            <a:r>
              <a:rPr lang="en-US" sz="1125" dirty="0">
                <a:solidFill>
                  <a:srgbClr val="1E1E1E"/>
                </a:solidFill>
              </a:rPr>
              <a:t>.</a:t>
            </a:r>
            <a:endParaRPr lang="en-US" sz="1125" dirty="0"/>
          </a:p>
        </p:txBody>
      </p:sp>
      <p:sp>
        <p:nvSpPr>
          <p:cNvPr id="51" name="Shape 46"/>
          <p:cNvSpPr/>
          <p:nvPr/>
        </p:nvSpPr>
        <p:spPr>
          <a:xfrm>
            <a:off x="800100" y="7924800"/>
            <a:ext cx="5962650" cy="0"/>
          </a:xfrm>
          <a:prstGeom prst="line">
            <a:avLst/>
          </a:prstGeom>
          <a:noFill/>
          <a:ln w="9525">
            <a:solidFill>
              <a:srgbClr val="E7E8E7"/>
            </a:solidFill>
            <a:prstDash val="solid"/>
          </a:ln>
        </p:spPr>
        <p:txBody>
          <a:bodyPr/>
          <a:lstStyle/>
          <a:p>
            <a:endParaRPr lang="en-GB"/>
          </a:p>
        </p:txBody>
      </p:sp>
      <p:sp>
        <p:nvSpPr>
          <p:cNvPr id="52" name="Text 47"/>
          <p:cNvSpPr txBox="1"/>
          <p:nvPr/>
        </p:nvSpPr>
        <p:spPr>
          <a:xfrm>
            <a:off x="800100" y="8058150"/>
            <a:ext cx="5715000" cy="285750"/>
          </a:xfrm>
          <a:prstGeom prst="rect">
            <a:avLst/>
          </a:prstGeom>
          <a:noFill/>
          <a:ln/>
        </p:spPr>
        <p:txBody>
          <a:bodyPr wrap="square" lIns="0" tIns="0" rIns="0" bIns="0" rtlCol="0" anchor="ctr"/>
          <a:lstStyle/>
          <a:p>
            <a:pPr marL="0" indent="0" algn="l">
              <a:lnSpc>
                <a:spcPct val="115000"/>
              </a:lnSpc>
              <a:buNone/>
            </a:pPr>
            <a:r>
              <a:rPr lang="en-US" sz="1013" dirty="0">
                <a:solidFill>
                  <a:srgbClr val="3A3A3A"/>
                </a:solidFill>
              </a:rPr>
              <a:t>Signed  </a:t>
            </a:r>
            <a:r>
              <a:rPr lang="en-US" sz="1013" dirty="0">
                <a:solidFill>
                  <a:srgbClr val="9DA19E"/>
                </a:solidFill>
              </a:rPr>
              <a:t>__________________________</a:t>
            </a:r>
            <a:r>
              <a:rPr lang="en-US" sz="1013" dirty="0">
                <a:solidFill>
                  <a:srgbClr val="3A3A3A"/>
                </a:solidFill>
              </a:rPr>
              <a:t>        Date  </a:t>
            </a:r>
            <a:r>
              <a:rPr lang="en-US" sz="1013" dirty="0">
                <a:solidFill>
                  <a:srgbClr val="9DA19E"/>
                </a:solidFill>
              </a:rPr>
              <a:t>______________</a:t>
            </a:r>
            <a:endParaRPr lang="en-US" sz="1013" dirty="0"/>
          </a:p>
        </p:txBody>
      </p:sp>
      <p:sp>
        <p:nvSpPr>
          <p:cNvPr id="53" name="Honest box"/>
          <p:cNvSpPr/>
          <p:nvPr/>
        </p:nvSpPr>
        <p:spPr>
          <a:xfrm>
            <a:off x="571500" y="8686800"/>
            <a:ext cx="4000500" cy="1238250"/>
          </a:xfrm>
          <a:prstGeom prst="roundRect">
            <a:avLst>
              <a:gd name="adj" fmla="val 4615"/>
            </a:avLst>
          </a:prstGeom>
          <a:solidFill>
            <a:srgbClr val="0B150E"/>
          </a:solidFill>
          <a:ln/>
        </p:spPr>
        <p:txBody>
          <a:bodyPr/>
          <a:lstStyle/>
          <a:p>
            <a:endParaRPr lang="en-GB"/>
          </a:p>
        </p:txBody>
      </p:sp>
      <p:sp>
        <p:nvSpPr>
          <p:cNvPr id="54" name="Text 49"/>
          <p:cNvSpPr txBox="1"/>
          <p:nvPr/>
        </p:nvSpPr>
        <p:spPr>
          <a:xfrm>
            <a:off x="781050" y="8858250"/>
            <a:ext cx="36195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C2D036"/>
                </a:solidFill>
              </a:rPr>
              <a:t>BEING STRAIGHT WITH YOU</a:t>
            </a:r>
            <a:endParaRPr lang="en-US" sz="900" dirty="0"/>
          </a:p>
        </p:txBody>
      </p:sp>
      <p:sp>
        <p:nvSpPr>
          <p:cNvPr id="55" name="Text 50"/>
          <p:cNvSpPr txBox="1"/>
          <p:nvPr/>
        </p:nvSpPr>
        <p:spPr>
          <a:xfrm>
            <a:off x="781050" y="9105900"/>
            <a:ext cx="3619500" cy="723900"/>
          </a:xfrm>
          <a:prstGeom prst="rect">
            <a:avLst/>
          </a:prstGeom>
          <a:noFill/>
          <a:ln/>
        </p:spPr>
        <p:txBody>
          <a:bodyPr wrap="square" lIns="0" tIns="0" rIns="0" bIns="0" rtlCol="0" anchor="t"/>
          <a:lstStyle/>
          <a:p>
            <a:pPr marL="0" indent="0" algn="l">
              <a:lnSpc>
                <a:spcPct val="130000"/>
              </a:lnSpc>
              <a:buNone/>
            </a:pPr>
            <a:r>
              <a:rPr lang="en-US" sz="1050" dirty="0">
                <a:solidFill>
                  <a:srgbClr val="F5F5F3"/>
                </a:solidFill>
              </a:rPr>
              <a:t>Nobody in this industry has staff AI use fully solved, us included. A clear rule and an approved tool are where every business starts.</a:t>
            </a:r>
            <a:endParaRPr lang="en-US" sz="1050" dirty="0"/>
          </a:p>
        </p:txBody>
      </p:sp>
      <p:sp>
        <p:nvSpPr>
          <p:cNvPr id="56" name="Card"/>
          <p:cNvSpPr/>
          <p:nvPr/>
        </p:nvSpPr>
        <p:spPr>
          <a:xfrm>
            <a:off x="4705350" y="8686800"/>
            <a:ext cx="2286000" cy="1238250"/>
          </a:xfrm>
          <a:prstGeom prst="roundRect">
            <a:avLst>
              <a:gd name="adj" fmla="val 4615"/>
            </a:avLst>
          </a:prstGeom>
          <a:solidFill>
            <a:srgbClr val="FFFFFF"/>
          </a:solidFill>
          <a:ln w="9525">
            <a:solidFill>
              <a:srgbClr val="DCDDDA"/>
            </a:solidFill>
            <a:prstDash val="solid"/>
          </a:ln>
        </p:spPr>
        <p:txBody>
          <a:bodyPr/>
          <a:lstStyle/>
          <a:p>
            <a:endParaRPr lang="en-GB"/>
          </a:p>
        </p:txBody>
      </p:sp>
      <p:sp>
        <p:nvSpPr>
          <p:cNvPr id="57" name="Text 52"/>
          <p:cNvSpPr txBox="1"/>
          <p:nvPr/>
        </p:nvSpPr>
        <p:spPr>
          <a:xfrm>
            <a:off x="4895850" y="8858250"/>
            <a:ext cx="1905000" cy="190500"/>
          </a:xfrm>
          <a:prstGeom prst="rect">
            <a:avLst/>
          </a:prstGeom>
          <a:noFill/>
          <a:ln/>
        </p:spPr>
        <p:txBody>
          <a:bodyPr wrap="square" lIns="0" tIns="0" rIns="0" bIns="0" rtlCol="0" anchor="t"/>
          <a:lstStyle/>
          <a:p>
            <a:pPr marL="0" indent="0" algn="l">
              <a:lnSpc>
                <a:spcPct val="115000"/>
              </a:lnSpc>
              <a:buNone/>
            </a:pPr>
            <a:r>
              <a:rPr lang="en-US" sz="1050" b="1" dirty="0">
                <a:solidFill>
                  <a:srgbClr val="0B150E"/>
                </a:solidFill>
              </a:rPr>
              <a:t>Not legal advice</a:t>
            </a:r>
            <a:endParaRPr lang="en-US" sz="1050" dirty="0"/>
          </a:p>
        </p:txBody>
      </p:sp>
      <p:sp>
        <p:nvSpPr>
          <p:cNvPr id="58" name="Text 53"/>
          <p:cNvSpPr txBox="1"/>
          <p:nvPr/>
        </p:nvSpPr>
        <p:spPr>
          <a:xfrm>
            <a:off x="4895850" y="9105900"/>
            <a:ext cx="1943100" cy="723900"/>
          </a:xfrm>
          <a:prstGeom prst="rect">
            <a:avLst/>
          </a:prstGeom>
          <a:noFill/>
          <a:ln/>
        </p:spPr>
        <p:txBody>
          <a:bodyPr wrap="square" lIns="0" tIns="0" rIns="0" bIns="0" rtlCol="0" anchor="t"/>
          <a:lstStyle/>
          <a:p>
            <a:pPr marL="0" indent="0" algn="l">
              <a:lnSpc>
                <a:spcPct val="130000"/>
              </a:lnSpc>
              <a:buNone/>
            </a:pPr>
            <a:r>
              <a:rPr lang="en-US" sz="975" dirty="0">
                <a:solidFill>
                  <a:srgbClr val="3A3A3A"/>
                </a:solidFill>
              </a:rPr>
              <a:t>A starting point for your team. If you handle regulated data, check it against your POPIA obligations.</a:t>
            </a:r>
            <a:endParaRPr lang="en-US" sz="975" dirty="0"/>
          </a:p>
        </p:txBody>
      </p:sp>
      <p:sp>
        <p:nvSpPr>
          <p:cNvPr id="59" name="Footer rule"/>
          <p:cNvSpPr/>
          <p:nvPr/>
        </p:nvSpPr>
        <p:spPr>
          <a:xfrm>
            <a:off x="571500" y="10125075"/>
            <a:ext cx="6419850" cy="0"/>
          </a:xfrm>
          <a:prstGeom prst="line">
            <a:avLst/>
          </a:prstGeom>
          <a:noFill/>
          <a:ln w="9525">
            <a:solidFill>
              <a:srgbClr val="DCDDDA"/>
            </a:solidFill>
            <a:prstDash val="solid"/>
          </a:ln>
        </p:spPr>
        <p:txBody>
          <a:bodyPr/>
          <a:lstStyle/>
          <a:p>
            <a:endParaRPr lang="en-GB"/>
          </a:p>
        </p:txBody>
      </p:sp>
      <p:sp>
        <p:nvSpPr>
          <p:cNvPr id="60"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61"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62" name="Link: back to contents" descr="Link: back to contents">
            <a:hlinkClick r:id="rId6" action="ppaction://hlinksldjump" tooltip="Go to page 1"/>
          </p:cNvPr>
          <p:cNvPicPr>
            <a:picLocks noChangeAspect="1"/>
          </p:cNvPicPr>
          <p:nvPr/>
        </p:nvPicPr>
        <p:blipFill>
          <a:blip r:embed="rId7"/>
          <a:stretch>
            <a:fillRect/>
          </a:stretch>
        </p:blipFill>
        <p:spPr>
          <a:xfrm>
            <a:off x="3019425" y="10163175"/>
            <a:ext cx="1524000" cy="228600"/>
          </a:xfrm>
          <a:prstGeom prst="rect">
            <a:avLst/>
          </a:prstGeom>
        </p:spPr>
      </p:pic>
      <p:sp>
        <p:nvSpPr>
          <p:cNvPr id="63"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64" name="Link: IT Health Assessment" descr="Link: IT Health Assessment">
            <a:hlinkClick r:id="rId8" tooltip="Open in your browser"/>
          </p:cNvPr>
          <p:cNvPicPr>
            <a:picLocks noChangeAspect="1"/>
          </p:cNvPicPr>
          <p:nvPr/>
        </p:nvPicPr>
        <p:blipFill>
          <a:blip r:embed="rId7"/>
          <a:stretch>
            <a:fillRect/>
          </a:stretch>
        </p:blipFill>
        <p:spPr>
          <a:xfrm>
            <a:off x="5467350" y="10163175"/>
            <a:ext cx="1524000" cy="228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Ink band"/>
          <p:cNvSpPr/>
          <p:nvPr/>
        </p:nvSpPr>
        <p:spPr>
          <a:xfrm>
            <a:off x="0" y="0"/>
            <a:ext cx="7562850" cy="3657600"/>
          </a:xfrm>
          <a:prstGeom prst="rect">
            <a:avLst/>
          </a:prstGeom>
          <a:solidFill>
            <a:srgbClr val="0B150E"/>
          </a:solidFill>
          <a:ln/>
        </p:spPr>
        <p:txBody>
          <a:bodyPr/>
          <a:lstStyle/>
          <a:p>
            <a:endParaRPr lang="en-GB"/>
          </a:p>
        </p:txBody>
      </p:sp>
      <p:pic>
        <p:nvPicPr>
          <p:cNvPr id="3" name="Watermark 7C" descr="/home/claude/ebook/build/img/wm-ink.png"/>
          <p:cNvPicPr>
            <a:picLocks noChangeAspect="1"/>
          </p:cNvPicPr>
          <p:nvPr/>
        </p:nvPicPr>
        <p:blipFill>
          <a:blip r:embed="rId3">
            <a:alphaModFix amt="5000"/>
          </a:blip>
          <a:stretch>
            <a:fillRect/>
          </a:stretch>
        </p:blipFill>
        <p:spPr>
          <a:xfrm>
            <a:off x="3943350" y="0"/>
            <a:ext cx="3619500" cy="4000500"/>
          </a:xfrm>
          <a:prstGeom prst="rect">
            <a:avLst/>
          </a:prstGeom>
        </p:spPr>
      </p:pic>
      <p:pic>
        <p:nvPicPr>
          <p:cNvPr id="4" name="SevenC mark" descr="SevenC"/>
          <p:cNvPicPr>
            <a:picLocks noChangeAspect="1"/>
          </p:cNvPicPr>
          <p:nvPr/>
        </p:nvPicPr>
        <p:blipFill>
          <a:blip r:embed="rId4"/>
          <a:stretch>
            <a:fillRect/>
          </a:stretch>
        </p:blipFill>
        <p:spPr>
          <a:xfrm>
            <a:off x="571500" y="381000"/>
            <a:ext cx="171450" cy="171450"/>
          </a:xfrm>
          <a:prstGeom prst="rect">
            <a:avLst/>
          </a:prstGeom>
        </p:spPr>
      </p:pic>
      <p:sp>
        <p:nvSpPr>
          <p:cNvPr id="5"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6"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3 OF 4</a:t>
            </a:r>
            <a:endParaRPr lang="en-US" sz="788" dirty="0"/>
          </a:p>
        </p:txBody>
      </p:sp>
      <p:sp>
        <p:nvSpPr>
          <p:cNvPr id="7" name="Progress 1"/>
          <p:cNvSpPr/>
          <p:nvPr/>
        </p:nvSpPr>
        <p:spPr>
          <a:xfrm>
            <a:off x="5295900" y="447675"/>
            <a:ext cx="228600" cy="38100"/>
          </a:xfrm>
          <a:prstGeom prst="roundRect">
            <a:avLst>
              <a:gd name="adj" fmla="val 50000"/>
            </a:avLst>
          </a:prstGeom>
          <a:solidFill>
            <a:srgbClr val="C8C8C8"/>
          </a:solidFill>
          <a:ln/>
        </p:spPr>
        <p:txBody>
          <a:bodyPr/>
          <a:lstStyle/>
          <a:p>
            <a:endParaRPr lang="en-GB"/>
          </a:p>
        </p:txBody>
      </p:sp>
      <p:sp>
        <p:nvSpPr>
          <p:cNvPr id="8" name="Progress 2"/>
          <p:cNvSpPr/>
          <p:nvPr/>
        </p:nvSpPr>
        <p:spPr>
          <a:xfrm>
            <a:off x="5562600" y="447675"/>
            <a:ext cx="228600" cy="38100"/>
          </a:xfrm>
          <a:prstGeom prst="roundRect">
            <a:avLst>
              <a:gd name="adj" fmla="val 50000"/>
            </a:avLst>
          </a:prstGeom>
          <a:solidFill>
            <a:srgbClr val="C8C8C8"/>
          </a:solidFill>
          <a:ln/>
        </p:spPr>
        <p:txBody>
          <a:bodyPr/>
          <a:lstStyle/>
          <a:p>
            <a:endParaRPr lang="en-GB"/>
          </a:p>
        </p:txBody>
      </p:sp>
      <p:sp>
        <p:nvSpPr>
          <p:cNvPr id="9" name="Progress 3"/>
          <p:cNvSpPr/>
          <p:nvPr/>
        </p:nvSpPr>
        <p:spPr>
          <a:xfrm>
            <a:off x="5829300" y="447675"/>
            <a:ext cx="228600" cy="38100"/>
          </a:xfrm>
          <a:prstGeom prst="roundRect">
            <a:avLst>
              <a:gd name="adj" fmla="val 50000"/>
            </a:avLst>
          </a:prstGeom>
          <a:solidFill>
            <a:srgbClr val="C2D036"/>
          </a:solidFill>
          <a:ln/>
        </p:spPr>
        <p:txBody>
          <a:bodyPr/>
          <a:lstStyle/>
          <a:p>
            <a:endParaRPr lang="en-GB"/>
          </a:p>
        </p:txBody>
      </p:sp>
      <p:sp>
        <p:nvSpPr>
          <p:cNvPr id="10" name="Progress 4"/>
          <p:cNvSpPr/>
          <p:nvPr/>
        </p:nvSpPr>
        <p:spPr>
          <a:xfrm>
            <a:off x="6096000" y="447675"/>
            <a:ext cx="228600" cy="38100"/>
          </a:xfrm>
          <a:prstGeom prst="roundRect">
            <a:avLst>
              <a:gd name="adj" fmla="val 50000"/>
            </a:avLst>
          </a:prstGeom>
          <a:solidFill>
            <a:srgbClr val="27302A"/>
          </a:solidFill>
          <a:ln/>
        </p:spPr>
        <p:txBody>
          <a:bodyPr/>
          <a:lstStyle/>
          <a:p>
            <a:endParaRPr lang="en-GB"/>
          </a:p>
        </p:txBody>
      </p:sp>
      <p:sp>
        <p:nvSpPr>
          <p:cNvPr id="11"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15 / 24</a:t>
            </a:r>
            <a:endParaRPr lang="en-US" sz="900" dirty="0"/>
          </a:p>
        </p:txBody>
      </p:sp>
      <p:sp>
        <p:nvSpPr>
          <p:cNvPr id="12" name="Header rule"/>
          <p:cNvSpPr/>
          <p:nvPr/>
        </p:nvSpPr>
        <p:spPr>
          <a:xfrm>
            <a:off x="571500" y="666750"/>
            <a:ext cx="6419850" cy="0"/>
          </a:xfrm>
          <a:prstGeom prst="line">
            <a:avLst/>
          </a:prstGeom>
          <a:noFill/>
          <a:ln w="9525">
            <a:solidFill>
              <a:srgbClr val="27302A"/>
            </a:solidFill>
            <a:prstDash val="solid"/>
          </a:ln>
        </p:spPr>
        <p:txBody>
          <a:bodyPr/>
          <a:lstStyle/>
          <a:p>
            <a:endParaRPr lang="en-GB"/>
          </a:p>
        </p:txBody>
      </p:sp>
      <p:sp>
        <p:nvSpPr>
          <p:cNvPr id="13" name="Part number"/>
          <p:cNvSpPr txBox="1"/>
          <p:nvPr/>
        </p:nvSpPr>
        <p:spPr>
          <a:xfrm>
            <a:off x="571500" y="838200"/>
            <a:ext cx="2857500" cy="1123950"/>
          </a:xfrm>
          <a:prstGeom prst="rect">
            <a:avLst/>
          </a:prstGeom>
          <a:noFill/>
          <a:ln/>
        </p:spPr>
        <p:txBody>
          <a:bodyPr wrap="square" lIns="0" tIns="0" rIns="0" bIns="0" rtlCol="0" anchor="t"/>
          <a:lstStyle/>
          <a:p>
            <a:pPr marL="0" indent="0" algn="l">
              <a:lnSpc>
                <a:spcPct val="90000"/>
              </a:lnSpc>
              <a:buNone/>
            </a:pPr>
            <a:r>
              <a:rPr lang="en-US" sz="9000" b="1" kern="0" spc="-250" dirty="0">
                <a:solidFill>
                  <a:srgbClr val="C2D036"/>
                </a:solidFill>
              </a:rPr>
              <a:t>03</a:t>
            </a:r>
            <a:endParaRPr lang="en-US" sz="9000" dirty="0"/>
          </a:p>
        </p:txBody>
      </p:sp>
      <p:sp>
        <p:nvSpPr>
          <p:cNvPr id="14" name="Eyebrow"/>
          <p:cNvSpPr txBox="1"/>
          <p:nvPr/>
        </p:nvSpPr>
        <p:spPr>
          <a:xfrm>
            <a:off x="571500" y="2019300"/>
            <a:ext cx="38100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C8C8C8"/>
                </a:solidFill>
              </a:rPr>
              <a:t>PART THREE</a:t>
            </a:r>
            <a:endParaRPr lang="en-US" sz="975" dirty="0"/>
          </a:p>
        </p:txBody>
      </p:sp>
      <p:sp>
        <p:nvSpPr>
          <p:cNvPr id="15" name="Headline"/>
          <p:cNvSpPr txBox="1"/>
          <p:nvPr/>
        </p:nvSpPr>
        <p:spPr>
          <a:xfrm>
            <a:off x="571500" y="2247900"/>
            <a:ext cx="6419850" cy="533400"/>
          </a:xfrm>
          <a:prstGeom prst="rect">
            <a:avLst/>
          </a:prstGeom>
          <a:noFill/>
          <a:ln/>
        </p:spPr>
        <p:txBody>
          <a:bodyPr wrap="square" lIns="0" tIns="0" rIns="0" bIns="0" rtlCol="0" anchor="t"/>
          <a:lstStyle/>
          <a:p>
            <a:pPr marL="0" indent="0" algn="l">
              <a:lnSpc>
                <a:spcPct val="100000"/>
              </a:lnSpc>
              <a:buNone/>
            </a:pPr>
            <a:r>
              <a:rPr lang="en-US" sz="3450" b="1" kern="0" spc="-60" dirty="0">
                <a:solidFill>
                  <a:srgbClr val="FFFFFF"/>
                </a:solidFill>
              </a:rPr>
              <a:t>Close </a:t>
            </a:r>
            <a:r>
              <a:rPr lang="en-US" sz="3450" b="1" kern="0" spc="-60" dirty="0">
                <a:solidFill>
                  <a:srgbClr val="C2D036"/>
                </a:solidFill>
              </a:rPr>
              <a:t>the gaps</a:t>
            </a:r>
            <a:endParaRPr lang="en-US" sz="3450" dirty="0"/>
          </a:p>
        </p:txBody>
      </p:sp>
      <p:sp>
        <p:nvSpPr>
          <p:cNvPr id="16" name="Subline"/>
          <p:cNvSpPr txBox="1"/>
          <p:nvPr/>
        </p:nvSpPr>
        <p:spPr>
          <a:xfrm>
            <a:off x="571500" y="2876550"/>
            <a:ext cx="5715000" cy="533400"/>
          </a:xfrm>
          <a:prstGeom prst="rect">
            <a:avLst/>
          </a:prstGeom>
          <a:noFill/>
          <a:ln/>
        </p:spPr>
        <p:txBody>
          <a:bodyPr wrap="square" lIns="0" tIns="0" rIns="0" bIns="0" rtlCol="0" anchor="t"/>
          <a:lstStyle/>
          <a:p>
            <a:pPr marL="0" indent="0" algn="l">
              <a:lnSpc>
                <a:spcPct val="130000"/>
              </a:lnSpc>
              <a:buNone/>
            </a:pPr>
            <a:r>
              <a:rPr lang="en-US" sz="1275" dirty="0">
                <a:solidFill>
                  <a:srgbClr val="C8C8C8"/>
                </a:solidFill>
              </a:rPr>
              <a:t>The basics that make AI safer to use are the same basics that keep a business running. Here’s how they connect.</a:t>
            </a:r>
            <a:endParaRPr lang="en-US" sz="1275" dirty="0"/>
          </a:p>
        </p:txBody>
      </p:sp>
      <p:sp>
        <p:nvSpPr>
          <p:cNvPr id="17" name="Eyebrow"/>
          <p:cNvSpPr txBox="1"/>
          <p:nvPr/>
        </p:nvSpPr>
        <p:spPr>
          <a:xfrm>
            <a:off x="571500" y="3848100"/>
            <a:ext cx="38100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THE FOUNDATIONS AI STANDS ON</a:t>
            </a:r>
            <a:endParaRPr lang="en-US" sz="975" dirty="0"/>
          </a:p>
        </p:txBody>
      </p:sp>
      <p:sp>
        <p:nvSpPr>
          <p:cNvPr id="18" name="Text 14"/>
          <p:cNvSpPr txBox="1"/>
          <p:nvPr/>
        </p:nvSpPr>
        <p:spPr>
          <a:xfrm>
            <a:off x="571500" y="4057650"/>
            <a:ext cx="6419850" cy="285750"/>
          </a:xfrm>
          <a:prstGeom prst="rect">
            <a:avLst/>
          </a:prstGeom>
          <a:noFill/>
          <a:ln/>
        </p:spPr>
        <p:txBody>
          <a:bodyPr wrap="square" lIns="0" tIns="0" rIns="0" bIns="0" rtlCol="0" anchor="t"/>
          <a:lstStyle/>
          <a:p>
            <a:pPr marL="0" indent="0" algn="l">
              <a:lnSpc>
                <a:spcPct val="115000"/>
              </a:lnSpc>
              <a:buNone/>
            </a:pPr>
            <a:r>
              <a:rPr lang="en-US" sz="1650" b="1" dirty="0">
                <a:solidFill>
                  <a:srgbClr val="0B150E"/>
                </a:solidFill>
              </a:rPr>
              <a:t>Eight areas, and why each matters more with AI</a:t>
            </a:r>
            <a:endParaRPr lang="en-US" sz="1650" dirty="0"/>
          </a:p>
        </p:txBody>
      </p:sp>
      <p:sp>
        <p:nvSpPr>
          <p:cNvPr id="19" name="Roof"/>
          <p:cNvSpPr/>
          <p:nvPr/>
        </p:nvSpPr>
        <p:spPr>
          <a:xfrm>
            <a:off x="571500" y="4438650"/>
            <a:ext cx="6419850" cy="685800"/>
          </a:xfrm>
          <a:prstGeom prst="triangle">
            <a:avLst/>
          </a:prstGeom>
          <a:solidFill>
            <a:srgbClr val="C2D036"/>
          </a:solidFill>
          <a:ln/>
        </p:spPr>
        <p:txBody>
          <a:bodyPr/>
          <a:lstStyle/>
          <a:p>
            <a:endParaRPr lang="en-GB"/>
          </a:p>
        </p:txBody>
      </p:sp>
      <p:sp>
        <p:nvSpPr>
          <p:cNvPr id="20" name="Text 16"/>
          <p:cNvSpPr txBox="1"/>
          <p:nvPr/>
        </p:nvSpPr>
        <p:spPr>
          <a:xfrm>
            <a:off x="2352675" y="4838700"/>
            <a:ext cx="2857500" cy="247650"/>
          </a:xfrm>
          <a:prstGeom prst="rect">
            <a:avLst/>
          </a:prstGeom>
          <a:noFill/>
          <a:ln/>
        </p:spPr>
        <p:txBody>
          <a:bodyPr wrap="square" lIns="0" tIns="0" rIns="0" bIns="0" rtlCol="0" anchor="t"/>
          <a:lstStyle/>
          <a:p>
            <a:pPr marL="0" indent="0" algn="ctr">
              <a:lnSpc>
                <a:spcPct val="115000"/>
              </a:lnSpc>
              <a:buNone/>
            </a:pPr>
            <a:r>
              <a:rPr lang="en-US" sz="1275" b="1" dirty="0">
                <a:solidFill>
                  <a:srgbClr val="0B150E"/>
                </a:solidFill>
              </a:rPr>
              <a:t>AI that helps, safely</a:t>
            </a:r>
            <a:endParaRPr lang="en-US" sz="1275" dirty="0"/>
          </a:p>
        </p:txBody>
      </p:sp>
      <p:sp>
        <p:nvSpPr>
          <p:cNvPr id="21" name="Card"/>
          <p:cNvSpPr/>
          <p:nvPr/>
        </p:nvSpPr>
        <p:spPr>
          <a:xfrm>
            <a:off x="571500" y="5219700"/>
            <a:ext cx="1533525" cy="1581150"/>
          </a:xfrm>
          <a:prstGeom prst="roundRect">
            <a:avLst>
              <a:gd name="adj" fmla="val 3727"/>
            </a:avLst>
          </a:prstGeom>
          <a:solidFill>
            <a:srgbClr val="FFFFFF"/>
          </a:solidFill>
          <a:ln w="9525">
            <a:solidFill>
              <a:srgbClr val="E7E8E7"/>
            </a:solidFill>
            <a:prstDash val="solid"/>
          </a:ln>
        </p:spPr>
        <p:txBody>
          <a:bodyPr/>
          <a:lstStyle/>
          <a:p>
            <a:endParaRPr lang="en-GB"/>
          </a:p>
        </p:txBody>
      </p:sp>
      <p:sp>
        <p:nvSpPr>
          <p:cNvPr id="22" name="Card accent"/>
          <p:cNvSpPr/>
          <p:nvPr/>
        </p:nvSpPr>
        <p:spPr>
          <a:xfrm>
            <a:off x="571500" y="5219700"/>
            <a:ext cx="1533525" cy="28575"/>
          </a:xfrm>
          <a:prstGeom prst="rect">
            <a:avLst/>
          </a:prstGeom>
          <a:solidFill>
            <a:srgbClr val="C2D036"/>
          </a:solidFill>
          <a:ln/>
        </p:spPr>
        <p:txBody>
          <a:bodyPr/>
          <a:lstStyle/>
          <a:p>
            <a:endParaRPr lang="en-GB"/>
          </a:p>
        </p:txBody>
      </p:sp>
      <p:pic>
        <p:nvPicPr>
          <p:cNvPr id="23" name="Icon LuShieldCheck" descr="/home/claude/ebook/build/icons/LuShieldCheck-ink.png"/>
          <p:cNvPicPr>
            <a:picLocks noChangeAspect="1"/>
          </p:cNvPicPr>
          <p:nvPr/>
        </p:nvPicPr>
        <p:blipFill>
          <a:blip r:embed="rId5"/>
          <a:stretch>
            <a:fillRect/>
          </a:stretch>
        </p:blipFill>
        <p:spPr>
          <a:xfrm>
            <a:off x="704850" y="5372100"/>
            <a:ext cx="209550" cy="209550"/>
          </a:xfrm>
          <a:prstGeom prst="rect">
            <a:avLst/>
          </a:prstGeom>
        </p:spPr>
      </p:pic>
      <p:sp>
        <p:nvSpPr>
          <p:cNvPr id="24" name="Text 19"/>
          <p:cNvSpPr txBox="1"/>
          <p:nvPr/>
        </p:nvSpPr>
        <p:spPr>
          <a:xfrm>
            <a:off x="704850" y="5638800"/>
            <a:ext cx="1304925" cy="361950"/>
          </a:xfrm>
          <a:prstGeom prst="rect">
            <a:avLst/>
          </a:prstGeom>
          <a:noFill/>
          <a:ln/>
        </p:spPr>
        <p:txBody>
          <a:bodyPr wrap="square" lIns="0" tIns="0" rIns="0" bIns="0" rtlCol="0" anchor="t"/>
          <a:lstStyle/>
          <a:p>
            <a:pPr marL="0" indent="0" algn="l">
              <a:lnSpc>
                <a:spcPct val="110000"/>
              </a:lnSpc>
              <a:buNone/>
            </a:pPr>
            <a:r>
              <a:rPr lang="en-US" sz="1050" b="1" dirty="0">
                <a:solidFill>
                  <a:srgbClr val="0B150E"/>
                </a:solidFill>
              </a:rPr>
              <a:t>Security &amp; access</a:t>
            </a:r>
            <a:endParaRPr lang="en-US" sz="1050" dirty="0"/>
          </a:p>
        </p:txBody>
      </p:sp>
      <p:sp>
        <p:nvSpPr>
          <p:cNvPr id="25" name="Text 20"/>
          <p:cNvSpPr txBox="1"/>
          <p:nvPr/>
        </p:nvSpPr>
        <p:spPr>
          <a:xfrm>
            <a:off x="704850" y="6038850"/>
            <a:ext cx="1304925" cy="723900"/>
          </a:xfrm>
          <a:prstGeom prst="rect">
            <a:avLst/>
          </a:prstGeom>
          <a:noFill/>
          <a:ln/>
        </p:spPr>
        <p:txBody>
          <a:bodyPr wrap="square" lIns="0" tIns="0" rIns="0" bIns="0" rtlCol="0" anchor="t"/>
          <a:lstStyle/>
          <a:p>
            <a:pPr marL="0" indent="0" algn="l">
              <a:lnSpc>
                <a:spcPct val="120000"/>
              </a:lnSpc>
              <a:buNone/>
            </a:pPr>
            <a:r>
              <a:rPr lang="en-US" sz="938" dirty="0">
                <a:solidFill>
                  <a:srgbClr val="3A3A3A"/>
                </a:solidFill>
              </a:rPr>
              <a:t>One stolen password opens everything the assistant can reach.</a:t>
            </a:r>
            <a:endParaRPr lang="en-US" sz="938" dirty="0"/>
          </a:p>
        </p:txBody>
      </p:sp>
      <p:sp>
        <p:nvSpPr>
          <p:cNvPr id="26" name="Card"/>
          <p:cNvSpPr/>
          <p:nvPr/>
        </p:nvSpPr>
        <p:spPr>
          <a:xfrm>
            <a:off x="2200275" y="5219700"/>
            <a:ext cx="1533525" cy="1581150"/>
          </a:xfrm>
          <a:prstGeom prst="roundRect">
            <a:avLst>
              <a:gd name="adj" fmla="val 3727"/>
            </a:avLst>
          </a:prstGeom>
          <a:solidFill>
            <a:srgbClr val="FFFFFF"/>
          </a:solidFill>
          <a:ln w="9525">
            <a:solidFill>
              <a:srgbClr val="E7E8E7"/>
            </a:solidFill>
            <a:prstDash val="solid"/>
          </a:ln>
        </p:spPr>
        <p:txBody>
          <a:bodyPr/>
          <a:lstStyle/>
          <a:p>
            <a:endParaRPr lang="en-GB"/>
          </a:p>
        </p:txBody>
      </p:sp>
      <p:sp>
        <p:nvSpPr>
          <p:cNvPr id="27" name="Card accent"/>
          <p:cNvSpPr/>
          <p:nvPr/>
        </p:nvSpPr>
        <p:spPr>
          <a:xfrm>
            <a:off x="2200275" y="5219700"/>
            <a:ext cx="1533525" cy="28575"/>
          </a:xfrm>
          <a:prstGeom prst="rect">
            <a:avLst/>
          </a:prstGeom>
          <a:solidFill>
            <a:srgbClr val="E75933"/>
          </a:solidFill>
          <a:ln/>
        </p:spPr>
        <p:txBody>
          <a:bodyPr/>
          <a:lstStyle/>
          <a:p>
            <a:endParaRPr lang="en-GB"/>
          </a:p>
        </p:txBody>
      </p:sp>
      <p:pic>
        <p:nvPicPr>
          <p:cNvPr id="28" name="Icon LuDatabaseBackup" descr="/home/claude/ebook/build/icons/LuDatabaseBackup-ink.png"/>
          <p:cNvPicPr>
            <a:picLocks noChangeAspect="1"/>
          </p:cNvPicPr>
          <p:nvPr/>
        </p:nvPicPr>
        <p:blipFill>
          <a:blip r:embed="rId6"/>
          <a:stretch>
            <a:fillRect/>
          </a:stretch>
        </p:blipFill>
        <p:spPr>
          <a:xfrm>
            <a:off x="2333625" y="5372100"/>
            <a:ext cx="209550" cy="209550"/>
          </a:xfrm>
          <a:prstGeom prst="rect">
            <a:avLst/>
          </a:prstGeom>
        </p:spPr>
      </p:pic>
      <p:sp>
        <p:nvSpPr>
          <p:cNvPr id="29" name="Text 23"/>
          <p:cNvSpPr txBox="1"/>
          <p:nvPr/>
        </p:nvSpPr>
        <p:spPr>
          <a:xfrm>
            <a:off x="2333625" y="5638800"/>
            <a:ext cx="1304925" cy="361950"/>
          </a:xfrm>
          <a:prstGeom prst="rect">
            <a:avLst/>
          </a:prstGeom>
          <a:noFill/>
          <a:ln/>
        </p:spPr>
        <p:txBody>
          <a:bodyPr wrap="square" lIns="0" tIns="0" rIns="0" bIns="0" rtlCol="0" anchor="t"/>
          <a:lstStyle/>
          <a:p>
            <a:pPr marL="0" indent="0" algn="l">
              <a:lnSpc>
                <a:spcPct val="110000"/>
              </a:lnSpc>
              <a:buNone/>
            </a:pPr>
            <a:r>
              <a:rPr lang="en-US" sz="1050" b="1" dirty="0">
                <a:solidFill>
                  <a:srgbClr val="0B150E"/>
                </a:solidFill>
              </a:rPr>
              <a:t>Backup &amp; recovery</a:t>
            </a:r>
            <a:endParaRPr lang="en-US" sz="1050" dirty="0"/>
          </a:p>
        </p:txBody>
      </p:sp>
      <p:sp>
        <p:nvSpPr>
          <p:cNvPr id="30" name="Text 24"/>
          <p:cNvSpPr txBox="1"/>
          <p:nvPr/>
        </p:nvSpPr>
        <p:spPr>
          <a:xfrm>
            <a:off x="2333625" y="6038850"/>
            <a:ext cx="1304925" cy="723900"/>
          </a:xfrm>
          <a:prstGeom prst="rect">
            <a:avLst/>
          </a:prstGeom>
          <a:noFill/>
          <a:ln/>
        </p:spPr>
        <p:txBody>
          <a:bodyPr wrap="square" lIns="0" tIns="0" rIns="0" bIns="0" rtlCol="0" anchor="t"/>
          <a:lstStyle/>
          <a:p>
            <a:pPr marL="0" indent="0" algn="l">
              <a:lnSpc>
                <a:spcPct val="120000"/>
              </a:lnSpc>
              <a:buNone/>
            </a:pPr>
            <a:r>
              <a:rPr lang="en-US" sz="938" dirty="0">
                <a:solidFill>
                  <a:srgbClr val="3A3A3A"/>
                </a:solidFill>
              </a:rPr>
              <a:t>When something gets through, a tested restore is your way back.</a:t>
            </a:r>
            <a:endParaRPr lang="en-US" sz="938" dirty="0"/>
          </a:p>
        </p:txBody>
      </p:sp>
      <p:sp>
        <p:nvSpPr>
          <p:cNvPr id="31" name="Card"/>
          <p:cNvSpPr/>
          <p:nvPr/>
        </p:nvSpPr>
        <p:spPr>
          <a:xfrm>
            <a:off x="3829050" y="5219700"/>
            <a:ext cx="1533525" cy="1581150"/>
          </a:xfrm>
          <a:prstGeom prst="roundRect">
            <a:avLst>
              <a:gd name="adj" fmla="val 3727"/>
            </a:avLst>
          </a:prstGeom>
          <a:solidFill>
            <a:srgbClr val="FFFFFF"/>
          </a:solidFill>
          <a:ln w="9525">
            <a:solidFill>
              <a:srgbClr val="E7E8E7"/>
            </a:solidFill>
            <a:prstDash val="solid"/>
          </a:ln>
        </p:spPr>
        <p:txBody>
          <a:bodyPr/>
          <a:lstStyle/>
          <a:p>
            <a:endParaRPr lang="en-GB"/>
          </a:p>
        </p:txBody>
      </p:sp>
      <p:sp>
        <p:nvSpPr>
          <p:cNvPr id="32" name="Card accent"/>
          <p:cNvSpPr/>
          <p:nvPr/>
        </p:nvSpPr>
        <p:spPr>
          <a:xfrm>
            <a:off x="3829050" y="5219700"/>
            <a:ext cx="1533525" cy="28575"/>
          </a:xfrm>
          <a:prstGeom prst="rect">
            <a:avLst/>
          </a:prstGeom>
          <a:solidFill>
            <a:srgbClr val="7880B5"/>
          </a:solidFill>
          <a:ln/>
        </p:spPr>
        <p:txBody>
          <a:bodyPr/>
          <a:lstStyle/>
          <a:p>
            <a:endParaRPr lang="en-GB"/>
          </a:p>
        </p:txBody>
      </p:sp>
      <p:pic>
        <p:nvPicPr>
          <p:cNvPr id="33" name="Icon LuLaptop" descr="/home/claude/ebook/build/icons/LuLaptop-ink.png"/>
          <p:cNvPicPr>
            <a:picLocks noChangeAspect="1"/>
          </p:cNvPicPr>
          <p:nvPr/>
        </p:nvPicPr>
        <p:blipFill>
          <a:blip r:embed="rId7"/>
          <a:stretch>
            <a:fillRect/>
          </a:stretch>
        </p:blipFill>
        <p:spPr>
          <a:xfrm>
            <a:off x="3962400" y="5372100"/>
            <a:ext cx="209550" cy="209550"/>
          </a:xfrm>
          <a:prstGeom prst="rect">
            <a:avLst/>
          </a:prstGeom>
        </p:spPr>
      </p:pic>
      <p:sp>
        <p:nvSpPr>
          <p:cNvPr id="34" name="Text 27"/>
          <p:cNvSpPr txBox="1"/>
          <p:nvPr/>
        </p:nvSpPr>
        <p:spPr>
          <a:xfrm>
            <a:off x="3962400" y="5638800"/>
            <a:ext cx="1304925" cy="361950"/>
          </a:xfrm>
          <a:prstGeom prst="rect">
            <a:avLst/>
          </a:prstGeom>
          <a:noFill/>
          <a:ln/>
        </p:spPr>
        <p:txBody>
          <a:bodyPr wrap="square" lIns="0" tIns="0" rIns="0" bIns="0" rtlCol="0" anchor="t"/>
          <a:lstStyle/>
          <a:p>
            <a:pPr marL="0" indent="0" algn="l">
              <a:lnSpc>
                <a:spcPct val="110000"/>
              </a:lnSpc>
              <a:buNone/>
            </a:pPr>
            <a:r>
              <a:rPr lang="en-US" sz="1050" b="1" dirty="0">
                <a:solidFill>
                  <a:srgbClr val="0B150E"/>
                </a:solidFill>
              </a:rPr>
              <a:t>Support &amp; devices</a:t>
            </a:r>
            <a:endParaRPr lang="en-US" sz="1050" dirty="0"/>
          </a:p>
        </p:txBody>
      </p:sp>
      <p:sp>
        <p:nvSpPr>
          <p:cNvPr id="35" name="Text 28"/>
          <p:cNvSpPr txBox="1"/>
          <p:nvPr/>
        </p:nvSpPr>
        <p:spPr>
          <a:xfrm>
            <a:off x="3962400" y="6038850"/>
            <a:ext cx="1304925" cy="723900"/>
          </a:xfrm>
          <a:prstGeom prst="rect">
            <a:avLst/>
          </a:prstGeom>
          <a:noFill/>
          <a:ln/>
        </p:spPr>
        <p:txBody>
          <a:bodyPr wrap="square" lIns="0" tIns="0" rIns="0" bIns="0" rtlCol="0" anchor="t"/>
          <a:lstStyle/>
          <a:p>
            <a:pPr marL="0" indent="0" algn="l">
              <a:lnSpc>
                <a:spcPct val="120000"/>
              </a:lnSpc>
              <a:buNone/>
            </a:pPr>
            <a:r>
              <a:rPr lang="en-US" sz="938" dirty="0">
                <a:solidFill>
                  <a:srgbClr val="3A3A3A"/>
                </a:solidFill>
              </a:rPr>
              <a:t>A lost, unmanaged laptop takes its saved logins with it.</a:t>
            </a:r>
            <a:endParaRPr lang="en-US" sz="938" dirty="0"/>
          </a:p>
        </p:txBody>
      </p:sp>
      <p:sp>
        <p:nvSpPr>
          <p:cNvPr id="36" name="Card"/>
          <p:cNvSpPr/>
          <p:nvPr/>
        </p:nvSpPr>
        <p:spPr>
          <a:xfrm>
            <a:off x="5457825" y="5219700"/>
            <a:ext cx="1533525" cy="1581150"/>
          </a:xfrm>
          <a:prstGeom prst="roundRect">
            <a:avLst>
              <a:gd name="adj" fmla="val 3727"/>
            </a:avLst>
          </a:prstGeom>
          <a:solidFill>
            <a:srgbClr val="FFFFFF"/>
          </a:solidFill>
          <a:ln w="9525">
            <a:solidFill>
              <a:srgbClr val="E7E8E7"/>
            </a:solidFill>
            <a:prstDash val="solid"/>
          </a:ln>
        </p:spPr>
        <p:txBody>
          <a:bodyPr/>
          <a:lstStyle/>
          <a:p>
            <a:endParaRPr lang="en-GB"/>
          </a:p>
        </p:txBody>
      </p:sp>
      <p:sp>
        <p:nvSpPr>
          <p:cNvPr id="37" name="Card accent"/>
          <p:cNvSpPr/>
          <p:nvPr/>
        </p:nvSpPr>
        <p:spPr>
          <a:xfrm>
            <a:off x="5457825" y="5219700"/>
            <a:ext cx="1533525" cy="28575"/>
          </a:xfrm>
          <a:prstGeom prst="rect">
            <a:avLst/>
          </a:prstGeom>
          <a:solidFill>
            <a:srgbClr val="0B150E"/>
          </a:solidFill>
          <a:ln/>
        </p:spPr>
        <p:txBody>
          <a:bodyPr/>
          <a:lstStyle/>
          <a:p>
            <a:endParaRPr lang="en-GB"/>
          </a:p>
        </p:txBody>
      </p:sp>
      <p:pic>
        <p:nvPicPr>
          <p:cNvPr id="38" name="Icon LuFolder" descr="/home/claude/ebook/build/icons/LuFolder-ink.png"/>
          <p:cNvPicPr>
            <a:picLocks noChangeAspect="1"/>
          </p:cNvPicPr>
          <p:nvPr/>
        </p:nvPicPr>
        <p:blipFill>
          <a:blip r:embed="rId8"/>
          <a:stretch>
            <a:fillRect/>
          </a:stretch>
        </p:blipFill>
        <p:spPr>
          <a:xfrm>
            <a:off x="5591175" y="5372100"/>
            <a:ext cx="209550" cy="209550"/>
          </a:xfrm>
          <a:prstGeom prst="rect">
            <a:avLst/>
          </a:prstGeom>
        </p:spPr>
      </p:pic>
      <p:sp>
        <p:nvSpPr>
          <p:cNvPr id="39" name="Text 31"/>
          <p:cNvSpPr txBox="1"/>
          <p:nvPr/>
        </p:nvSpPr>
        <p:spPr>
          <a:xfrm>
            <a:off x="5591175" y="5638800"/>
            <a:ext cx="1304925" cy="361950"/>
          </a:xfrm>
          <a:prstGeom prst="rect">
            <a:avLst/>
          </a:prstGeom>
          <a:noFill/>
          <a:ln/>
        </p:spPr>
        <p:txBody>
          <a:bodyPr wrap="square" lIns="0" tIns="0" rIns="0" bIns="0" rtlCol="0" anchor="t"/>
          <a:lstStyle/>
          <a:p>
            <a:pPr marL="0" indent="0" algn="l">
              <a:lnSpc>
                <a:spcPct val="110000"/>
              </a:lnSpc>
              <a:buNone/>
            </a:pPr>
            <a:r>
              <a:rPr lang="en-US" sz="1050" b="1" dirty="0">
                <a:solidFill>
                  <a:srgbClr val="0B150E"/>
                </a:solidFill>
              </a:rPr>
              <a:t>Microsoft 365 &amp; files</a:t>
            </a:r>
            <a:endParaRPr lang="en-US" sz="1050" dirty="0"/>
          </a:p>
        </p:txBody>
      </p:sp>
      <p:sp>
        <p:nvSpPr>
          <p:cNvPr id="40" name="Text 32"/>
          <p:cNvSpPr txBox="1"/>
          <p:nvPr/>
        </p:nvSpPr>
        <p:spPr>
          <a:xfrm>
            <a:off x="5591175" y="6038850"/>
            <a:ext cx="1304925" cy="723900"/>
          </a:xfrm>
          <a:prstGeom prst="rect">
            <a:avLst/>
          </a:prstGeom>
          <a:noFill/>
          <a:ln/>
        </p:spPr>
        <p:txBody>
          <a:bodyPr wrap="square" lIns="0" tIns="0" rIns="0" bIns="0" rtlCol="0" anchor="t"/>
          <a:lstStyle/>
          <a:p>
            <a:pPr marL="0" indent="0" algn="l">
              <a:lnSpc>
                <a:spcPct val="120000"/>
              </a:lnSpc>
              <a:buNone/>
            </a:pPr>
            <a:r>
              <a:rPr lang="en-US" sz="938" dirty="0">
                <a:solidFill>
                  <a:srgbClr val="3A3A3A"/>
                </a:solidFill>
              </a:rPr>
              <a:t>Microsoft 365 AI works from OneDrive and SharePoint.</a:t>
            </a:r>
            <a:endParaRPr lang="en-US" sz="938" dirty="0"/>
          </a:p>
        </p:txBody>
      </p:sp>
      <p:sp>
        <p:nvSpPr>
          <p:cNvPr id="41" name="Card"/>
          <p:cNvSpPr/>
          <p:nvPr/>
        </p:nvSpPr>
        <p:spPr>
          <a:xfrm>
            <a:off x="571500" y="6877050"/>
            <a:ext cx="1533525" cy="1581150"/>
          </a:xfrm>
          <a:prstGeom prst="roundRect">
            <a:avLst>
              <a:gd name="adj" fmla="val 3727"/>
            </a:avLst>
          </a:prstGeom>
          <a:solidFill>
            <a:srgbClr val="FFFFFF"/>
          </a:solidFill>
          <a:ln w="9525">
            <a:solidFill>
              <a:srgbClr val="E7E8E7"/>
            </a:solidFill>
            <a:prstDash val="solid"/>
          </a:ln>
        </p:spPr>
        <p:txBody>
          <a:bodyPr/>
          <a:lstStyle/>
          <a:p>
            <a:endParaRPr lang="en-GB"/>
          </a:p>
        </p:txBody>
      </p:sp>
      <p:sp>
        <p:nvSpPr>
          <p:cNvPr id="42" name="Card accent"/>
          <p:cNvSpPr/>
          <p:nvPr/>
        </p:nvSpPr>
        <p:spPr>
          <a:xfrm>
            <a:off x="571500" y="6877050"/>
            <a:ext cx="1533525" cy="28575"/>
          </a:xfrm>
          <a:prstGeom prst="rect">
            <a:avLst/>
          </a:prstGeom>
          <a:solidFill>
            <a:srgbClr val="C2D036"/>
          </a:solidFill>
          <a:ln/>
        </p:spPr>
        <p:txBody>
          <a:bodyPr/>
          <a:lstStyle/>
          <a:p>
            <a:endParaRPr lang="en-GB"/>
          </a:p>
        </p:txBody>
      </p:sp>
      <p:pic>
        <p:nvPicPr>
          <p:cNvPr id="43" name="Icon LuWifi" descr="/home/claude/ebook/build/icons/LuWifi-ink.png"/>
          <p:cNvPicPr>
            <a:picLocks noChangeAspect="1"/>
          </p:cNvPicPr>
          <p:nvPr/>
        </p:nvPicPr>
        <p:blipFill>
          <a:blip r:embed="rId9"/>
          <a:stretch>
            <a:fillRect/>
          </a:stretch>
        </p:blipFill>
        <p:spPr>
          <a:xfrm>
            <a:off x="704850" y="7029450"/>
            <a:ext cx="209550" cy="209550"/>
          </a:xfrm>
          <a:prstGeom prst="rect">
            <a:avLst/>
          </a:prstGeom>
        </p:spPr>
      </p:pic>
      <p:sp>
        <p:nvSpPr>
          <p:cNvPr id="44" name="Text 35"/>
          <p:cNvSpPr txBox="1"/>
          <p:nvPr/>
        </p:nvSpPr>
        <p:spPr>
          <a:xfrm>
            <a:off x="704850" y="7296150"/>
            <a:ext cx="1304925" cy="361950"/>
          </a:xfrm>
          <a:prstGeom prst="rect">
            <a:avLst/>
          </a:prstGeom>
          <a:noFill/>
          <a:ln/>
        </p:spPr>
        <p:txBody>
          <a:bodyPr wrap="square" lIns="0" tIns="0" rIns="0" bIns="0" rtlCol="0" anchor="t"/>
          <a:lstStyle/>
          <a:p>
            <a:pPr marL="0" indent="0" algn="l">
              <a:lnSpc>
                <a:spcPct val="110000"/>
              </a:lnSpc>
              <a:buNone/>
            </a:pPr>
            <a:r>
              <a:rPr lang="en-US" sz="1050" b="1" dirty="0">
                <a:solidFill>
                  <a:srgbClr val="0B150E"/>
                </a:solidFill>
              </a:rPr>
              <a:t>Connectivity &amp; continuity</a:t>
            </a:r>
            <a:endParaRPr lang="en-US" sz="1050" dirty="0"/>
          </a:p>
        </p:txBody>
      </p:sp>
      <p:sp>
        <p:nvSpPr>
          <p:cNvPr id="45" name="Text 36"/>
          <p:cNvSpPr txBox="1"/>
          <p:nvPr/>
        </p:nvSpPr>
        <p:spPr>
          <a:xfrm>
            <a:off x="704850" y="7696200"/>
            <a:ext cx="1304925" cy="723900"/>
          </a:xfrm>
          <a:prstGeom prst="rect">
            <a:avLst/>
          </a:prstGeom>
          <a:noFill/>
          <a:ln/>
        </p:spPr>
        <p:txBody>
          <a:bodyPr wrap="square" lIns="0" tIns="0" rIns="0" bIns="0" rtlCol="0" anchor="t"/>
          <a:lstStyle/>
          <a:p>
            <a:pPr marL="0" indent="0" algn="l">
              <a:lnSpc>
                <a:spcPct val="120000"/>
              </a:lnSpc>
              <a:buNone/>
            </a:pPr>
            <a:r>
              <a:rPr lang="en-US" sz="938" dirty="0">
                <a:solidFill>
                  <a:srgbClr val="3A3A3A"/>
                </a:solidFill>
              </a:rPr>
              <a:t>Cloud AI stops when your internet line does.</a:t>
            </a:r>
            <a:endParaRPr lang="en-US" sz="938" dirty="0"/>
          </a:p>
        </p:txBody>
      </p:sp>
      <p:sp>
        <p:nvSpPr>
          <p:cNvPr id="46" name="Card"/>
          <p:cNvSpPr/>
          <p:nvPr/>
        </p:nvSpPr>
        <p:spPr>
          <a:xfrm>
            <a:off x="2200275" y="6877050"/>
            <a:ext cx="1533525" cy="1581150"/>
          </a:xfrm>
          <a:prstGeom prst="roundRect">
            <a:avLst>
              <a:gd name="adj" fmla="val 3727"/>
            </a:avLst>
          </a:prstGeom>
          <a:solidFill>
            <a:srgbClr val="FFFFFF"/>
          </a:solidFill>
          <a:ln w="9525">
            <a:solidFill>
              <a:srgbClr val="E7E8E7"/>
            </a:solidFill>
            <a:prstDash val="solid"/>
          </a:ln>
        </p:spPr>
        <p:txBody>
          <a:bodyPr/>
          <a:lstStyle/>
          <a:p>
            <a:endParaRPr lang="en-GB"/>
          </a:p>
        </p:txBody>
      </p:sp>
      <p:sp>
        <p:nvSpPr>
          <p:cNvPr id="47" name="Card accent"/>
          <p:cNvSpPr/>
          <p:nvPr/>
        </p:nvSpPr>
        <p:spPr>
          <a:xfrm>
            <a:off x="2200275" y="6877050"/>
            <a:ext cx="1533525" cy="28575"/>
          </a:xfrm>
          <a:prstGeom prst="rect">
            <a:avLst/>
          </a:prstGeom>
          <a:solidFill>
            <a:srgbClr val="E75933"/>
          </a:solidFill>
          <a:ln/>
        </p:spPr>
        <p:txBody>
          <a:bodyPr/>
          <a:lstStyle/>
          <a:p>
            <a:endParaRPr lang="en-GB"/>
          </a:p>
        </p:txBody>
      </p:sp>
      <p:pic>
        <p:nvPicPr>
          <p:cNvPr id="48" name="Icon LuCoins" descr="/home/claude/ebook/build/icons/LuCoins-ink.png"/>
          <p:cNvPicPr>
            <a:picLocks noChangeAspect="1"/>
          </p:cNvPicPr>
          <p:nvPr/>
        </p:nvPicPr>
        <p:blipFill>
          <a:blip r:embed="rId10"/>
          <a:stretch>
            <a:fillRect/>
          </a:stretch>
        </p:blipFill>
        <p:spPr>
          <a:xfrm>
            <a:off x="2333625" y="7029450"/>
            <a:ext cx="209550" cy="209550"/>
          </a:xfrm>
          <a:prstGeom prst="rect">
            <a:avLst/>
          </a:prstGeom>
        </p:spPr>
      </p:pic>
      <p:sp>
        <p:nvSpPr>
          <p:cNvPr id="49" name="Text 39"/>
          <p:cNvSpPr txBox="1"/>
          <p:nvPr/>
        </p:nvSpPr>
        <p:spPr>
          <a:xfrm>
            <a:off x="2333625" y="7296150"/>
            <a:ext cx="1304925" cy="361950"/>
          </a:xfrm>
          <a:prstGeom prst="rect">
            <a:avLst/>
          </a:prstGeom>
          <a:noFill/>
          <a:ln/>
        </p:spPr>
        <p:txBody>
          <a:bodyPr wrap="square" lIns="0" tIns="0" rIns="0" bIns="0" rtlCol="0" anchor="t"/>
          <a:lstStyle/>
          <a:p>
            <a:pPr marL="0" indent="0" algn="l">
              <a:lnSpc>
                <a:spcPct val="110000"/>
              </a:lnSpc>
              <a:buNone/>
            </a:pPr>
            <a:r>
              <a:rPr lang="en-US" sz="1050" b="1" dirty="0">
                <a:solidFill>
                  <a:srgbClr val="0B150E"/>
                </a:solidFill>
              </a:rPr>
              <a:t>Licensing &amp; spend</a:t>
            </a:r>
            <a:endParaRPr lang="en-US" sz="1050" dirty="0"/>
          </a:p>
        </p:txBody>
      </p:sp>
      <p:sp>
        <p:nvSpPr>
          <p:cNvPr id="50" name="Text 40"/>
          <p:cNvSpPr txBox="1"/>
          <p:nvPr/>
        </p:nvSpPr>
        <p:spPr>
          <a:xfrm>
            <a:off x="2333625" y="7696200"/>
            <a:ext cx="1304925" cy="723900"/>
          </a:xfrm>
          <a:prstGeom prst="rect">
            <a:avLst/>
          </a:prstGeom>
          <a:noFill/>
          <a:ln/>
        </p:spPr>
        <p:txBody>
          <a:bodyPr wrap="square" lIns="0" tIns="0" rIns="0" bIns="0" rtlCol="0" anchor="t"/>
          <a:lstStyle/>
          <a:p>
            <a:pPr marL="0" indent="0" algn="l">
              <a:lnSpc>
                <a:spcPct val="120000"/>
              </a:lnSpc>
              <a:buNone/>
            </a:pPr>
            <a:r>
              <a:rPr lang="en-US" sz="938" dirty="0">
                <a:solidFill>
                  <a:srgbClr val="3A3A3A"/>
                </a:solidFill>
              </a:rPr>
              <a:t>Most paid AI is priced per user. Unused seats can help fund it.</a:t>
            </a:r>
            <a:endParaRPr lang="en-US" sz="938" dirty="0"/>
          </a:p>
        </p:txBody>
      </p:sp>
      <p:sp>
        <p:nvSpPr>
          <p:cNvPr id="51" name="Card"/>
          <p:cNvSpPr/>
          <p:nvPr/>
        </p:nvSpPr>
        <p:spPr>
          <a:xfrm>
            <a:off x="3829050" y="6877050"/>
            <a:ext cx="1533525" cy="1581150"/>
          </a:xfrm>
          <a:prstGeom prst="roundRect">
            <a:avLst>
              <a:gd name="adj" fmla="val 3727"/>
            </a:avLst>
          </a:prstGeom>
          <a:solidFill>
            <a:srgbClr val="FFFFFF"/>
          </a:solidFill>
          <a:ln w="9525">
            <a:solidFill>
              <a:srgbClr val="E7E8E7"/>
            </a:solidFill>
            <a:prstDash val="solid"/>
          </a:ln>
        </p:spPr>
        <p:txBody>
          <a:bodyPr/>
          <a:lstStyle/>
          <a:p>
            <a:endParaRPr lang="en-GB"/>
          </a:p>
        </p:txBody>
      </p:sp>
      <p:sp>
        <p:nvSpPr>
          <p:cNvPr id="52" name="Card accent"/>
          <p:cNvSpPr/>
          <p:nvPr/>
        </p:nvSpPr>
        <p:spPr>
          <a:xfrm>
            <a:off x="3829050" y="6877050"/>
            <a:ext cx="1533525" cy="28575"/>
          </a:xfrm>
          <a:prstGeom prst="rect">
            <a:avLst/>
          </a:prstGeom>
          <a:solidFill>
            <a:srgbClr val="7880B5"/>
          </a:solidFill>
          <a:ln/>
        </p:spPr>
        <p:txBody>
          <a:bodyPr/>
          <a:lstStyle/>
          <a:p>
            <a:endParaRPr lang="en-GB"/>
          </a:p>
        </p:txBody>
      </p:sp>
      <p:pic>
        <p:nvPicPr>
          <p:cNvPr id="53" name="Icon LuSparkles" descr="/home/claude/ebook/build/icons/LuSparkles-ink.png"/>
          <p:cNvPicPr>
            <a:picLocks noChangeAspect="1"/>
          </p:cNvPicPr>
          <p:nvPr/>
        </p:nvPicPr>
        <p:blipFill>
          <a:blip r:embed="rId11"/>
          <a:stretch>
            <a:fillRect/>
          </a:stretch>
        </p:blipFill>
        <p:spPr>
          <a:xfrm>
            <a:off x="3962400" y="7029450"/>
            <a:ext cx="209550" cy="209550"/>
          </a:xfrm>
          <a:prstGeom prst="rect">
            <a:avLst/>
          </a:prstGeom>
        </p:spPr>
      </p:pic>
      <p:sp>
        <p:nvSpPr>
          <p:cNvPr id="54" name="Text 43"/>
          <p:cNvSpPr txBox="1"/>
          <p:nvPr/>
        </p:nvSpPr>
        <p:spPr>
          <a:xfrm>
            <a:off x="3962400" y="7296150"/>
            <a:ext cx="1304925" cy="361950"/>
          </a:xfrm>
          <a:prstGeom prst="rect">
            <a:avLst/>
          </a:prstGeom>
          <a:noFill/>
          <a:ln/>
        </p:spPr>
        <p:txBody>
          <a:bodyPr wrap="square" lIns="0" tIns="0" rIns="0" bIns="0" rtlCol="0" anchor="t"/>
          <a:lstStyle/>
          <a:p>
            <a:pPr marL="0" indent="0" algn="l">
              <a:lnSpc>
                <a:spcPct val="110000"/>
              </a:lnSpc>
              <a:buNone/>
            </a:pPr>
            <a:r>
              <a:rPr lang="en-US" sz="1050" b="1" dirty="0">
                <a:solidFill>
                  <a:srgbClr val="0B150E"/>
                </a:solidFill>
              </a:rPr>
              <a:t>AI readiness</a:t>
            </a:r>
            <a:endParaRPr lang="en-US" sz="1050" dirty="0"/>
          </a:p>
        </p:txBody>
      </p:sp>
      <p:sp>
        <p:nvSpPr>
          <p:cNvPr id="55" name="Text 44"/>
          <p:cNvSpPr txBox="1"/>
          <p:nvPr/>
        </p:nvSpPr>
        <p:spPr>
          <a:xfrm>
            <a:off x="3962400" y="7696200"/>
            <a:ext cx="1304925" cy="723900"/>
          </a:xfrm>
          <a:prstGeom prst="rect">
            <a:avLst/>
          </a:prstGeom>
          <a:noFill/>
          <a:ln/>
        </p:spPr>
        <p:txBody>
          <a:bodyPr wrap="square" lIns="0" tIns="0" rIns="0" bIns="0" rtlCol="0" anchor="t"/>
          <a:lstStyle/>
          <a:p>
            <a:pPr marL="0" indent="0" algn="l">
              <a:lnSpc>
                <a:spcPct val="120000"/>
              </a:lnSpc>
              <a:buNone/>
            </a:pPr>
            <a:r>
              <a:rPr lang="en-US" sz="938" dirty="0">
                <a:solidFill>
                  <a:srgbClr val="3A3A3A"/>
                </a:solidFill>
              </a:rPr>
              <a:t>Know which tools are in use and what may go into them.</a:t>
            </a:r>
            <a:endParaRPr lang="en-US" sz="938" dirty="0"/>
          </a:p>
        </p:txBody>
      </p:sp>
      <p:sp>
        <p:nvSpPr>
          <p:cNvPr id="56" name="Card"/>
          <p:cNvSpPr/>
          <p:nvPr/>
        </p:nvSpPr>
        <p:spPr>
          <a:xfrm>
            <a:off x="5457825" y="6877050"/>
            <a:ext cx="1533525" cy="1581150"/>
          </a:xfrm>
          <a:prstGeom prst="roundRect">
            <a:avLst>
              <a:gd name="adj" fmla="val 3727"/>
            </a:avLst>
          </a:prstGeom>
          <a:solidFill>
            <a:srgbClr val="FFFFFF"/>
          </a:solidFill>
          <a:ln w="9525">
            <a:solidFill>
              <a:srgbClr val="E7E8E7"/>
            </a:solidFill>
            <a:prstDash val="solid"/>
          </a:ln>
        </p:spPr>
        <p:txBody>
          <a:bodyPr/>
          <a:lstStyle/>
          <a:p>
            <a:endParaRPr lang="en-GB"/>
          </a:p>
        </p:txBody>
      </p:sp>
      <p:sp>
        <p:nvSpPr>
          <p:cNvPr id="57" name="Card accent"/>
          <p:cNvSpPr/>
          <p:nvPr/>
        </p:nvSpPr>
        <p:spPr>
          <a:xfrm>
            <a:off x="5457825" y="6877050"/>
            <a:ext cx="1533525" cy="28575"/>
          </a:xfrm>
          <a:prstGeom prst="rect">
            <a:avLst/>
          </a:prstGeom>
          <a:solidFill>
            <a:srgbClr val="0B150E"/>
          </a:solidFill>
          <a:ln/>
        </p:spPr>
        <p:txBody>
          <a:bodyPr/>
          <a:lstStyle/>
          <a:p>
            <a:endParaRPr lang="en-GB"/>
          </a:p>
        </p:txBody>
      </p:sp>
      <p:pic>
        <p:nvPicPr>
          <p:cNvPr id="58" name="Icon LuUserX" descr="/home/claude/ebook/build/icons/LuUserX-ink.png"/>
          <p:cNvPicPr>
            <a:picLocks noChangeAspect="1"/>
          </p:cNvPicPr>
          <p:nvPr/>
        </p:nvPicPr>
        <p:blipFill>
          <a:blip r:embed="rId12"/>
          <a:stretch>
            <a:fillRect/>
          </a:stretch>
        </p:blipFill>
        <p:spPr>
          <a:xfrm>
            <a:off x="5591175" y="7029450"/>
            <a:ext cx="209550" cy="209550"/>
          </a:xfrm>
          <a:prstGeom prst="rect">
            <a:avLst/>
          </a:prstGeom>
        </p:spPr>
      </p:pic>
      <p:sp>
        <p:nvSpPr>
          <p:cNvPr id="59" name="Text 47"/>
          <p:cNvSpPr txBox="1"/>
          <p:nvPr/>
        </p:nvSpPr>
        <p:spPr>
          <a:xfrm>
            <a:off x="5591175" y="7296150"/>
            <a:ext cx="1304925" cy="361950"/>
          </a:xfrm>
          <a:prstGeom prst="rect">
            <a:avLst/>
          </a:prstGeom>
          <a:noFill/>
          <a:ln/>
        </p:spPr>
        <p:txBody>
          <a:bodyPr wrap="square" lIns="0" tIns="0" rIns="0" bIns="0" rtlCol="0" anchor="t"/>
          <a:lstStyle/>
          <a:p>
            <a:pPr marL="0" indent="0" algn="l">
              <a:lnSpc>
                <a:spcPct val="110000"/>
              </a:lnSpc>
              <a:buNone/>
            </a:pPr>
            <a:r>
              <a:rPr lang="en-US" sz="1050" b="1" dirty="0">
                <a:solidFill>
                  <a:srgbClr val="0B150E"/>
                </a:solidFill>
              </a:rPr>
              <a:t>Key-person risk</a:t>
            </a:r>
            <a:endParaRPr lang="en-US" sz="1050" dirty="0"/>
          </a:p>
        </p:txBody>
      </p:sp>
      <p:sp>
        <p:nvSpPr>
          <p:cNvPr id="60" name="Text 48"/>
          <p:cNvSpPr txBox="1"/>
          <p:nvPr/>
        </p:nvSpPr>
        <p:spPr>
          <a:xfrm>
            <a:off x="5591175" y="7696200"/>
            <a:ext cx="1304925" cy="723900"/>
          </a:xfrm>
          <a:prstGeom prst="rect">
            <a:avLst/>
          </a:prstGeom>
          <a:noFill/>
          <a:ln/>
        </p:spPr>
        <p:txBody>
          <a:bodyPr wrap="square" lIns="0" tIns="0" rIns="0" bIns="0" rtlCol="0" anchor="t"/>
          <a:lstStyle/>
          <a:p>
            <a:pPr marL="0" indent="0" algn="l">
              <a:lnSpc>
                <a:spcPct val="120000"/>
              </a:lnSpc>
              <a:buNone/>
            </a:pPr>
            <a:r>
              <a:rPr lang="en-US" sz="938" dirty="0">
                <a:solidFill>
                  <a:srgbClr val="3A3A3A"/>
                </a:solidFill>
              </a:rPr>
              <a:t>Admin accounts and your domain name belong to the business.</a:t>
            </a:r>
            <a:endParaRPr lang="en-US" sz="938" dirty="0"/>
          </a:p>
        </p:txBody>
      </p:sp>
      <p:sp>
        <p:nvSpPr>
          <p:cNvPr id="61" name="Foundation band"/>
          <p:cNvSpPr/>
          <p:nvPr/>
        </p:nvSpPr>
        <p:spPr>
          <a:xfrm>
            <a:off x="571500" y="8591550"/>
            <a:ext cx="6419850" cy="457200"/>
          </a:xfrm>
          <a:prstGeom prst="roundRect">
            <a:avLst>
              <a:gd name="adj" fmla="val 12500"/>
            </a:avLst>
          </a:prstGeom>
          <a:solidFill>
            <a:srgbClr val="0B150E"/>
          </a:solidFill>
          <a:ln/>
        </p:spPr>
        <p:txBody>
          <a:bodyPr/>
          <a:lstStyle/>
          <a:p>
            <a:endParaRPr lang="en-GB"/>
          </a:p>
        </p:txBody>
      </p:sp>
      <p:sp>
        <p:nvSpPr>
          <p:cNvPr id="62" name="Text 50"/>
          <p:cNvSpPr txBox="1"/>
          <p:nvPr/>
        </p:nvSpPr>
        <p:spPr>
          <a:xfrm>
            <a:off x="762000" y="8591550"/>
            <a:ext cx="4953000" cy="457200"/>
          </a:xfrm>
          <a:prstGeom prst="rect">
            <a:avLst/>
          </a:prstGeom>
          <a:noFill/>
          <a:ln/>
        </p:spPr>
        <p:txBody>
          <a:bodyPr wrap="square" lIns="0" tIns="0" rIns="0" bIns="0" rtlCol="0" anchor="ctr"/>
          <a:lstStyle/>
          <a:p>
            <a:pPr marL="0" indent="0" algn="l">
              <a:lnSpc>
                <a:spcPct val="115000"/>
              </a:lnSpc>
              <a:buNone/>
            </a:pPr>
            <a:r>
              <a:rPr lang="en-US" sz="1050" dirty="0">
                <a:solidFill>
                  <a:srgbClr val="F5F5F3"/>
                </a:solidFill>
              </a:rPr>
              <a:t>Measure all eight with the IT Essentials workbook: 24 questions, 15 minutes.</a:t>
            </a:r>
            <a:endParaRPr lang="en-US" sz="1050" dirty="0"/>
          </a:p>
        </p:txBody>
      </p:sp>
      <p:sp>
        <p:nvSpPr>
          <p:cNvPr id="63" name="Text 51"/>
          <p:cNvSpPr txBox="1"/>
          <p:nvPr/>
        </p:nvSpPr>
        <p:spPr>
          <a:xfrm>
            <a:off x="5562600" y="8591550"/>
            <a:ext cx="1238250" cy="457200"/>
          </a:xfrm>
          <a:prstGeom prst="rect">
            <a:avLst/>
          </a:prstGeom>
          <a:noFill/>
          <a:ln/>
        </p:spPr>
        <p:txBody>
          <a:bodyPr wrap="square" lIns="0" tIns="0" rIns="0" bIns="0" rtlCol="0" anchor="ctr"/>
          <a:lstStyle/>
          <a:p>
            <a:pPr marL="0" indent="0" algn="r">
              <a:lnSpc>
                <a:spcPct val="115000"/>
              </a:lnSpc>
              <a:buNone/>
            </a:pPr>
            <a:r>
              <a:rPr lang="en-US" sz="1050" b="1" dirty="0">
                <a:solidFill>
                  <a:srgbClr val="C2D036"/>
                </a:solidFill>
              </a:rPr>
              <a:t>See page 23 →</a:t>
            </a:r>
            <a:endParaRPr lang="en-US" sz="1050" dirty="0"/>
          </a:p>
        </p:txBody>
      </p:sp>
      <p:pic>
        <p:nvPicPr>
          <p:cNvPr id="64" name="Link: next step page" descr="Link: next step page">
            <a:hlinkClick r:id="rId13" action="ppaction://hlinksldjump" tooltip="Go to page 23"/>
          </p:cNvPr>
          <p:cNvPicPr>
            <a:picLocks noChangeAspect="1"/>
          </p:cNvPicPr>
          <p:nvPr/>
        </p:nvPicPr>
        <p:blipFill>
          <a:blip r:embed="rId14"/>
          <a:stretch>
            <a:fillRect/>
          </a:stretch>
        </p:blipFill>
        <p:spPr>
          <a:xfrm>
            <a:off x="5562600" y="8629650"/>
            <a:ext cx="1238250" cy="381000"/>
          </a:xfrm>
          <a:prstGeom prst="rect">
            <a:avLst/>
          </a:prstGeom>
        </p:spPr>
      </p:pic>
      <p:sp>
        <p:nvSpPr>
          <p:cNvPr id="65" name="Card"/>
          <p:cNvSpPr/>
          <p:nvPr/>
        </p:nvSpPr>
        <p:spPr>
          <a:xfrm>
            <a:off x="571500" y="9163050"/>
            <a:ext cx="6419850" cy="800100"/>
          </a:xfrm>
          <a:prstGeom prst="roundRect">
            <a:avLst>
              <a:gd name="adj" fmla="val 7143"/>
            </a:avLst>
          </a:prstGeom>
          <a:solidFill>
            <a:srgbClr val="FFFFFF"/>
          </a:solidFill>
          <a:ln w="9525">
            <a:solidFill>
              <a:srgbClr val="E7E8E7"/>
            </a:solidFill>
            <a:prstDash val="solid"/>
          </a:ln>
        </p:spPr>
        <p:txBody>
          <a:bodyPr/>
          <a:lstStyle/>
          <a:p>
            <a:endParaRPr lang="en-GB"/>
          </a:p>
        </p:txBody>
      </p:sp>
      <p:sp>
        <p:nvSpPr>
          <p:cNvPr id="66" name="Card accent"/>
          <p:cNvSpPr/>
          <p:nvPr/>
        </p:nvSpPr>
        <p:spPr>
          <a:xfrm>
            <a:off x="571500" y="9163050"/>
            <a:ext cx="47625" cy="800100"/>
          </a:xfrm>
          <a:prstGeom prst="rect">
            <a:avLst/>
          </a:prstGeom>
          <a:solidFill>
            <a:srgbClr val="7A8C20"/>
          </a:solidFill>
          <a:ln/>
        </p:spPr>
        <p:txBody>
          <a:bodyPr/>
          <a:lstStyle/>
          <a:p>
            <a:endParaRPr lang="en-GB"/>
          </a:p>
        </p:txBody>
      </p:sp>
      <p:sp>
        <p:nvSpPr>
          <p:cNvPr id="67" name="Text 54"/>
          <p:cNvSpPr txBox="1"/>
          <p:nvPr/>
        </p:nvSpPr>
        <p:spPr>
          <a:xfrm>
            <a:off x="800100" y="9277350"/>
            <a:ext cx="3810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0B150E"/>
                </a:solidFill>
              </a:rPr>
              <a:t>READ IT THIS WAY</a:t>
            </a:r>
            <a:endParaRPr lang="en-US" sz="900" dirty="0"/>
          </a:p>
        </p:txBody>
      </p:sp>
      <p:sp>
        <p:nvSpPr>
          <p:cNvPr id="68" name="Text 55"/>
          <p:cNvSpPr txBox="1"/>
          <p:nvPr/>
        </p:nvSpPr>
        <p:spPr>
          <a:xfrm>
            <a:off x="800100" y="9486900"/>
            <a:ext cx="5962650" cy="419100"/>
          </a:xfrm>
          <a:prstGeom prst="rect">
            <a:avLst/>
          </a:prstGeom>
          <a:noFill/>
          <a:ln/>
        </p:spPr>
        <p:txBody>
          <a:bodyPr wrap="square" lIns="0" tIns="0" rIns="0" bIns="0" rtlCol="0" anchor="t"/>
          <a:lstStyle/>
          <a:p>
            <a:pPr marL="0" indent="0" algn="l">
              <a:lnSpc>
                <a:spcPct val="130000"/>
              </a:lnSpc>
              <a:buNone/>
            </a:pPr>
            <a:r>
              <a:rPr lang="en-US" sz="1125" dirty="0">
                <a:solidFill>
                  <a:srgbClr val="3A3A3A"/>
                </a:solidFill>
              </a:rPr>
              <a:t>A strong total can hide one area sitting at zero, and it’s always the zero that costs you. Fix your weakest area first.</a:t>
            </a:r>
            <a:endParaRPr lang="en-US" sz="1125" dirty="0"/>
          </a:p>
        </p:txBody>
      </p:sp>
      <p:sp>
        <p:nvSpPr>
          <p:cNvPr id="69"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70"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71"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72" name="Link: back to contents" descr="Link: back to contents">
            <a:hlinkClick r:id="rId15" action="ppaction://hlinksldjump" tooltip="Go to page 1"/>
          </p:cNvPr>
          <p:cNvPicPr>
            <a:picLocks noChangeAspect="1"/>
          </p:cNvPicPr>
          <p:nvPr/>
        </p:nvPicPr>
        <p:blipFill>
          <a:blip r:embed="rId14"/>
          <a:stretch>
            <a:fillRect/>
          </a:stretch>
        </p:blipFill>
        <p:spPr>
          <a:xfrm>
            <a:off x="3019425" y="10163175"/>
            <a:ext cx="1524000" cy="228600"/>
          </a:xfrm>
          <a:prstGeom prst="rect">
            <a:avLst/>
          </a:prstGeom>
        </p:spPr>
      </p:pic>
      <p:sp>
        <p:nvSpPr>
          <p:cNvPr id="73"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74" name="Link: IT Health Assessment" descr="Link: IT Health Assessment">
            <a:hlinkClick r:id="rId16" tooltip="Open in your browser"/>
          </p:cNvPr>
          <p:cNvPicPr>
            <a:picLocks noChangeAspect="1"/>
          </p:cNvPicPr>
          <p:nvPr/>
        </p:nvPicPr>
        <p:blipFill>
          <a:blip r:embed="rId14"/>
          <a:stretch>
            <a:fillRect/>
          </a:stretch>
        </p:blipFill>
        <p:spPr>
          <a:xfrm>
            <a:off x="5467350" y="10163175"/>
            <a:ext cx="1524000" cy="228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3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0B150E"/>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7A8C20"/>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16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38100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03 · CLOSE THE GAPS</a:t>
            </a:r>
            <a:endParaRPr lang="en-US" sz="975" dirty="0"/>
          </a:p>
        </p:txBody>
      </p:sp>
      <p:sp>
        <p:nvSpPr>
          <p:cNvPr id="12"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Tidy permissions</a:t>
            </a:r>
            <a:endParaRPr lang="en-US" sz="2850" dirty="0"/>
          </a:p>
          <a:p>
            <a:pPr marL="0" indent="0" algn="l">
              <a:lnSpc>
                <a:spcPct val="100000"/>
              </a:lnSpc>
              <a:buNone/>
            </a:pPr>
            <a:r>
              <a:rPr lang="en-US" sz="2850" b="1" kern="0" spc="-60" dirty="0">
                <a:solidFill>
                  <a:srgbClr val="7A8C20"/>
                </a:solidFill>
              </a:rPr>
              <a:t>before you switch on</a:t>
            </a:r>
            <a:r>
              <a:rPr lang="en-US" sz="2850" b="1" kern="0" spc="-60" dirty="0">
                <a:solidFill>
                  <a:srgbClr val="0B150E"/>
                </a:solidFill>
              </a:rPr>
              <a:t> an assistant</a:t>
            </a:r>
            <a:endParaRPr lang="en-US" sz="2850" dirty="0"/>
          </a:p>
        </p:txBody>
      </p:sp>
      <p:sp>
        <p:nvSpPr>
          <p:cNvPr id="13" name="Accent rule"/>
          <p:cNvSpPr/>
          <p:nvPr/>
        </p:nvSpPr>
        <p:spPr>
          <a:xfrm>
            <a:off x="571500" y="2152650"/>
            <a:ext cx="533400" cy="38100"/>
          </a:xfrm>
          <a:prstGeom prst="rect">
            <a:avLst/>
          </a:prstGeom>
          <a:solidFill>
            <a:srgbClr val="7A8C20"/>
          </a:solidFill>
          <a:ln/>
        </p:spPr>
        <p:txBody>
          <a:bodyPr/>
          <a:lstStyle/>
          <a:p>
            <a:endParaRPr lang="en-GB"/>
          </a:p>
        </p:txBody>
      </p:sp>
      <p:sp>
        <p:nvSpPr>
          <p:cNvPr id="14" name="Text 11"/>
          <p:cNvSpPr txBox="1"/>
          <p:nvPr/>
        </p:nvSpPr>
        <p:spPr>
          <a:xfrm>
            <a:off x="571500" y="2343150"/>
            <a:ext cx="6419850" cy="476250"/>
          </a:xfrm>
          <a:prstGeom prst="rect">
            <a:avLst/>
          </a:prstGeom>
          <a:noFill/>
          <a:ln/>
        </p:spPr>
        <p:txBody>
          <a:bodyPr wrap="square" lIns="0" tIns="0" rIns="0" bIns="0" rtlCol="0" anchor="t"/>
          <a:lstStyle/>
          <a:p>
            <a:pPr marL="0" indent="0" algn="l">
              <a:lnSpc>
                <a:spcPct val="130000"/>
              </a:lnSpc>
              <a:buNone/>
            </a:pPr>
            <a:r>
              <a:rPr lang="en-US" sz="1200" dirty="0">
                <a:solidFill>
                  <a:srgbClr val="3A3A3A"/>
                </a:solidFill>
              </a:rPr>
              <a:t>Ask one question: if AI searched everything this person can see, would it find the payroll file?</a:t>
            </a:r>
            <a:endParaRPr lang="en-US" sz="1200" dirty="0"/>
          </a:p>
        </p:txBody>
      </p:sp>
      <p:sp>
        <p:nvSpPr>
          <p:cNvPr id="15" name="Card"/>
          <p:cNvSpPr/>
          <p:nvPr/>
        </p:nvSpPr>
        <p:spPr>
          <a:xfrm>
            <a:off x="571500" y="3009900"/>
            <a:ext cx="6419850" cy="2686050"/>
          </a:xfrm>
          <a:prstGeom prst="roundRect">
            <a:avLst>
              <a:gd name="adj" fmla="val 2128"/>
            </a:avLst>
          </a:prstGeom>
          <a:solidFill>
            <a:srgbClr val="F5F5F3"/>
          </a:solidFill>
          <a:ln/>
        </p:spPr>
        <p:txBody>
          <a:bodyPr/>
          <a:lstStyle/>
          <a:p>
            <a:endParaRPr lang="en-GB"/>
          </a:p>
        </p:txBody>
      </p:sp>
      <p:sp>
        <p:nvSpPr>
          <p:cNvPr id="16" name="Text 13"/>
          <p:cNvSpPr txBox="1"/>
          <p:nvPr/>
        </p:nvSpPr>
        <p:spPr>
          <a:xfrm>
            <a:off x="800100" y="3181350"/>
            <a:ext cx="3810000"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Who can open your payroll folder?</a:t>
            </a:r>
            <a:endParaRPr lang="en-US" sz="1125" dirty="0"/>
          </a:p>
        </p:txBody>
      </p:sp>
      <p:sp>
        <p:nvSpPr>
          <p:cNvPr id="17" name="Access line"/>
          <p:cNvSpPr/>
          <p:nvPr/>
        </p:nvSpPr>
        <p:spPr>
          <a:xfrm flipV="1">
            <a:off x="2324100" y="3810000"/>
            <a:ext cx="742950" cy="666750"/>
          </a:xfrm>
          <a:prstGeom prst="line">
            <a:avLst/>
          </a:prstGeom>
          <a:noFill/>
          <a:ln w="15875">
            <a:solidFill>
              <a:srgbClr val="7A8C20"/>
            </a:solidFill>
            <a:prstDash val="solid"/>
          </a:ln>
        </p:spPr>
        <p:txBody>
          <a:bodyPr/>
          <a:lstStyle/>
          <a:p>
            <a:endParaRPr lang="en-GB"/>
          </a:p>
        </p:txBody>
      </p:sp>
      <p:sp>
        <p:nvSpPr>
          <p:cNvPr id="18" name="Access row"/>
          <p:cNvSpPr/>
          <p:nvPr/>
        </p:nvSpPr>
        <p:spPr>
          <a:xfrm>
            <a:off x="3067050" y="3524250"/>
            <a:ext cx="3733800" cy="571500"/>
          </a:xfrm>
          <a:prstGeom prst="roundRect">
            <a:avLst>
              <a:gd name="adj" fmla="val 10000"/>
            </a:avLst>
          </a:prstGeom>
          <a:solidFill>
            <a:srgbClr val="FFFFFF"/>
          </a:solidFill>
          <a:ln w="9525">
            <a:solidFill>
              <a:srgbClr val="DCDDDA"/>
            </a:solidFill>
            <a:prstDash val="solid"/>
          </a:ln>
        </p:spPr>
        <p:txBody>
          <a:bodyPr/>
          <a:lstStyle/>
          <a:p>
            <a:endParaRPr lang="en-GB"/>
          </a:p>
        </p:txBody>
      </p:sp>
      <p:pic>
        <p:nvPicPr>
          <p:cNvPr id="19" name="Status icon" descr="/home/claude/ebook/build/icons/LuCircleCheck-limed.png"/>
          <p:cNvPicPr>
            <a:picLocks noChangeAspect="1"/>
          </p:cNvPicPr>
          <p:nvPr/>
        </p:nvPicPr>
        <p:blipFill>
          <a:blip r:embed="rId4"/>
          <a:stretch>
            <a:fillRect/>
          </a:stretch>
        </p:blipFill>
        <p:spPr>
          <a:xfrm>
            <a:off x="3219450" y="3705225"/>
            <a:ext cx="209550" cy="209550"/>
          </a:xfrm>
          <a:prstGeom prst="rect">
            <a:avLst/>
          </a:prstGeom>
        </p:spPr>
      </p:pic>
      <p:sp>
        <p:nvSpPr>
          <p:cNvPr id="20" name="Text 16"/>
          <p:cNvSpPr txBox="1"/>
          <p:nvPr/>
        </p:nvSpPr>
        <p:spPr>
          <a:xfrm>
            <a:off x="3543300" y="3600450"/>
            <a:ext cx="3143250" cy="19050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Finance team</a:t>
            </a:r>
            <a:endParaRPr lang="en-US" sz="1125" dirty="0"/>
          </a:p>
        </p:txBody>
      </p:sp>
      <p:sp>
        <p:nvSpPr>
          <p:cNvPr id="21" name="Text 17"/>
          <p:cNvSpPr txBox="1"/>
          <p:nvPr/>
        </p:nvSpPr>
        <p:spPr>
          <a:xfrm>
            <a:off x="3543300" y="3810000"/>
            <a:ext cx="3143250" cy="209550"/>
          </a:xfrm>
          <a:prstGeom prst="rect">
            <a:avLst/>
          </a:prstGeom>
          <a:noFill/>
          <a:ln/>
        </p:spPr>
        <p:txBody>
          <a:bodyPr wrap="square" lIns="0" tIns="0" rIns="0" bIns="0" rtlCol="0" anchor="t"/>
          <a:lstStyle/>
          <a:p>
            <a:pPr marL="0" indent="0" algn="l">
              <a:lnSpc>
                <a:spcPct val="115000"/>
              </a:lnSpc>
              <a:buNone/>
            </a:pPr>
            <a:r>
              <a:rPr lang="en-US" sz="938" dirty="0">
                <a:solidFill>
                  <a:srgbClr val="3A3A3A"/>
                </a:solidFill>
              </a:rPr>
              <a:t>Should see it. Keep the list short and named.</a:t>
            </a:r>
            <a:endParaRPr lang="en-US" sz="938" dirty="0"/>
          </a:p>
        </p:txBody>
      </p:sp>
      <p:sp>
        <p:nvSpPr>
          <p:cNvPr id="22" name="Access line"/>
          <p:cNvSpPr/>
          <p:nvPr/>
        </p:nvSpPr>
        <p:spPr>
          <a:xfrm>
            <a:off x="2324100" y="4476750"/>
            <a:ext cx="742950" cy="19050"/>
          </a:xfrm>
          <a:prstGeom prst="line">
            <a:avLst/>
          </a:prstGeom>
          <a:noFill/>
          <a:ln w="15875">
            <a:solidFill>
              <a:srgbClr val="E75933"/>
            </a:solidFill>
            <a:prstDash val="solid"/>
          </a:ln>
        </p:spPr>
        <p:txBody>
          <a:bodyPr/>
          <a:lstStyle/>
          <a:p>
            <a:endParaRPr lang="en-GB"/>
          </a:p>
        </p:txBody>
      </p:sp>
      <p:sp>
        <p:nvSpPr>
          <p:cNvPr id="23" name="Access row"/>
          <p:cNvSpPr/>
          <p:nvPr/>
        </p:nvSpPr>
        <p:spPr>
          <a:xfrm>
            <a:off x="3067050" y="4210050"/>
            <a:ext cx="3733800" cy="571500"/>
          </a:xfrm>
          <a:prstGeom prst="roundRect">
            <a:avLst>
              <a:gd name="adj" fmla="val 10000"/>
            </a:avLst>
          </a:prstGeom>
          <a:solidFill>
            <a:srgbClr val="FFFFFF"/>
          </a:solidFill>
          <a:ln w="9525">
            <a:solidFill>
              <a:srgbClr val="DCDDDA"/>
            </a:solidFill>
            <a:prstDash val="solid"/>
          </a:ln>
        </p:spPr>
        <p:txBody>
          <a:bodyPr/>
          <a:lstStyle/>
          <a:p>
            <a:endParaRPr lang="en-GB"/>
          </a:p>
        </p:txBody>
      </p:sp>
      <p:pic>
        <p:nvPicPr>
          <p:cNvPr id="24" name="Status icon" descr="/home/claude/ebook/build/icons/LuCircleX-orange.png"/>
          <p:cNvPicPr>
            <a:picLocks noChangeAspect="1"/>
          </p:cNvPicPr>
          <p:nvPr/>
        </p:nvPicPr>
        <p:blipFill>
          <a:blip r:embed="rId5"/>
          <a:stretch>
            <a:fillRect/>
          </a:stretch>
        </p:blipFill>
        <p:spPr>
          <a:xfrm>
            <a:off x="3219450" y="4391025"/>
            <a:ext cx="209550" cy="209550"/>
          </a:xfrm>
          <a:prstGeom prst="rect">
            <a:avLst/>
          </a:prstGeom>
        </p:spPr>
      </p:pic>
      <p:sp>
        <p:nvSpPr>
          <p:cNvPr id="25" name="Text 20"/>
          <p:cNvSpPr txBox="1"/>
          <p:nvPr/>
        </p:nvSpPr>
        <p:spPr>
          <a:xfrm>
            <a:off x="3543300" y="4286250"/>
            <a:ext cx="3143250" cy="19050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Everyone in the company</a:t>
            </a:r>
            <a:endParaRPr lang="en-US" sz="1125" dirty="0"/>
          </a:p>
        </p:txBody>
      </p:sp>
      <p:sp>
        <p:nvSpPr>
          <p:cNvPr id="26" name="Text 21"/>
          <p:cNvSpPr txBox="1"/>
          <p:nvPr/>
        </p:nvSpPr>
        <p:spPr>
          <a:xfrm>
            <a:off x="3543300" y="4495800"/>
            <a:ext cx="3143250" cy="209550"/>
          </a:xfrm>
          <a:prstGeom prst="rect">
            <a:avLst/>
          </a:prstGeom>
          <a:noFill/>
          <a:ln/>
        </p:spPr>
        <p:txBody>
          <a:bodyPr wrap="square" lIns="0" tIns="0" rIns="0" bIns="0" rtlCol="0" anchor="t"/>
          <a:lstStyle/>
          <a:p>
            <a:pPr marL="0" indent="0" algn="l">
              <a:lnSpc>
                <a:spcPct val="115000"/>
              </a:lnSpc>
              <a:buNone/>
            </a:pPr>
            <a:r>
              <a:rPr lang="en-US" sz="938" dirty="0">
                <a:solidFill>
                  <a:srgbClr val="3A3A3A"/>
                </a:solidFill>
              </a:rPr>
              <a:t>Often by accident, after an old company-wide share.</a:t>
            </a:r>
            <a:endParaRPr lang="en-US" sz="938" dirty="0"/>
          </a:p>
        </p:txBody>
      </p:sp>
      <p:sp>
        <p:nvSpPr>
          <p:cNvPr id="27" name="Access line"/>
          <p:cNvSpPr/>
          <p:nvPr/>
        </p:nvSpPr>
        <p:spPr>
          <a:xfrm>
            <a:off x="2324100" y="4476750"/>
            <a:ext cx="742950" cy="704850"/>
          </a:xfrm>
          <a:prstGeom prst="line">
            <a:avLst/>
          </a:prstGeom>
          <a:noFill/>
          <a:ln w="15875">
            <a:solidFill>
              <a:srgbClr val="E75933"/>
            </a:solidFill>
            <a:prstDash val="solid"/>
          </a:ln>
        </p:spPr>
        <p:txBody>
          <a:bodyPr/>
          <a:lstStyle/>
          <a:p>
            <a:endParaRPr lang="en-GB"/>
          </a:p>
        </p:txBody>
      </p:sp>
      <p:sp>
        <p:nvSpPr>
          <p:cNvPr id="28" name="Access row"/>
          <p:cNvSpPr/>
          <p:nvPr/>
        </p:nvSpPr>
        <p:spPr>
          <a:xfrm>
            <a:off x="3067050" y="4895850"/>
            <a:ext cx="3733800" cy="571500"/>
          </a:xfrm>
          <a:prstGeom prst="roundRect">
            <a:avLst>
              <a:gd name="adj" fmla="val 10000"/>
            </a:avLst>
          </a:prstGeom>
          <a:solidFill>
            <a:srgbClr val="FFFFFF"/>
          </a:solidFill>
          <a:ln w="9525">
            <a:solidFill>
              <a:srgbClr val="DCDDDA"/>
            </a:solidFill>
            <a:prstDash val="solid"/>
          </a:ln>
        </p:spPr>
        <p:txBody>
          <a:bodyPr/>
          <a:lstStyle/>
          <a:p>
            <a:endParaRPr lang="en-GB"/>
          </a:p>
        </p:txBody>
      </p:sp>
      <p:pic>
        <p:nvPicPr>
          <p:cNvPr id="29" name="Status icon" descr="/home/claude/ebook/build/icons/LuCircleX-orange.png"/>
          <p:cNvPicPr>
            <a:picLocks noChangeAspect="1"/>
          </p:cNvPicPr>
          <p:nvPr/>
        </p:nvPicPr>
        <p:blipFill>
          <a:blip r:embed="rId5"/>
          <a:stretch>
            <a:fillRect/>
          </a:stretch>
        </p:blipFill>
        <p:spPr>
          <a:xfrm>
            <a:off x="3219450" y="5076825"/>
            <a:ext cx="209550" cy="209550"/>
          </a:xfrm>
          <a:prstGeom prst="rect">
            <a:avLst/>
          </a:prstGeom>
        </p:spPr>
      </p:pic>
      <p:sp>
        <p:nvSpPr>
          <p:cNvPr id="30" name="Text 24"/>
          <p:cNvSpPr txBox="1"/>
          <p:nvPr/>
        </p:nvSpPr>
        <p:spPr>
          <a:xfrm>
            <a:off x="3543300" y="4972050"/>
            <a:ext cx="3143250" cy="19050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Anyone with the link</a:t>
            </a:r>
            <a:endParaRPr lang="en-US" sz="1125" dirty="0"/>
          </a:p>
        </p:txBody>
      </p:sp>
      <p:sp>
        <p:nvSpPr>
          <p:cNvPr id="31" name="Text 25"/>
          <p:cNvSpPr txBox="1"/>
          <p:nvPr/>
        </p:nvSpPr>
        <p:spPr>
          <a:xfrm>
            <a:off x="3543300" y="5181600"/>
            <a:ext cx="3143250" cy="209550"/>
          </a:xfrm>
          <a:prstGeom prst="rect">
            <a:avLst/>
          </a:prstGeom>
          <a:noFill/>
          <a:ln/>
        </p:spPr>
        <p:txBody>
          <a:bodyPr wrap="square" lIns="0" tIns="0" rIns="0" bIns="0" rtlCol="0" anchor="t"/>
          <a:lstStyle/>
          <a:p>
            <a:pPr marL="0" indent="0" algn="l">
              <a:lnSpc>
                <a:spcPct val="115000"/>
              </a:lnSpc>
              <a:buNone/>
            </a:pPr>
            <a:r>
              <a:rPr lang="en-US" sz="938" dirty="0">
                <a:solidFill>
                  <a:srgbClr val="3A3A3A"/>
                </a:solidFill>
              </a:rPr>
              <a:t>Often left on after a one-off share with an auditor.</a:t>
            </a:r>
            <a:endParaRPr lang="en-US" sz="938" dirty="0"/>
          </a:p>
        </p:txBody>
      </p:sp>
      <p:sp>
        <p:nvSpPr>
          <p:cNvPr id="32" name="Folder disc"/>
          <p:cNvSpPr/>
          <p:nvPr/>
        </p:nvSpPr>
        <p:spPr>
          <a:xfrm>
            <a:off x="952500" y="3790950"/>
            <a:ext cx="1371600" cy="1371600"/>
          </a:xfrm>
          <a:prstGeom prst="ellipse">
            <a:avLst/>
          </a:prstGeom>
          <a:solidFill>
            <a:srgbClr val="FFFFFF"/>
          </a:solidFill>
          <a:ln w="12700">
            <a:solidFill>
              <a:srgbClr val="DCDDDA"/>
            </a:solidFill>
            <a:prstDash val="solid"/>
          </a:ln>
        </p:spPr>
        <p:txBody>
          <a:bodyPr/>
          <a:lstStyle/>
          <a:p>
            <a:endParaRPr lang="en-GB"/>
          </a:p>
        </p:txBody>
      </p:sp>
      <p:pic>
        <p:nvPicPr>
          <p:cNvPr id="33" name="Icon folder" descr="/home/claude/ebook/build/icons/LuFolderLock-ink.png"/>
          <p:cNvPicPr>
            <a:picLocks noChangeAspect="1"/>
          </p:cNvPicPr>
          <p:nvPr/>
        </p:nvPicPr>
        <p:blipFill>
          <a:blip r:embed="rId6"/>
          <a:stretch>
            <a:fillRect/>
          </a:stretch>
        </p:blipFill>
        <p:spPr>
          <a:xfrm>
            <a:off x="1352550" y="4057650"/>
            <a:ext cx="571500" cy="571500"/>
          </a:xfrm>
          <a:prstGeom prst="rect">
            <a:avLst/>
          </a:prstGeom>
        </p:spPr>
      </p:pic>
      <p:sp>
        <p:nvSpPr>
          <p:cNvPr id="34" name="Text 27"/>
          <p:cNvSpPr txBox="1"/>
          <p:nvPr/>
        </p:nvSpPr>
        <p:spPr>
          <a:xfrm>
            <a:off x="1066800" y="4667250"/>
            <a:ext cx="1143000" cy="209550"/>
          </a:xfrm>
          <a:prstGeom prst="rect">
            <a:avLst/>
          </a:prstGeom>
          <a:noFill/>
          <a:ln/>
        </p:spPr>
        <p:txBody>
          <a:bodyPr wrap="square" lIns="0" tIns="0" rIns="0" bIns="0" rtlCol="0" anchor="t"/>
          <a:lstStyle/>
          <a:p>
            <a:pPr marL="0" indent="0" algn="ctr">
              <a:lnSpc>
                <a:spcPct val="115000"/>
              </a:lnSpc>
              <a:buNone/>
            </a:pPr>
            <a:r>
              <a:rPr lang="en-US" sz="1125" b="1" dirty="0">
                <a:solidFill>
                  <a:srgbClr val="0B150E"/>
                </a:solidFill>
              </a:rPr>
              <a:t>Payroll</a:t>
            </a:r>
            <a:endParaRPr lang="en-US" sz="1125" dirty="0"/>
          </a:p>
        </p:txBody>
      </p:sp>
      <p:sp>
        <p:nvSpPr>
          <p:cNvPr id="35" name="Eyebrow"/>
          <p:cNvSpPr txBox="1"/>
          <p:nvPr/>
        </p:nvSpPr>
        <p:spPr>
          <a:xfrm>
            <a:off x="571500" y="5867400"/>
            <a:ext cx="3810000" cy="19050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8A8A8A"/>
                </a:solidFill>
              </a:rPr>
              <a:t>FOUR STEPS, IN THIS ORDER</a:t>
            </a:r>
            <a:endParaRPr lang="en-US" sz="900" dirty="0"/>
          </a:p>
        </p:txBody>
      </p:sp>
      <p:sp>
        <p:nvSpPr>
          <p:cNvPr id="36" name="Card"/>
          <p:cNvSpPr/>
          <p:nvPr/>
        </p:nvSpPr>
        <p:spPr>
          <a:xfrm>
            <a:off x="571500" y="6096000"/>
            <a:ext cx="1519238" cy="1828800"/>
          </a:xfrm>
          <a:prstGeom prst="roundRect">
            <a:avLst>
              <a:gd name="adj" fmla="val 3762"/>
            </a:avLst>
          </a:prstGeom>
          <a:solidFill>
            <a:srgbClr val="FFFFFF"/>
          </a:solidFill>
          <a:ln w="9525">
            <a:solidFill>
              <a:srgbClr val="E7E8E7"/>
            </a:solidFill>
            <a:prstDash val="solid"/>
          </a:ln>
        </p:spPr>
        <p:txBody>
          <a:bodyPr/>
          <a:lstStyle/>
          <a:p>
            <a:endParaRPr lang="en-GB"/>
          </a:p>
        </p:txBody>
      </p:sp>
      <p:sp>
        <p:nvSpPr>
          <p:cNvPr id="37" name="Card accent"/>
          <p:cNvSpPr/>
          <p:nvPr/>
        </p:nvSpPr>
        <p:spPr>
          <a:xfrm>
            <a:off x="571500" y="6096000"/>
            <a:ext cx="1519238" cy="28575"/>
          </a:xfrm>
          <a:prstGeom prst="rect">
            <a:avLst/>
          </a:prstGeom>
          <a:solidFill>
            <a:srgbClr val="C2D036"/>
          </a:solidFill>
          <a:ln/>
        </p:spPr>
        <p:txBody>
          <a:bodyPr/>
          <a:lstStyle/>
          <a:p>
            <a:endParaRPr lang="en-GB"/>
          </a:p>
        </p:txBody>
      </p:sp>
      <p:sp>
        <p:nvSpPr>
          <p:cNvPr id="38" name="Text 31"/>
          <p:cNvSpPr txBox="1"/>
          <p:nvPr/>
        </p:nvSpPr>
        <p:spPr>
          <a:xfrm>
            <a:off x="704850" y="6248400"/>
            <a:ext cx="381000" cy="171450"/>
          </a:xfrm>
          <a:prstGeom prst="rect">
            <a:avLst/>
          </a:prstGeom>
          <a:noFill/>
          <a:ln/>
        </p:spPr>
        <p:txBody>
          <a:bodyPr wrap="square" lIns="0" tIns="0" rIns="0" bIns="0" rtlCol="0" anchor="t"/>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01</a:t>
            </a:r>
            <a:endParaRPr lang="en-US" sz="975" dirty="0"/>
          </a:p>
        </p:txBody>
      </p:sp>
      <p:sp>
        <p:nvSpPr>
          <p:cNvPr id="39" name="Text 32"/>
          <p:cNvSpPr txBox="1"/>
          <p:nvPr/>
        </p:nvSpPr>
        <p:spPr>
          <a:xfrm>
            <a:off x="704850" y="6457950"/>
            <a:ext cx="1271588" cy="381000"/>
          </a:xfrm>
          <a:prstGeom prst="rect">
            <a:avLst/>
          </a:prstGeom>
          <a:noFill/>
          <a:ln/>
        </p:spPr>
        <p:txBody>
          <a:bodyPr wrap="square" lIns="0" tIns="0" rIns="0" bIns="0" rtlCol="0" anchor="t"/>
          <a:lstStyle/>
          <a:p>
            <a:pPr marL="0" indent="0" algn="l">
              <a:lnSpc>
                <a:spcPct val="110000"/>
              </a:lnSpc>
              <a:buNone/>
            </a:pPr>
            <a:r>
              <a:rPr lang="en-US" sz="1125" b="1" dirty="0">
                <a:solidFill>
                  <a:srgbClr val="0B150E"/>
                </a:solidFill>
              </a:rPr>
              <a:t>Start with the sensitive three</a:t>
            </a:r>
            <a:endParaRPr lang="en-US" sz="1125" dirty="0"/>
          </a:p>
        </p:txBody>
      </p:sp>
      <p:sp>
        <p:nvSpPr>
          <p:cNvPr id="40" name="Text 33"/>
          <p:cNvSpPr txBox="1"/>
          <p:nvPr/>
        </p:nvSpPr>
        <p:spPr>
          <a:xfrm>
            <a:off x="704850" y="6877050"/>
            <a:ext cx="1271588" cy="9906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HR, finance and board folders first.</a:t>
            </a:r>
            <a:endParaRPr lang="en-US" sz="975" dirty="0"/>
          </a:p>
        </p:txBody>
      </p:sp>
      <p:sp>
        <p:nvSpPr>
          <p:cNvPr id="41" name="Card"/>
          <p:cNvSpPr/>
          <p:nvPr/>
        </p:nvSpPr>
        <p:spPr>
          <a:xfrm>
            <a:off x="2205038" y="6096000"/>
            <a:ext cx="1519238" cy="1828800"/>
          </a:xfrm>
          <a:prstGeom prst="roundRect">
            <a:avLst>
              <a:gd name="adj" fmla="val 3762"/>
            </a:avLst>
          </a:prstGeom>
          <a:solidFill>
            <a:srgbClr val="FFFFFF"/>
          </a:solidFill>
          <a:ln w="9525">
            <a:solidFill>
              <a:srgbClr val="E7E8E7"/>
            </a:solidFill>
            <a:prstDash val="solid"/>
          </a:ln>
        </p:spPr>
        <p:txBody>
          <a:bodyPr/>
          <a:lstStyle/>
          <a:p>
            <a:endParaRPr lang="en-GB"/>
          </a:p>
        </p:txBody>
      </p:sp>
      <p:sp>
        <p:nvSpPr>
          <p:cNvPr id="42" name="Card accent"/>
          <p:cNvSpPr/>
          <p:nvPr/>
        </p:nvSpPr>
        <p:spPr>
          <a:xfrm>
            <a:off x="2205038" y="6096000"/>
            <a:ext cx="1519238" cy="28575"/>
          </a:xfrm>
          <a:prstGeom prst="rect">
            <a:avLst/>
          </a:prstGeom>
          <a:solidFill>
            <a:srgbClr val="E75933"/>
          </a:solidFill>
          <a:ln/>
        </p:spPr>
        <p:txBody>
          <a:bodyPr/>
          <a:lstStyle/>
          <a:p>
            <a:endParaRPr lang="en-GB"/>
          </a:p>
        </p:txBody>
      </p:sp>
      <p:sp>
        <p:nvSpPr>
          <p:cNvPr id="43" name="Text 36"/>
          <p:cNvSpPr txBox="1"/>
          <p:nvPr/>
        </p:nvSpPr>
        <p:spPr>
          <a:xfrm>
            <a:off x="2338388" y="6248400"/>
            <a:ext cx="381000" cy="171450"/>
          </a:xfrm>
          <a:prstGeom prst="rect">
            <a:avLst/>
          </a:prstGeom>
          <a:noFill/>
          <a:ln/>
        </p:spPr>
        <p:txBody>
          <a:bodyPr wrap="square" lIns="0" tIns="0" rIns="0" bIns="0" rtlCol="0" anchor="t"/>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02</a:t>
            </a:r>
            <a:endParaRPr lang="en-US" sz="975" dirty="0"/>
          </a:p>
        </p:txBody>
      </p:sp>
      <p:sp>
        <p:nvSpPr>
          <p:cNvPr id="44" name="Text 37"/>
          <p:cNvSpPr txBox="1"/>
          <p:nvPr/>
        </p:nvSpPr>
        <p:spPr>
          <a:xfrm>
            <a:off x="2338388" y="6457950"/>
            <a:ext cx="1271588" cy="381000"/>
          </a:xfrm>
          <a:prstGeom prst="rect">
            <a:avLst/>
          </a:prstGeom>
          <a:noFill/>
          <a:ln/>
        </p:spPr>
        <p:txBody>
          <a:bodyPr wrap="square" lIns="0" tIns="0" rIns="0" bIns="0" rtlCol="0" anchor="t"/>
          <a:lstStyle/>
          <a:p>
            <a:pPr marL="0" indent="0" algn="l">
              <a:lnSpc>
                <a:spcPct val="110000"/>
              </a:lnSpc>
              <a:buNone/>
            </a:pPr>
            <a:r>
              <a:rPr lang="en-US" sz="1125" b="1" dirty="0">
                <a:solidFill>
                  <a:srgbClr val="0B150E"/>
                </a:solidFill>
              </a:rPr>
              <a:t>Close open links</a:t>
            </a:r>
            <a:endParaRPr lang="en-US" sz="1125" dirty="0"/>
          </a:p>
        </p:txBody>
      </p:sp>
      <p:sp>
        <p:nvSpPr>
          <p:cNvPr id="45" name="Text 38"/>
          <p:cNvSpPr txBox="1"/>
          <p:nvPr/>
        </p:nvSpPr>
        <p:spPr>
          <a:xfrm>
            <a:off x="2338388" y="6877050"/>
            <a:ext cx="1271588" cy="9906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Remove “anyone with the link” shares nobody needs any more.</a:t>
            </a:r>
            <a:endParaRPr lang="en-US" sz="975" dirty="0"/>
          </a:p>
        </p:txBody>
      </p:sp>
      <p:sp>
        <p:nvSpPr>
          <p:cNvPr id="46" name="Card"/>
          <p:cNvSpPr/>
          <p:nvPr/>
        </p:nvSpPr>
        <p:spPr>
          <a:xfrm>
            <a:off x="3838575" y="6096000"/>
            <a:ext cx="1519238" cy="1828800"/>
          </a:xfrm>
          <a:prstGeom prst="roundRect">
            <a:avLst>
              <a:gd name="adj" fmla="val 3762"/>
            </a:avLst>
          </a:prstGeom>
          <a:solidFill>
            <a:srgbClr val="FFFFFF"/>
          </a:solidFill>
          <a:ln w="9525">
            <a:solidFill>
              <a:srgbClr val="E7E8E7"/>
            </a:solidFill>
            <a:prstDash val="solid"/>
          </a:ln>
        </p:spPr>
        <p:txBody>
          <a:bodyPr/>
          <a:lstStyle/>
          <a:p>
            <a:endParaRPr lang="en-GB"/>
          </a:p>
        </p:txBody>
      </p:sp>
      <p:sp>
        <p:nvSpPr>
          <p:cNvPr id="47" name="Card accent"/>
          <p:cNvSpPr/>
          <p:nvPr/>
        </p:nvSpPr>
        <p:spPr>
          <a:xfrm>
            <a:off x="3838575" y="6096000"/>
            <a:ext cx="1519238" cy="28575"/>
          </a:xfrm>
          <a:prstGeom prst="rect">
            <a:avLst/>
          </a:prstGeom>
          <a:solidFill>
            <a:srgbClr val="7880B5"/>
          </a:solidFill>
          <a:ln/>
        </p:spPr>
        <p:txBody>
          <a:bodyPr/>
          <a:lstStyle/>
          <a:p>
            <a:endParaRPr lang="en-GB"/>
          </a:p>
        </p:txBody>
      </p:sp>
      <p:sp>
        <p:nvSpPr>
          <p:cNvPr id="48" name="Text 41"/>
          <p:cNvSpPr txBox="1"/>
          <p:nvPr/>
        </p:nvSpPr>
        <p:spPr>
          <a:xfrm>
            <a:off x="3971925" y="6248400"/>
            <a:ext cx="381000" cy="171450"/>
          </a:xfrm>
          <a:prstGeom prst="rect">
            <a:avLst/>
          </a:prstGeom>
          <a:noFill/>
          <a:ln/>
        </p:spPr>
        <p:txBody>
          <a:bodyPr wrap="square" lIns="0" tIns="0" rIns="0" bIns="0" rtlCol="0" anchor="t"/>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03</a:t>
            </a:r>
            <a:endParaRPr lang="en-US" sz="975" dirty="0"/>
          </a:p>
        </p:txBody>
      </p:sp>
      <p:sp>
        <p:nvSpPr>
          <p:cNvPr id="49" name="Text 42"/>
          <p:cNvSpPr txBox="1"/>
          <p:nvPr/>
        </p:nvSpPr>
        <p:spPr>
          <a:xfrm>
            <a:off x="3971925" y="6457950"/>
            <a:ext cx="1271588" cy="381000"/>
          </a:xfrm>
          <a:prstGeom prst="rect">
            <a:avLst/>
          </a:prstGeom>
          <a:noFill/>
          <a:ln/>
        </p:spPr>
        <p:txBody>
          <a:bodyPr wrap="square" lIns="0" tIns="0" rIns="0" bIns="0" rtlCol="0" anchor="t"/>
          <a:lstStyle/>
          <a:p>
            <a:pPr marL="0" indent="0" algn="l">
              <a:lnSpc>
                <a:spcPct val="110000"/>
              </a:lnSpc>
              <a:buNone/>
            </a:pPr>
            <a:r>
              <a:rPr lang="en-US" sz="1125" b="1" dirty="0">
                <a:solidFill>
                  <a:srgbClr val="0B150E"/>
                </a:solidFill>
              </a:rPr>
              <a:t>Bring files home</a:t>
            </a:r>
            <a:endParaRPr lang="en-US" sz="1125" dirty="0"/>
          </a:p>
        </p:txBody>
      </p:sp>
      <p:sp>
        <p:nvSpPr>
          <p:cNvPr id="50" name="Text 43"/>
          <p:cNvSpPr txBox="1"/>
          <p:nvPr/>
        </p:nvSpPr>
        <p:spPr>
          <a:xfrm>
            <a:off x="3971925" y="6877050"/>
            <a:ext cx="1271588" cy="9906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Move company files off personal drives and WhatsApp into OneDrive or SharePoint.</a:t>
            </a:r>
            <a:endParaRPr lang="en-US" sz="975" dirty="0"/>
          </a:p>
        </p:txBody>
      </p:sp>
      <p:sp>
        <p:nvSpPr>
          <p:cNvPr id="51" name="Card"/>
          <p:cNvSpPr/>
          <p:nvPr/>
        </p:nvSpPr>
        <p:spPr>
          <a:xfrm>
            <a:off x="5472113" y="6096000"/>
            <a:ext cx="1519238" cy="1828800"/>
          </a:xfrm>
          <a:prstGeom prst="roundRect">
            <a:avLst>
              <a:gd name="adj" fmla="val 3762"/>
            </a:avLst>
          </a:prstGeom>
          <a:solidFill>
            <a:srgbClr val="FFFFFF"/>
          </a:solidFill>
          <a:ln w="9525">
            <a:solidFill>
              <a:srgbClr val="E7E8E7"/>
            </a:solidFill>
            <a:prstDash val="solid"/>
          </a:ln>
        </p:spPr>
        <p:txBody>
          <a:bodyPr/>
          <a:lstStyle/>
          <a:p>
            <a:endParaRPr lang="en-GB"/>
          </a:p>
        </p:txBody>
      </p:sp>
      <p:sp>
        <p:nvSpPr>
          <p:cNvPr id="52" name="Card accent"/>
          <p:cNvSpPr/>
          <p:nvPr/>
        </p:nvSpPr>
        <p:spPr>
          <a:xfrm>
            <a:off x="5472113" y="6096000"/>
            <a:ext cx="1519238" cy="28575"/>
          </a:xfrm>
          <a:prstGeom prst="rect">
            <a:avLst/>
          </a:prstGeom>
          <a:solidFill>
            <a:srgbClr val="0B150E"/>
          </a:solidFill>
          <a:ln/>
        </p:spPr>
        <p:txBody>
          <a:bodyPr/>
          <a:lstStyle/>
          <a:p>
            <a:endParaRPr lang="en-GB"/>
          </a:p>
        </p:txBody>
      </p:sp>
      <p:sp>
        <p:nvSpPr>
          <p:cNvPr id="53" name="Text 46"/>
          <p:cNvSpPr txBox="1"/>
          <p:nvPr/>
        </p:nvSpPr>
        <p:spPr>
          <a:xfrm>
            <a:off x="5605463" y="6248400"/>
            <a:ext cx="381000" cy="171450"/>
          </a:xfrm>
          <a:prstGeom prst="rect">
            <a:avLst/>
          </a:prstGeom>
          <a:noFill/>
          <a:ln/>
        </p:spPr>
        <p:txBody>
          <a:bodyPr wrap="square" lIns="0" tIns="0" rIns="0" bIns="0" rtlCol="0" anchor="t"/>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04</a:t>
            </a:r>
            <a:endParaRPr lang="en-US" sz="975" dirty="0"/>
          </a:p>
        </p:txBody>
      </p:sp>
      <p:sp>
        <p:nvSpPr>
          <p:cNvPr id="54" name="Text 47"/>
          <p:cNvSpPr txBox="1"/>
          <p:nvPr/>
        </p:nvSpPr>
        <p:spPr>
          <a:xfrm>
            <a:off x="5605463" y="6457950"/>
            <a:ext cx="1271588" cy="381000"/>
          </a:xfrm>
          <a:prstGeom prst="rect">
            <a:avLst/>
          </a:prstGeom>
          <a:noFill/>
          <a:ln/>
        </p:spPr>
        <p:txBody>
          <a:bodyPr wrap="square" lIns="0" tIns="0" rIns="0" bIns="0" rtlCol="0" anchor="t"/>
          <a:lstStyle/>
          <a:p>
            <a:pPr marL="0" indent="0" algn="l">
              <a:lnSpc>
                <a:spcPct val="110000"/>
              </a:lnSpc>
              <a:buNone/>
            </a:pPr>
            <a:r>
              <a:rPr lang="en-US" sz="1125" b="1" dirty="0">
                <a:solidFill>
                  <a:srgbClr val="0B150E"/>
                </a:solidFill>
              </a:rPr>
              <a:t>Remove leavers on the day</a:t>
            </a:r>
            <a:endParaRPr lang="en-US" sz="1125" dirty="0"/>
          </a:p>
        </p:txBody>
      </p:sp>
      <p:sp>
        <p:nvSpPr>
          <p:cNvPr id="55" name="Text 48"/>
          <p:cNvSpPr txBox="1"/>
          <p:nvPr/>
        </p:nvSpPr>
        <p:spPr>
          <a:xfrm>
            <a:off x="5605463" y="6877050"/>
            <a:ext cx="1271588" cy="9906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Access ends when employment does, every time.</a:t>
            </a:r>
            <a:endParaRPr lang="en-US" sz="975" dirty="0"/>
          </a:p>
        </p:txBody>
      </p:sp>
      <p:sp>
        <p:nvSpPr>
          <p:cNvPr id="56" name="Card"/>
          <p:cNvSpPr/>
          <p:nvPr/>
        </p:nvSpPr>
        <p:spPr>
          <a:xfrm>
            <a:off x="571500" y="8096250"/>
            <a:ext cx="6419850" cy="552450"/>
          </a:xfrm>
          <a:prstGeom prst="roundRect">
            <a:avLst>
              <a:gd name="adj" fmla="val 10345"/>
            </a:avLst>
          </a:prstGeom>
          <a:solidFill>
            <a:srgbClr val="FFFFFF"/>
          </a:solidFill>
          <a:ln w="9525">
            <a:solidFill>
              <a:srgbClr val="E7E8E7"/>
            </a:solidFill>
            <a:prstDash val="solid"/>
          </a:ln>
        </p:spPr>
        <p:txBody>
          <a:bodyPr/>
          <a:lstStyle/>
          <a:p>
            <a:endParaRPr lang="en-GB"/>
          </a:p>
        </p:txBody>
      </p:sp>
      <p:sp>
        <p:nvSpPr>
          <p:cNvPr id="57" name="Card accent"/>
          <p:cNvSpPr/>
          <p:nvPr/>
        </p:nvSpPr>
        <p:spPr>
          <a:xfrm>
            <a:off x="571500" y="8096250"/>
            <a:ext cx="47625" cy="552450"/>
          </a:xfrm>
          <a:prstGeom prst="rect">
            <a:avLst/>
          </a:prstGeom>
          <a:solidFill>
            <a:srgbClr val="E75933"/>
          </a:solidFill>
          <a:ln/>
        </p:spPr>
        <p:txBody>
          <a:bodyPr/>
          <a:lstStyle/>
          <a:p>
            <a:endParaRPr lang="en-GB"/>
          </a:p>
        </p:txBody>
      </p:sp>
      <p:sp>
        <p:nvSpPr>
          <p:cNvPr id="58" name="Text 51"/>
          <p:cNvSpPr txBox="1"/>
          <p:nvPr/>
        </p:nvSpPr>
        <p:spPr>
          <a:xfrm>
            <a:off x="800100" y="8096250"/>
            <a:ext cx="5962650" cy="552450"/>
          </a:xfrm>
          <a:prstGeom prst="rect">
            <a:avLst/>
          </a:prstGeom>
          <a:noFill/>
          <a:ln/>
        </p:spPr>
        <p:txBody>
          <a:bodyPr wrap="square" lIns="0" tIns="0" rIns="0" bIns="0" rtlCol="0" anchor="ctr"/>
          <a:lstStyle/>
          <a:p>
            <a:pPr marL="0" indent="0" algn="l">
              <a:lnSpc>
                <a:spcPct val="115000"/>
              </a:lnSpc>
              <a:buNone/>
            </a:pPr>
            <a:r>
              <a:rPr lang="en-US" sz="1125" b="1" dirty="0">
                <a:solidFill>
                  <a:srgbClr val="0B150E"/>
                </a:solidFill>
              </a:rPr>
              <a:t>Can’t check who has access? </a:t>
            </a:r>
            <a:r>
              <a:rPr lang="en-US" sz="1125" dirty="0">
                <a:solidFill>
                  <a:srgbClr val="3A3A3A"/>
                </a:solidFill>
              </a:rPr>
              <a:t>That’s a finding in itself, and the most common one.</a:t>
            </a:r>
            <a:endParaRPr lang="en-US" sz="1125" dirty="0"/>
          </a:p>
        </p:txBody>
      </p:sp>
      <p:sp>
        <p:nvSpPr>
          <p:cNvPr id="59" name="Badge"/>
          <p:cNvSpPr/>
          <p:nvPr/>
        </p:nvSpPr>
        <p:spPr>
          <a:xfrm>
            <a:off x="571500" y="8820150"/>
            <a:ext cx="1882140" cy="247650"/>
          </a:xfrm>
          <a:prstGeom prst="roundRect">
            <a:avLst>
              <a:gd name="adj" fmla="val 50000"/>
            </a:avLst>
          </a:prstGeom>
          <a:solidFill>
            <a:srgbClr val="C2D036"/>
          </a:solidFill>
          <a:ln/>
        </p:spPr>
        <p:txBody>
          <a:bodyPr/>
          <a:lstStyle/>
          <a:p>
            <a:endParaRPr lang="en-GB"/>
          </a:p>
        </p:txBody>
      </p:sp>
      <p:pic>
        <p:nvPicPr>
          <p:cNvPr id="60" name="Badge icon" descr="/home/claude/ebook/build/icons/LuPencil-ink.png"/>
          <p:cNvPicPr>
            <a:picLocks noChangeAspect="1"/>
          </p:cNvPicPr>
          <p:nvPr/>
        </p:nvPicPr>
        <p:blipFill>
          <a:blip r:embed="rId7"/>
          <a:stretch>
            <a:fillRect/>
          </a:stretch>
        </p:blipFill>
        <p:spPr>
          <a:xfrm>
            <a:off x="685800" y="8877300"/>
            <a:ext cx="133350" cy="133350"/>
          </a:xfrm>
          <a:prstGeom prst="rect">
            <a:avLst/>
          </a:prstGeom>
        </p:spPr>
      </p:pic>
      <p:sp>
        <p:nvSpPr>
          <p:cNvPr id="61" name="Badge text"/>
          <p:cNvSpPr txBox="1"/>
          <p:nvPr/>
        </p:nvSpPr>
        <p:spPr>
          <a:xfrm>
            <a:off x="876300" y="8829675"/>
            <a:ext cx="1501140" cy="228600"/>
          </a:xfrm>
          <a:prstGeom prst="rect">
            <a:avLst/>
          </a:prstGeom>
          <a:noFill/>
          <a:ln/>
        </p:spPr>
        <p:txBody>
          <a:bodyPr wrap="none" lIns="0" tIns="0" rIns="0" bIns="0" rtlCol="0" anchor="ctr"/>
          <a:lstStyle/>
          <a:p>
            <a:pPr marL="0" indent="0" algn="l">
              <a:lnSpc>
                <a:spcPct val="115000"/>
              </a:lnSpc>
              <a:buNone/>
            </a:pPr>
            <a:r>
              <a:rPr lang="en-US" sz="825" b="1" kern="0" spc="80" dirty="0">
                <a:solidFill>
                  <a:srgbClr val="0B150E"/>
                </a:solidFill>
              </a:rPr>
              <a:t>YOUR TURN · 2 MIN</a:t>
            </a:r>
            <a:endParaRPr lang="en-US" sz="825" dirty="0"/>
          </a:p>
        </p:txBody>
      </p:sp>
      <p:sp>
        <p:nvSpPr>
          <p:cNvPr id="62" name="Tick box"/>
          <p:cNvSpPr/>
          <p:nvPr/>
        </p:nvSpPr>
        <p:spPr>
          <a:xfrm>
            <a:off x="571500" y="918210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63" name="Text 55"/>
          <p:cNvSpPr txBox="1"/>
          <p:nvPr/>
        </p:nvSpPr>
        <p:spPr>
          <a:xfrm>
            <a:off x="838200" y="9163050"/>
            <a:ext cx="5905500" cy="2095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I know exactly who can open our payroll and HR folders</a:t>
            </a:r>
            <a:endParaRPr lang="en-US" sz="1050" dirty="0"/>
          </a:p>
        </p:txBody>
      </p:sp>
      <p:sp>
        <p:nvSpPr>
          <p:cNvPr id="64" name="Tick box"/>
          <p:cNvSpPr/>
          <p:nvPr/>
        </p:nvSpPr>
        <p:spPr>
          <a:xfrm>
            <a:off x="571500" y="946785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65" name="Text 57"/>
          <p:cNvSpPr txBox="1"/>
          <p:nvPr/>
        </p:nvSpPr>
        <p:spPr>
          <a:xfrm>
            <a:off x="838200" y="9448800"/>
            <a:ext cx="5905500" cy="2095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No sensitive file is shared with “anyone with the link”</a:t>
            </a:r>
            <a:endParaRPr lang="en-US" sz="1050" dirty="0"/>
          </a:p>
        </p:txBody>
      </p:sp>
      <p:sp>
        <p:nvSpPr>
          <p:cNvPr id="66" name="Tick box"/>
          <p:cNvSpPr/>
          <p:nvPr/>
        </p:nvSpPr>
        <p:spPr>
          <a:xfrm>
            <a:off x="571500" y="975360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67" name="Text 59"/>
          <p:cNvSpPr txBox="1"/>
          <p:nvPr/>
        </p:nvSpPr>
        <p:spPr>
          <a:xfrm>
            <a:off x="838200" y="9734550"/>
            <a:ext cx="5905500" cy="2095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Everyone who left last month can no longer sign in</a:t>
            </a:r>
            <a:endParaRPr lang="en-US" sz="1050" dirty="0"/>
          </a:p>
        </p:txBody>
      </p:sp>
      <p:sp>
        <p:nvSpPr>
          <p:cNvPr id="68"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69"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70"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71" name="Link: back to contents" descr="Link: back to contents">
            <a:hlinkClick r:id="rId8" action="ppaction://hlinksldjump" tooltip="Go to page 1"/>
          </p:cNvPr>
          <p:cNvPicPr>
            <a:picLocks noChangeAspect="1"/>
          </p:cNvPicPr>
          <p:nvPr/>
        </p:nvPicPr>
        <p:blipFill>
          <a:blip r:embed="rId9"/>
          <a:stretch>
            <a:fillRect/>
          </a:stretch>
        </p:blipFill>
        <p:spPr>
          <a:xfrm>
            <a:off x="3019425" y="10163175"/>
            <a:ext cx="1524000" cy="228600"/>
          </a:xfrm>
          <a:prstGeom prst="rect">
            <a:avLst/>
          </a:prstGeom>
        </p:spPr>
      </p:pic>
      <p:sp>
        <p:nvSpPr>
          <p:cNvPr id="72"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73" name="Link: IT Health Assessment" descr="Link: IT Health Assessment">
            <a:hlinkClick r:id="rId10" tooltip="Open in your browser"/>
          </p:cNvPr>
          <p:cNvPicPr>
            <a:picLocks noChangeAspect="1"/>
          </p:cNvPicPr>
          <p:nvPr/>
        </p:nvPicPr>
        <p:blipFill>
          <a:blip r:embed="rId9"/>
          <a:stretch>
            <a:fillRect/>
          </a:stretch>
        </p:blipFill>
        <p:spPr>
          <a:xfrm>
            <a:off x="5467350" y="10163175"/>
            <a:ext cx="1524000" cy="228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3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0B150E"/>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7A8C20"/>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17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38100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03 · CLOSE THE GAPS</a:t>
            </a:r>
            <a:endParaRPr lang="en-US" sz="975" dirty="0"/>
          </a:p>
        </p:txBody>
      </p:sp>
      <p:sp>
        <p:nvSpPr>
          <p:cNvPr id="12"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Backed up, or just</a:t>
            </a:r>
            <a:endParaRPr lang="en-US" sz="2850" dirty="0"/>
          </a:p>
          <a:p>
            <a:pPr marL="0" indent="0" algn="l">
              <a:lnSpc>
                <a:spcPct val="100000"/>
              </a:lnSpc>
              <a:buNone/>
            </a:pPr>
            <a:r>
              <a:rPr lang="en-US" sz="2850" b="1" kern="0" spc="-60" dirty="0">
                <a:solidFill>
                  <a:srgbClr val="7A8C20"/>
                </a:solidFill>
              </a:rPr>
              <a:t>kept for a while?</a:t>
            </a:r>
            <a:endParaRPr lang="en-US" sz="2850" dirty="0"/>
          </a:p>
        </p:txBody>
      </p:sp>
      <p:sp>
        <p:nvSpPr>
          <p:cNvPr id="13" name="Accent rule"/>
          <p:cNvSpPr/>
          <p:nvPr/>
        </p:nvSpPr>
        <p:spPr>
          <a:xfrm>
            <a:off x="571500" y="2152650"/>
            <a:ext cx="533400" cy="38100"/>
          </a:xfrm>
          <a:prstGeom prst="rect">
            <a:avLst/>
          </a:prstGeom>
          <a:solidFill>
            <a:srgbClr val="7A8C20"/>
          </a:solidFill>
          <a:ln/>
        </p:spPr>
        <p:txBody>
          <a:bodyPr/>
          <a:lstStyle/>
          <a:p>
            <a:endParaRPr lang="en-GB"/>
          </a:p>
        </p:txBody>
      </p:sp>
      <p:sp>
        <p:nvSpPr>
          <p:cNvPr id="14" name="Card"/>
          <p:cNvSpPr/>
          <p:nvPr/>
        </p:nvSpPr>
        <p:spPr>
          <a:xfrm>
            <a:off x="571500" y="2343150"/>
            <a:ext cx="6419850" cy="1257300"/>
          </a:xfrm>
          <a:prstGeom prst="roundRect">
            <a:avLst>
              <a:gd name="adj" fmla="val 4545"/>
            </a:avLst>
          </a:prstGeom>
          <a:solidFill>
            <a:srgbClr val="F5F5F3"/>
          </a:solidFill>
          <a:ln/>
        </p:spPr>
        <p:txBody>
          <a:bodyPr/>
          <a:lstStyle/>
          <a:p>
            <a:endParaRPr lang="en-GB"/>
          </a:p>
        </p:txBody>
      </p:sp>
      <p:sp>
        <p:nvSpPr>
          <p:cNvPr id="15" name="Card accent"/>
          <p:cNvSpPr/>
          <p:nvPr/>
        </p:nvSpPr>
        <p:spPr>
          <a:xfrm>
            <a:off x="571500" y="2343150"/>
            <a:ext cx="47625" cy="1257300"/>
          </a:xfrm>
          <a:prstGeom prst="rect">
            <a:avLst/>
          </a:prstGeom>
          <a:solidFill>
            <a:srgbClr val="7880B5"/>
          </a:solidFill>
          <a:ln/>
        </p:spPr>
        <p:txBody>
          <a:bodyPr/>
          <a:lstStyle/>
          <a:p>
            <a:endParaRPr lang="en-GB"/>
          </a:p>
        </p:txBody>
      </p:sp>
      <p:sp>
        <p:nvSpPr>
          <p:cNvPr id="16" name="Story tag"/>
          <p:cNvSpPr/>
          <p:nvPr/>
        </p:nvSpPr>
        <p:spPr>
          <a:xfrm>
            <a:off x="800100" y="2495550"/>
            <a:ext cx="1914525" cy="228600"/>
          </a:xfrm>
          <a:prstGeom prst="roundRect">
            <a:avLst>
              <a:gd name="adj" fmla="val 50000"/>
            </a:avLst>
          </a:prstGeom>
          <a:solidFill>
            <a:srgbClr val="7880B5"/>
          </a:solidFill>
          <a:ln/>
        </p:spPr>
        <p:txBody>
          <a:bodyPr/>
          <a:lstStyle/>
          <a:p>
            <a:endParaRPr lang="en-GB"/>
          </a:p>
        </p:txBody>
      </p:sp>
      <p:pic>
        <p:nvPicPr>
          <p:cNvPr id="17" name="Story icon" descr="/home/claude/ebook/build/icons/LuBookOpen-ink.png"/>
          <p:cNvPicPr>
            <a:picLocks noChangeAspect="1"/>
          </p:cNvPicPr>
          <p:nvPr/>
        </p:nvPicPr>
        <p:blipFill>
          <a:blip r:embed="rId4"/>
          <a:stretch>
            <a:fillRect/>
          </a:stretch>
        </p:blipFill>
        <p:spPr>
          <a:xfrm>
            <a:off x="904875" y="2543175"/>
            <a:ext cx="133350" cy="133350"/>
          </a:xfrm>
          <a:prstGeom prst="rect">
            <a:avLst/>
          </a:prstGeom>
        </p:spPr>
      </p:pic>
      <p:sp>
        <p:nvSpPr>
          <p:cNvPr id="18" name="Story tag text"/>
          <p:cNvSpPr txBox="1"/>
          <p:nvPr/>
        </p:nvSpPr>
        <p:spPr>
          <a:xfrm>
            <a:off x="1095375" y="2495550"/>
            <a:ext cx="1571625" cy="228600"/>
          </a:xfrm>
          <a:prstGeom prst="rect">
            <a:avLst/>
          </a:prstGeom>
          <a:noFill/>
          <a:ln/>
        </p:spPr>
        <p:txBody>
          <a:bodyPr wrap="none" lIns="0" tIns="0" rIns="0" bIns="0" rtlCol="0" anchor="ctr"/>
          <a:lstStyle/>
          <a:p>
            <a:pPr marL="0" indent="0" algn="l">
              <a:lnSpc>
                <a:spcPct val="115000"/>
              </a:lnSpc>
              <a:buNone/>
            </a:pPr>
            <a:r>
              <a:rPr lang="en-US" sz="788" b="1" kern="0" spc="70" dirty="0">
                <a:solidFill>
                  <a:srgbClr val="0B150E"/>
                </a:solidFill>
              </a:rPr>
              <a:t>LERATO’S STORY · 5 OF 7</a:t>
            </a:r>
            <a:endParaRPr lang="en-US" sz="788" dirty="0"/>
          </a:p>
        </p:txBody>
      </p:sp>
      <p:sp>
        <p:nvSpPr>
          <p:cNvPr id="19" name="Illustrative label"/>
          <p:cNvSpPr txBox="1"/>
          <p:nvPr/>
        </p:nvSpPr>
        <p:spPr>
          <a:xfrm>
            <a:off x="2809875" y="2495550"/>
            <a:ext cx="1238250" cy="228600"/>
          </a:xfrm>
          <a:prstGeom prst="rect">
            <a:avLst/>
          </a:prstGeom>
          <a:noFill/>
          <a:ln/>
        </p:spPr>
        <p:txBody>
          <a:bodyPr wrap="none" lIns="0" tIns="0" rIns="0" bIns="0" rtlCol="0" anchor="ctr"/>
          <a:lstStyle/>
          <a:p>
            <a:pPr marL="0" indent="0" algn="l">
              <a:lnSpc>
                <a:spcPct val="115000"/>
              </a:lnSpc>
              <a:buNone/>
            </a:pPr>
            <a:r>
              <a:rPr lang="en-US" sz="713" kern="0" spc="40" dirty="0">
                <a:solidFill>
                  <a:srgbClr val="8A8A8A"/>
                </a:solidFill>
                <a:latin typeface="Roboto Mono" pitchFamily="34" charset="0"/>
                <a:ea typeface="Roboto Mono" pitchFamily="34" charset="-122"/>
                <a:cs typeface="Roboto Mono" pitchFamily="34" charset="-120"/>
              </a:rPr>
              <a:t>ILLUSTRATIVE</a:t>
            </a:r>
            <a:endParaRPr lang="en-US" sz="713" dirty="0"/>
          </a:p>
        </p:txBody>
      </p:sp>
      <p:sp>
        <p:nvSpPr>
          <p:cNvPr id="20" name="Story text"/>
          <p:cNvSpPr txBox="1"/>
          <p:nvPr/>
        </p:nvSpPr>
        <p:spPr>
          <a:xfrm>
            <a:off x="800100" y="2838450"/>
            <a:ext cx="5962650" cy="704850"/>
          </a:xfrm>
          <a:prstGeom prst="rect">
            <a:avLst/>
          </a:prstGeom>
          <a:noFill/>
          <a:ln/>
        </p:spPr>
        <p:txBody>
          <a:bodyPr wrap="square" lIns="0" tIns="0" rIns="0" bIns="0" rtlCol="0" anchor="t"/>
          <a:lstStyle/>
          <a:p>
            <a:pPr marL="0" indent="0" algn="l">
              <a:lnSpc>
                <a:spcPct val="136000"/>
              </a:lnSpc>
              <a:spcAft>
                <a:spcPts val="900"/>
              </a:spcAft>
              <a:buNone/>
            </a:pPr>
            <a:r>
              <a:rPr lang="en-US" sz="1125" dirty="0">
                <a:solidFill>
                  <a:srgbClr val="1E1E1E"/>
                </a:solidFill>
              </a:rPr>
              <a:t>Lerato asked her IT provider the question she’d been putting off: “We’re backed up, right?” The answer was “Microsoft keeps everything.” So she checked. It doesn’t, not for long.</a:t>
            </a:r>
            <a:endParaRPr lang="en-US" sz="1125" dirty="0"/>
          </a:p>
        </p:txBody>
      </p:sp>
      <p:sp>
        <p:nvSpPr>
          <p:cNvPr id="21" name="Text 17"/>
          <p:cNvSpPr txBox="1"/>
          <p:nvPr/>
        </p:nvSpPr>
        <p:spPr>
          <a:xfrm>
            <a:off x="571500" y="3771900"/>
            <a:ext cx="6419850"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How long Microsoft 365 keeps what you delete</a:t>
            </a:r>
            <a:endParaRPr lang="en-US" sz="1125" dirty="0"/>
          </a:p>
        </p:txBody>
      </p:sp>
      <p:sp>
        <p:nvSpPr>
          <p:cNvPr id="22" name="Gridline"/>
          <p:cNvSpPr/>
          <p:nvPr/>
        </p:nvSpPr>
        <p:spPr>
          <a:xfrm>
            <a:off x="2476500" y="4076700"/>
            <a:ext cx="0" cy="1543050"/>
          </a:xfrm>
          <a:prstGeom prst="line">
            <a:avLst/>
          </a:prstGeom>
          <a:noFill/>
          <a:ln w="9525">
            <a:solidFill>
              <a:srgbClr val="E7E8E7"/>
            </a:solidFill>
            <a:prstDash val="solid"/>
          </a:ln>
        </p:spPr>
        <p:txBody>
          <a:bodyPr/>
          <a:lstStyle/>
          <a:p>
            <a:endParaRPr lang="en-GB"/>
          </a:p>
        </p:txBody>
      </p:sp>
      <p:sp>
        <p:nvSpPr>
          <p:cNvPr id="23" name="Text 19"/>
          <p:cNvSpPr txBox="1"/>
          <p:nvPr/>
        </p:nvSpPr>
        <p:spPr>
          <a:xfrm>
            <a:off x="2190750" y="5657850"/>
            <a:ext cx="571500" cy="152400"/>
          </a:xfrm>
          <a:prstGeom prst="rect">
            <a:avLst/>
          </a:prstGeom>
          <a:noFill/>
          <a:ln/>
        </p:spPr>
        <p:txBody>
          <a:bodyPr wrap="square" lIns="0" tIns="0" rIns="0" bIns="0" rtlCol="0" anchor="t"/>
          <a:lstStyle/>
          <a:p>
            <a:pPr marL="0" indent="0" algn="ctr">
              <a:lnSpc>
                <a:spcPct val="115000"/>
              </a:lnSpc>
              <a:buNone/>
            </a:pPr>
            <a:r>
              <a:rPr lang="en-US" sz="750" dirty="0">
                <a:solidFill>
                  <a:srgbClr val="8A8A8A"/>
                </a:solidFill>
                <a:latin typeface="Roboto Mono" pitchFamily="34" charset="0"/>
                <a:ea typeface="Roboto Mono" pitchFamily="34" charset="-122"/>
                <a:cs typeface="Roboto Mono" pitchFamily="34" charset="-120"/>
              </a:rPr>
              <a:t>0 days</a:t>
            </a:r>
            <a:endParaRPr lang="en-US" sz="750" dirty="0"/>
          </a:p>
        </p:txBody>
      </p:sp>
      <p:sp>
        <p:nvSpPr>
          <p:cNvPr id="24" name="Gridline"/>
          <p:cNvSpPr/>
          <p:nvPr/>
        </p:nvSpPr>
        <p:spPr>
          <a:xfrm>
            <a:off x="3773805" y="4076700"/>
            <a:ext cx="0" cy="1543050"/>
          </a:xfrm>
          <a:prstGeom prst="line">
            <a:avLst/>
          </a:prstGeom>
          <a:noFill/>
          <a:ln w="9525">
            <a:solidFill>
              <a:srgbClr val="E7E8E7"/>
            </a:solidFill>
            <a:prstDash val="solid"/>
          </a:ln>
        </p:spPr>
        <p:txBody>
          <a:bodyPr/>
          <a:lstStyle/>
          <a:p>
            <a:endParaRPr lang="en-GB"/>
          </a:p>
        </p:txBody>
      </p:sp>
      <p:sp>
        <p:nvSpPr>
          <p:cNvPr id="25" name="Text 21"/>
          <p:cNvSpPr txBox="1"/>
          <p:nvPr/>
        </p:nvSpPr>
        <p:spPr>
          <a:xfrm>
            <a:off x="3488055" y="5657850"/>
            <a:ext cx="571500" cy="152400"/>
          </a:xfrm>
          <a:prstGeom prst="rect">
            <a:avLst/>
          </a:prstGeom>
          <a:noFill/>
          <a:ln/>
        </p:spPr>
        <p:txBody>
          <a:bodyPr wrap="square" lIns="0" tIns="0" rIns="0" bIns="0" rtlCol="0" anchor="t"/>
          <a:lstStyle/>
          <a:p>
            <a:pPr marL="0" indent="0" algn="ctr">
              <a:lnSpc>
                <a:spcPct val="115000"/>
              </a:lnSpc>
              <a:buNone/>
            </a:pPr>
            <a:r>
              <a:rPr lang="en-US" sz="750" dirty="0">
                <a:solidFill>
                  <a:srgbClr val="8A8A8A"/>
                </a:solidFill>
                <a:latin typeface="Roboto Mono" pitchFamily="34" charset="0"/>
                <a:ea typeface="Roboto Mono" pitchFamily="34" charset="-122"/>
                <a:cs typeface="Roboto Mono" pitchFamily="34" charset="-120"/>
              </a:rPr>
              <a:t>30 days</a:t>
            </a:r>
            <a:endParaRPr lang="en-US" sz="750" dirty="0"/>
          </a:p>
        </p:txBody>
      </p:sp>
      <p:sp>
        <p:nvSpPr>
          <p:cNvPr id="26" name="Gridline"/>
          <p:cNvSpPr/>
          <p:nvPr/>
        </p:nvSpPr>
        <p:spPr>
          <a:xfrm>
            <a:off x="5071110" y="4076700"/>
            <a:ext cx="0" cy="1543050"/>
          </a:xfrm>
          <a:prstGeom prst="line">
            <a:avLst/>
          </a:prstGeom>
          <a:noFill/>
          <a:ln w="9525">
            <a:solidFill>
              <a:srgbClr val="E7E8E7"/>
            </a:solidFill>
            <a:prstDash val="solid"/>
          </a:ln>
        </p:spPr>
        <p:txBody>
          <a:bodyPr/>
          <a:lstStyle/>
          <a:p>
            <a:endParaRPr lang="en-GB"/>
          </a:p>
        </p:txBody>
      </p:sp>
      <p:sp>
        <p:nvSpPr>
          <p:cNvPr id="27" name="Text 23"/>
          <p:cNvSpPr txBox="1"/>
          <p:nvPr/>
        </p:nvSpPr>
        <p:spPr>
          <a:xfrm>
            <a:off x="4785360" y="5657850"/>
            <a:ext cx="571500" cy="152400"/>
          </a:xfrm>
          <a:prstGeom prst="rect">
            <a:avLst/>
          </a:prstGeom>
          <a:noFill/>
          <a:ln/>
        </p:spPr>
        <p:txBody>
          <a:bodyPr wrap="square" lIns="0" tIns="0" rIns="0" bIns="0" rtlCol="0" anchor="t"/>
          <a:lstStyle/>
          <a:p>
            <a:pPr marL="0" indent="0" algn="ctr">
              <a:lnSpc>
                <a:spcPct val="115000"/>
              </a:lnSpc>
              <a:buNone/>
            </a:pPr>
            <a:r>
              <a:rPr lang="en-US" sz="750" dirty="0">
                <a:solidFill>
                  <a:srgbClr val="8A8A8A"/>
                </a:solidFill>
                <a:latin typeface="Roboto Mono" pitchFamily="34" charset="0"/>
                <a:ea typeface="Roboto Mono" pitchFamily="34" charset="-122"/>
                <a:cs typeface="Roboto Mono" pitchFamily="34" charset="-120"/>
              </a:rPr>
              <a:t>60 days</a:t>
            </a:r>
            <a:endParaRPr lang="en-US" sz="750" dirty="0"/>
          </a:p>
        </p:txBody>
      </p:sp>
      <p:sp>
        <p:nvSpPr>
          <p:cNvPr id="28" name="Gridline"/>
          <p:cNvSpPr/>
          <p:nvPr/>
        </p:nvSpPr>
        <p:spPr>
          <a:xfrm>
            <a:off x="6368415" y="4076700"/>
            <a:ext cx="0" cy="1543050"/>
          </a:xfrm>
          <a:prstGeom prst="line">
            <a:avLst/>
          </a:prstGeom>
          <a:noFill/>
          <a:ln w="9525">
            <a:solidFill>
              <a:srgbClr val="E7E8E7"/>
            </a:solidFill>
            <a:prstDash val="solid"/>
          </a:ln>
        </p:spPr>
        <p:txBody>
          <a:bodyPr/>
          <a:lstStyle/>
          <a:p>
            <a:endParaRPr lang="en-GB"/>
          </a:p>
        </p:txBody>
      </p:sp>
      <p:sp>
        <p:nvSpPr>
          <p:cNvPr id="29" name="Text 25"/>
          <p:cNvSpPr txBox="1"/>
          <p:nvPr/>
        </p:nvSpPr>
        <p:spPr>
          <a:xfrm>
            <a:off x="6082665" y="5657850"/>
            <a:ext cx="571500" cy="152400"/>
          </a:xfrm>
          <a:prstGeom prst="rect">
            <a:avLst/>
          </a:prstGeom>
          <a:noFill/>
          <a:ln/>
        </p:spPr>
        <p:txBody>
          <a:bodyPr wrap="square" lIns="0" tIns="0" rIns="0" bIns="0" rtlCol="0" anchor="t"/>
          <a:lstStyle/>
          <a:p>
            <a:pPr marL="0" indent="0" algn="ctr">
              <a:lnSpc>
                <a:spcPct val="115000"/>
              </a:lnSpc>
              <a:buNone/>
            </a:pPr>
            <a:r>
              <a:rPr lang="en-US" sz="750" dirty="0">
                <a:solidFill>
                  <a:srgbClr val="8A8A8A"/>
                </a:solidFill>
                <a:latin typeface="Roboto Mono" pitchFamily="34" charset="0"/>
                <a:ea typeface="Roboto Mono" pitchFamily="34" charset="-122"/>
                <a:cs typeface="Roboto Mono" pitchFamily="34" charset="-120"/>
              </a:rPr>
              <a:t>90 days</a:t>
            </a:r>
            <a:endParaRPr lang="en-US" sz="750" dirty="0"/>
          </a:p>
        </p:txBody>
      </p:sp>
      <p:sp>
        <p:nvSpPr>
          <p:cNvPr id="30" name="Text 26"/>
          <p:cNvSpPr txBox="1"/>
          <p:nvPr/>
        </p:nvSpPr>
        <p:spPr>
          <a:xfrm>
            <a:off x="571500" y="4133850"/>
            <a:ext cx="1828800" cy="285750"/>
          </a:xfrm>
          <a:prstGeom prst="rect">
            <a:avLst/>
          </a:prstGeom>
          <a:noFill/>
          <a:ln/>
        </p:spPr>
        <p:txBody>
          <a:bodyPr wrap="square" lIns="0" tIns="0" rIns="0" bIns="0" rtlCol="0" anchor="ctr"/>
          <a:lstStyle/>
          <a:p>
            <a:pPr marL="0" indent="0" algn="l">
              <a:lnSpc>
                <a:spcPct val="110000"/>
              </a:lnSpc>
              <a:buNone/>
            </a:pPr>
            <a:r>
              <a:rPr lang="en-US" sz="938" dirty="0">
                <a:solidFill>
                  <a:srgbClr val="1E1E1E"/>
                </a:solidFill>
              </a:rPr>
              <a:t>Deleted email, default setting</a:t>
            </a:r>
            <a:endParaRPr lang="en-US" sz="938" dirty="0"/>
          </a:p>
        </p:txBody>
      </p:sp>
      <p:sp>
        <p:nvSpPr>
          <p:cNvPr id="31" name="Retention bar"/>
          <p:cNvSpPr/>
          <p:nvPr/>
        </p:nvSpPr>
        <p:spPr>
          <a:xfrm>
            <a:off x="2476500" y="4171950"/>
            <a:ext cx="605409" cy="209550"/>
          </a:xfrm>
          <a:prstGeom prst="roundRect">
            <a:avLst>
              <a:gd name="adj" fmla="val 13636"/>
            </a:avLst>
          </a:prstGeom>
          <a:solidFill>
            <a:srgbClr val="B9BCB8"/>
          </a:solidFill>
          <a:ln/>
        </p:spPr>
        <p:txBody>
          <a:bodyPr/>
          <a:lstStyle/>
          <a:p>
            <a:endParaRPr lang="en-GB"/>
          </a:p>
        </p:txBody>
      </p:sp>
      <p:sp>
        <p:nvSpPr>
          <p:cNvPr id="32" name="Text 28"/>
          <p:cNvSpPr txBox="1"/>
          <p:nvPr/>
        </p:nvSpPr>
        <p:spPr>
          <a:xfrm>
            <a:off x="3158109" y="4171950"/>
            <a:ext cx="1143000" cy="209550"/>
          </a:xfrm>
          <a:prstGeom prst="rect">
            <a:avLst/>
          </a:prstGeom>
          <a:noFill/>
          <a:ln/>
        </p:spPr>
        <p:txBody>
          <a:bodyPr wrap="none" lIns="0" tIns="0" rIns="0" bIns="0" rtlCol="0" anchor="ctr"/>
          <a:lstStyle/>
          <a:p>
            <a:pPr marL="0" indent="0" algn="l">
              <a:lnSpc>
                <a:spcPct val="115000"/>
              </a:lnSpc>
              <a:buNone/>
            </a:pPr>
            <a:r>
              <a:rPr lang="en-US" sz="900" b="1" dirty="0">
                <a:solidFill>
                  <a:srgbClr val="1E1E1E"/>
                </a:solidFill>
              </a:rPr>
              <a:t>14 days</a:t>
            </a:r>
            <a:endParaRPr lang="en-US" sz="900" dirty="0"/>
          </a:p>
        </p:txBody>
      </p:sp>
      <p:sp>
        <p:nvSpPr>
          <p:cNvPr id="33" name="Text 29"/>
          <p:cNvSpPr txBox="1"/>
          <p:nvPr/>
        </p:nvSpPr>
        <p:spPr>
          <a:xfrm>
            <a:off x="571500" y="4495800"/>
            <a:ext cx="1828800" cy="285750"/>
          </a:xfrm>
          <a:prstGeom prst="rect">
            <a:avLst/>
          </a:prstGeom>
          <a:noFill/>
          <a:ln/>
        </p:spPr>
        <p:txBody>
          <a:bodyPr wrap="square" lIns="0" tIns="0" rIns="0" bIns="0" rtlCol="0" anchor="ctr"/>
          <a:lstStyle/>
          <a:p>
            <a:pPr marL="0" indent="0" algn="l">
              <a:lnSpc>
                <a:spcPct val="110000"/>
              </a:lnSpc>
              <a:buNone/>
            </a:pPr>
            <a:r>
              <a:rPr lang="en-US" sz="938" dirty="0">
                <a:solidFill>
                  <a:srgbClr val="1E1E1E"/>
                </a:solidFill>
              </a:rPr>
              <a:t>Deleted email, maximum setting</a:t>
            </a:r>
            <a:endParaRPr lang="en-US" sz="938" dirty="0"/>
          </a:p>
        </p:txBody>
      </p:sp>
      <p:sp>
        <p:nvSpPr>
          <p:cNvPr id="34" name="Retention bar"/>
          <p:cNvSpPr/>
          <p:nvPr/>
        </p:nvSpPr>
        <p:spPr>
          <a:xfrm>
            <a:off x="2476500" y="4533900"/>
            <a:ext cx="1297305" cy="209550"/>
          </a:xfrm>
          <a:prstGeom prst="roundRect">
            <a:avLst>
              <a:gd name="adj" fmla="val 13636"/>
            </a:avLst>
          </a:prstGeom>
          <a:solidFill>
            <a:srgbClr val="B9BCB8"/>
          </a:solidFill>
          <a:ln/>
        </p:spPr>
        <p:txBody>
          <a:bodyPr/>
          <a:lstStyle/>
          <a:p>
            <a:endParaRPr lang="en-GB"/>
          </a:p>
        </p:txBody>
      </p:sp>
      <p:sp>
        <p:nvSpPr>
          <p:cNvPr id="35" name="Text 31"/>
          <p:cNvSpPr txBox="1"/>
          <p:nvPr/>
        </p:nvSpPr>
        <p:spPr>
          <a:xfrm>
            <a:off x="3850005" y="4533900"/>
            <a:ext cx="1143000" cy="209550"/>
          </a:xfrm>
          <a:prstGeom prst="rect">
            <a:avLst/>
          </a:prstGeom>
          <a:noFill/>
          <a:ln/>
        </p:spPr>
        <p:txBody>
          <a:bodyPr wrap="none" lIns="0" tIns="0" rIns="0" bIns="0" rtlCol="0" anchor="ctr"/>
          <a:lstStyle/>
          <a:p>
            <a:pPr marL="0" indent="0" algn="l">
              <a:lnSpc>
                <a:spcPct val="115000"/>
              </a:lnSpc>
              <a:buNone/>
            </a:pPr>
            <a:r>
              <a:rPr lang="en-US" sz="900" b="1" dirty="0">
                <a:solidFill>
                  <a:srgbClr val="1E1E1E"/>
                </a:solidFill>
              </a:rPr>
              <a:t>up to 30 days</a:t>
            </a:r>
            <a:endParaRPr lang="en-US" sz="900" dirty="0"/>
          </a:p>
        </p:txBody>
      </p:sp>
      <p:sp>
        <p:nvSpPr>
          <p:cNvPr id="36" name="Text 32"/>
          <p:cNvSpPr txBox="1"/>
          <p:nvPr/>
        </p:nvSpPr>
        <p:spPr>
          <a:xfrm>
            <a:off x="571500" y="4857750"/>
            <a:ext cx="1828800" cy="285750"/>
          </a:xfrm>
          <a:prstGeom prst="rect">
            <a:avLst/>
          </a:prstGeom>
          <a:noFill/>
          <a:ln/>
        </p:spPr>
        <p:txBody>
          <a:bodyPr wrap="square" lIns="0" tIns="0" rIns="0" bIns="0" rtlCol="0" anchor="ctr"/>
          <a:lstStyle/>
          <a:p>
            <a:pPr marL="0" indent="0" algn="l">
              <a:lnSpc>
                <a:spcPct val="110000"/>
              </a:lnSpc>
              <a:buNone/>
            </a:pPr>
            <a:r>
              <a:rPr lang="en-US" sz="938" dirty="0">
                <a:solidFill>
                  <a:srgbClr val="1E1E1E"/>
                </a:solidFill>
              </a:rPr>
              <a:t>OneDrive and SharePoint recycle bin</a:t>
            </a:r>
            <a:endParaRPr lang="en-US" sz="938" dirty="0"/>
          </a:p>
        </p:txBody>
      </p:sp>
      <p:sp>
        <p:nvSpPr>
          <p:cNvPr id="37" name="Retention bar"/>
          <p:cNvSpPr/>
          <p:nvPr/>
        </p:nvSpPr>
        <p:spPr>
          <a:xfrm>
            <a:off x="2476500" y="4895850"/>
            <a:ext cx="4021646" cy="209550"/>
          </a:xfrm>
          <a:prstGeom prst="roundRect">
            <a:avLst>
              <a:gd name="adj" fmla="val 13636"/>
            </a:avLst>
          </a:prstGeom>
          <a:solidFill>
            <a:srgbClr val="B9BCB8"/>
          </a:solidFill>
          <a:ln/>
        </p:spPr>
        <p:txBody>
          <a:bodyPr/>
          <a:lstStyle/>
          <a:p>
            <a:endParaRPr lang="en-GB"/>
          </a:p>
        </p:txBody>
      </p:sp>
      <p:sp>
        <p:nvSpPr>
          <p:cNvPr id="38" name="Text 34"/>
          <p:cNvSpPr txBox="1"/>
          <p:nvPr/>
        </p:nvSpPr>
        <p:spPr>
          <a:xfrm>
            <a:off x="6574346" y="4895850"/>
            <a:ext cx="1143000" cy="209550"/>
          </a:xfrm>
          <a:prstGeom prst="rect">
            <a:avLst/>
          </a:prstGeom>
          <a:noFill/>
          <a:ln/>
        </p:spPr>
        <p:txBody>
          <a:bodyPr wrap="none" lIns="0" tIns="0" rIns="0" bIns="0" rtlCol="0" anchor="ctr"/>
          <a:lstStyle/>
          <a:p>
            <a:pPr marL="0" indent="0" algn="l">
              <a:lnSpc>
                <a:spcPct val="115000"/>
              </a:lnSpc>
              <a:buNone/>
            </a:pPr>
            <a:r>
              <a:rPr lang="en-US" sz="900" b="1" dirty="0">
                <a:solidFill>
                  <a:srgbClr val="1E1E1E"/>
                </a:solidFill>
              </a:rPr>
              <a:t>93 days</a:t>
            </a:r>
            <a:endParaRPr lang="en-US" sz="900" dirty="0"/>
          </a:p>
        </p:txBody>
      </p:sp>
      <p:sp>
        <p:nvSpPr>
          <p:cNvPr id="39" name="Text 35"/>
          <p:cNvSpPr txBox="1"/>
          <p:nvPr/>
        </p:nvSpPr>
        <p:spPr>
          <a:xfrm>
            <a:off x="571500" y="5219700"/>
            <a:ext cx="1828800" cy="285750"/>
          </a:xfrm>
          <a:prstGeom prst="rect">
            <a:avLst/>
          </a:prstGeom>
          <a:noFill/>
          <a:ln/>
        </p:spPr>
        <p:txBody>
          <a:bodyPr wrap="square" lIns="0" tIns="0" rIns="0" bIns="0" rtlCol="0" anchor="ctr"/>
          <a:lstStyle/>
          <a:p>
            <a:pPr marL="0" indent="0" algn="l">
              <a:lnSpc>
                <a:spcPct val="110000"/>
              </a:lnSpc>
              <a:buNone/>
            </a:pPr>
            <a:r>
              <a:rPr lang="en-US" sz="938" b="1" dirty="0">
                <a:solidFill>
                  <a:srgbClr val="1E1E1E"/>
                </a:solidFill>
              </a:rPr>
              <a:t>A separate backup</a:t>
            </a:r>
            <a:endParaRPr lang="en-US" sz="938" dirty="0"/>
          </a:p>
        </p:txBody>
      </p:sp>
      <p:sp>
        <p:nvSpPr>
          <p:cNvPr id="40" name="Retention bar"/>
          <p:cNvSpPr/>
          <p:nvPr/>
        </p:nvSpPr>
        <p:spPr>
          <a:xfrm>
            <a:off x="2476500" y="5257800"/>
            <a:ext cx="4324350" cy="209550"/>
          </a:xfrm>
          <a:prstGeom prst="roundRect">
            <a:avLst>
              <a:gd name="adj" fmla="val 13636"/>
            </a:avLst>
          </a:prstGeom>
          <a:solidFill>
            <a:srgbClr val="7A8C20"/>
          </a:solidFill>
          <a:ln/>
        </p:spPr>
        <p:txBody>
          <a:bodyPr/>
          <a:lstStyle/>
          <a:p>
            <a:endParaRPr lang="en-GB"/>
          </a:p>
        </p:txBody>
      </p:sp>
      <p:sp>
        <p:nvSpPr>
          <p:cNvPr id="41" name="Text 37"/>
          <p:cNvSpPr txBox="1"/>
          <p:nvPr/>
        </p:nvSpPr>
        <p:spPr>
          <a:xfrm>
            <a:off x="2571750" y="5257800"/>
            <a:ext cx="4133850" cy="209550"/>
          </a:xfrm>
          <a:prstGeom prst="rect">
            <a:avLst/>
          </a:prstGeom>
          <a:noFill/>
          <a:ln/>
        </p:spPr>
        <p:txBody>
          <a:bodyPr wrap="square" lIns="0" tIns="0" rIns="0" bIns="0" rtlCol="0" anchor="ctr"/>
          <a:lstStyle/>
          <a:p>
            <a:pPr marL="0" indent="0" algn="l">
              <a:lnSpc>
                <a:spcPct val="115000"/>
              </a:lnSpc>
              <a:buNone/>
            </a:pPr>
            <a:r>
              <a:rPr lang="en-US" sz="900" b="1" dirty="0">
                <a:solidFill>
                  <a:srgbClr val="FFFFFF"/>
                </a:solidFill>
              </a:rPr>
              <a:t>as long as you choose →</a:t>
            </a:r>
            <a:endParaRPr lang="en-US" sz="900" dirty="0"/>
          </a:p>
        </p:txBody>
      </p:sp>
      <p:pic>
        <p:nvPicPr>
          <p:cNvPr id="42" name="Warning icon" descr="/home/claude/ebook/build/icons/LuTriangleAlert-orange.png"/>
          <p:cNvPicPr>
            <a:picLocks noChangeAspect="1"/>
          </p:cNvPicPr>
          <p:nvPr/>
        </p:nvPicPr>
        <p:blipFill>
          <a:blip r:embed="rId5"/>
          <a:stretch>
            <a:fillRect/>
          </a:stretch>
        </p:blipFill>
        <p:spPr>
          <a:xfrm>
            <a:off x="571500" y="5915025"/>
            <a:ext cx="171450" cy="171450"/>
          </a:xfrm>
          <a:prstGeom prst="rect">
            <a:avLst/>
          </a:prstGeom>
        </p:spPr>
      </p:pic>
      <p:sp>
        <p:nvSpPr>
          <p:cNvPr id="43" name="Text 38"/>
          <p:cNvSpPr txBox="1"/>
          <p:nvPr/>
        </p:nvSpPr>
        <p:spPr>
          <a:xfrm>
            <a:off x="819150" y="5886450"/>
            <a:ext cx="5715000" cy="228600"/>
          </a:xfrm>
          <a:prstGeom prst="rect">
            <a:avLst/>
          </a:prstGeom>
          <a:noFill/>
          <a:ln/>
        </p:spPr>
        <p:txBody>
          <a:bodyPr wrap="square" lIns="0" tIns="0" rIns="0" bIns="0" rtlCol="0" anchor="ctr"/>
          <a:lstStyle/>
          <a:p>
            <a:pPr marL="0" indent="0" algn="l">
              <a:lnSpc>
                <a:spcPct val="115000"/>
              </a:lnSpc>
              <a:buNone/>
            </a:pPr>
            <a:r>
              <a:rPr lang="en-US" sz="1125" b="1" dirty="0">
                <a:solidFill>
                  <a:srgbClr val="0B150E"/>
                </a:solidFill>
              </a:rPr>
              <a:t>After that, it’s gone. That’s retention, not a backup.</a:t>
            </a:r>
            <a:endParaRPr lang="en-US" sz="1125" dirty="0"/>
          </a:p>
        </p:txBody>
      </p:sp>
      <p:sp>
        <p:nvSpPr>
          <p:cNvPr id="44" name="Source line"/>
          <p:cNvSpPr txBox="1"/>
          <p:nvPr/>
        </p:nvSpPr>
        <p:spPr>
          <a:xfrm>
            <a:off x="571500" y="6172200"/>
            <a:ext cx="6419850" cy="26670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MICROSOFT LEARN, EXCHANGE ONLINE DELETED ITEM RETENTION, MAY 2024 · MICROSOFT SUPPORT, ONEDRIVE RECYCLE BIN, WORK AND SCHOOL ACCOUNTS</a:t>
            </a:r>
            <a:endParaRPr lang="en-US" sz="713" dirty="0"/>
          </a:p>
        </p:txBody>
      </p:sp>
      <p:sp>
        <p:nvSpPr>
          <p:cNvPr id="45" name="Stance band"/>
          <p:cNvSpPr/>
          <p:nvPr/>
        </p:nvSpPr>
        <p:spPr>
          <a:xfrm>
            <a:off x="571500" y="6572250"/>
            <a:ext cx="6419850" cy="590550"/>
          </a:xfrm>
          <a:prstGeom prst="roundRect">
            <a:avLst>
              <a:gd name="adj" fmla="val 9677"/>
            </a:avLst>
          </a:prstGeom>
          <a:solidFill>
            <a:srgbClr val="0B150E"/>
          </a:solidFill>
          <a:ln/>
        </p:spPr>
        <p:txBody>
          <a:bodyPr/>
          <a:lstStyle/>
          <a:p>
            <a:endParaRPr lang="en-GB"/>
          </a:p>
        </p:txBody>
      </p:sp>
      <p:sp>
        <p:nvSpPr>
          <p:cNvPr id="46" name="Text 41"/>
          <p:cNvSpPr txBox="1"/>
          <p:nvPr/>
        </p:nvSpPr>
        <p:spPr>
          <a:xfrm>
            <a:off x="762000" y="6572250"/>
            <a:ext cx="1238250" cy="590550"/>
          </a:xfrm>
          <a:prstGeom prst="rect">
            <a:avLst/>
          </a:prstGeom>
          <a:noFill/>
          <a:ln/>
        </p:spPr>
        <p:txBody>
          <a:bodyPr wrap="square" lIns="0" tIns="0" rIns="0" bIns="0" rtlCol="0" anchor="ctr"/>
          <a:lstStyle/>
          <a:p>
            <a:pPr marL="0" indent="0" algn="l">
              <a:lnSpc>
                <a:spcPct val="115000"/>
              </a:lnSpc>
              <a:buNone/>
            </a:pPr>
            <a:r>
              <a:rPr lang="en-US" sz="863" b="1" kern="0" spc="80" dirty="0">
                <a:solidFill>
                  <a:srgbClr val="C2D036"/>
                </a:solidFill>
              </a:rPr>
              <a:t>HOW WE SEE IT</a:t>
            </a:r>
            <a:endParaRPr lang="en-US" sz="863" dirty="0"/>
          </a:p>
        </p:txBody>
      </p:sp>
      <p:sp>
        <p:nvSpPr>
          <p:cNvPr id="47" name="Text 42"/>
          <p:cNvSpPr txBox="1"/>
          <p:nvPr/>
        </p:nvSpPr>
        <p:spPr>
          <a:xfrm>
            <a:off x="2000250" y="6572250"/>
            <a:ext cx="4800600" cy="590550"/>
          </a:xfrm>
          <a:prstGeom prst="rect">
            <a:avLst/>
          </a:prstGeom>
          <a:noFill/>
          <a:ln/>
        </p:spPr>
        <p:txBody>
          <a:bodyPr wrap="square" lIns="0" tIns="0" rIns="0" bIns="0" rtlCol="0" anchor="ctr"/>
          <a:lstStyle/>
          <a:p>
            <a:pPr marL="0" indent="0" algn="l">
              <a:lnSpc>
                <a:spcPct val="115000"/>
              </a:lnSpc>
              <a:buNone/>
            </a:pPr>
            <a:r>
              <a:rPr lang="en-US" sz="1350" b="1" dirty="0">
                <a:solidFill>
                  <a:srgbClr val="FFFFFF"/>
                </a:solidFill>
              </a:rPr>
              <a:t>We don’t call it a backup unless it’s actually a backup.</a:t>
            </a:r>
            <a:endParaRPr lang="en-US" sz="1350" dirty="0"/>
          </a:p>
        </p:txBody>
      </p:sp>
      <p:sp>
        <p:nvSpPr>
          <p:cNvPr id="48" name="Card"/>
          <p:cNvSpPr/>
          <p:nvPr/>
        </p:nvSpPr>
        <p:spPr>
          <a:xfrm>
            <a:off x="571500" y="7334250"/>
            <a:ext cx="2050733" cy="1276350"/>
          </a:xfrm>
          <a:prstGeom prst="roundRect">
            <a:avLst>
              <a:gd name="adj" fmla="val 4478"/>
            </a:avLst>
          </a:prstGeom>
          <a:solidFill>
            <a:srgbClr val="FFFFFF"/>
          </a:solidFill>
          <a:ln w="9525">
            <a:solidFill>
              <a:srgbClr val="E7E8E7"/>
            </a:solidFill>
            <a:prstDash val="solid"/>
          </a:ln>
        </p:spPr>
        <p:txBody>
          <a:bodyPr/>
          <a:lstStyle/>
          <a:p>
            <a:endParaRPr lang="en-GB"/>
          </a:p>
        </p:txBody>
      </p:sp>
      <p:sp>
        <p:nvSpPr>
          <p:cNvPr id="49" name="Card accent"/>
          <p:cNvSpPr/>
          <p:nvPr/>
        </p:nvSpPr>
        <p:spPr>
          <a:xfrm>
            <a:off x="571500" y="7334250"/>
            <a:ext cx="2050733" cy="28575"/>
          </a:xfrm>
          <a:prstGeom prst="rect">
            <a:avLst/>
          </a:prstGeom>
          <a:solidFill>
            <a:srgbClr val="C2D036"/>
          </a:solidFill>
          <a:ln/>
        </p:spPr>
        <p:txBody>
          <a:bodyPr/>
          <a:lstStyle/>
          <a:p>
            <a:endParaRPr lang="en-GB"/>
          </a:p>
        </p:txBody>
      </p:sp>
      <p:sp>
        <p:nvSpPr>
          <p:cNvPr id="50" name="Text 45"/>
          <p:cNvSpPr txBox="1"/>
          <p:nvPr/>
        </p:nvSpPr>
        <p:spPr>
          <a:xfrm>
            <a:off x="723900" y="7505700"/>
            <a:ext cx="1743075"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A copy somewhere else</a:t>
            </a:r>
            <a:endParaRPr lang="en-US" sz="1125" dirty="0"/>
          </a:p>
        </p:txBody>
      </p:sp>
      <p:sp>
        <p:nvSpPr>
          <p:cNvPr id="51" name="Text 46"/>
          <p:cNvSpPr txBox="1"/>
          <p:nvPr/>
        </p:nvSpPr>
        <p:spPr>
          <a:xfrm>
            <a:off x="723900" y="7772400"/>
            <a:ext cx="1743075" cy="7620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Kept apart from the systems it protects, so one bad day can’t take both.</a:t>
            </a:r>
            <a:endParaRPr lang="en-US" sz="975" dirty="0"/>
          </a:p>
        </p:txBody>
      </p:sp>
      <p:sp>
        <p:nvSpPr>
          <p:cNvPr id="52" name="Card"/>
          <p:cNvSpPr/>
          <p:nvPr/>
        </p:nvSpPr>
        <p:spPr>
          <a:xfrm>
            <a:off x="2755583" y="7334250"/>
            <a:ext cx="2050733" cy="1276350"/>
          </a:xfrm>
          <a:prstGeom prst="roundRect">
            <a:avLst>
              <a:gd name="adj" fmla="val 4478"/>
            </a:avLst>
          </a:prstGeom>
          <a:solidFill>
            <a:srgbClr val="FFFFFF"/>
          </a:solidFill>
          <a:ln w="9525">
            <a:solidFill>
              <a:srgbClr val="E7E8E7"/>
            </a:solidFill>
            <a:prstDash val="solid"/>
          </a:ln>
        </p:spPr>
        <p:txBody>
          <a:bodyPr/>
          <a:lstStyle/>
          <a:p>
            <a:endParaRPr lang="en-GB"/>
          </a:p>
        </p:txBody>
      </p:sp>
      <p:sp>
        <p:nvSpPr>
          <p:cNvPr id="53" name="Card accent"/>
          <p:cNvSpPr/>
          <p:nvPr/>
        </p:nvSpPr>
        <p:spPr>
          <a:xfrm>
            <a:off x="2755583" y="7334250"/>
            <a:ext cx="2050733" cy="28575"/>
          </a:xfrm>
          <a:prstGeom prst="rect">
            <a:avLst/>
          </a:prstGeom>
          <a:solidFill>
            <a:srgbClr val="E75933"/>
          </a:solidFill>
          <a:ln/>
        </p:spPr>
        <p:txBody>
          <a:bodyPr/>
          <a:lstStyle/>
          <a:p>
            <a:endParaRPr lang="en-GB"/>
          </a:p>
        </p:txBody>
      </p:sp>
      <p:sp>
        <p:nvSpPr>
          <p:cNvPr id="54" name="Text 49"/>
          <p:cNvSpPr txBox="1"/>
          <p:nvPr/>
        </p:nvSpPr>
        <p:spPr>
          <a:xfrm>
            <a:off x="2907983" y="7505700"/>
            <a:ext cx="1743075"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A restore you’ve tested</a:t>
            </a:r>
            <a:endParaRPr lang="en-US" sz="1125" dirty="0"/>
          </a:p>
        </p:txBody>
      </p:sp>
      <p:sp>
        <p:nvSpPr>
          <p:cNvPr id="55" name="Text 50"/>
          <p:cNvSpPr txBox="1"/>
          <p:nvPr/>
        </p:nvSpPr>
        <p:spPr>
          <a:xfrm>
            <a:off x="2907983" y="7772400"/>
            <a:ext cx="1743075" cy="7620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A real file or mailbox brought back this year, not a green tick on a dashboard.</a:t>
            </a:r>
            <a:endParaRPr lang="en-US" sz="975" dirty="0"/>
          </a:p>
        </p:txBody>
      </p:sp>
      <p:sp>
        <p:nvSpPr>
          <p:cNvPr id="56" name="Card"/>
          <p:cNvSpPr/>
          <p:nvPr/>
        </p:nvSpPr>
        <p:spPr>
          <a:xfrm>
            <a:off x="4939665" y="7334250"/>
            <a:ext cx="2050733" cy="1276350"/>
          </a:xfrm>
          <a:prstGeom prst="roundRect">
            <a:avLst>
              <a:gd name="adj" fmla="val 4478"/>
            </a:avLst>
          </a:prstGeom>
          <a:solidFill>
            <a:srgbClr val="FFFFFF"/>
          </a:solidFill>
          <a:ln w="9525">
            <a:solidFill>
              <a:srgbClr val="E7E8E7"/>
            </a:solidFill>
            <a:prstDash val="solid"/>
          </a:ln>
        </p:spPr>
        <p:txBody>
          <a:bodyPr/>
          <a:lstStyle/>
          <a:p>
            <a:endParaRPr lang="en-GB"/>
          </a:p>
        </p:txBody>
      </p:sp>
      <p:sp>
        <p:nvSpPr>
          <p:cNvPr id="57" name="Card accent"/>
          <p:cNvSpPr/>
          <p:nvPr/>
        </p:nvSpPr>
        <p:spPr>
          <a:xfrm>
            <a:off x="4939665" y="7334250"/>
            <a:ext cx="2050733" cy="28575"/>
          </a:xfrm>
          <a:prstGeom prst="rect">
            <a:avLst/>
          </a:prstGeom>
          <a:solidFill>
            <a:srgbClr val="7880B5"/>
          </a:solidFill>
          <a:ln/>
        </p:spPr>
        <p:txBody>
          <a:bodyPr/>
          <a:lstStyle/>
          <a:p>
            <a:endParaRPr lang="en-GB"/>
          </a:p>
        </p:txBody>
      </p:sp>
      <p:sp>
        <p:nvSpPr>
          <p:cNvPr id="58" name="Text 53"/>
          <p:cNvSpPr txBox="1"/>
          <p:nvPr/>
        </p:nvSpPr>
        <p:spPr>
          <a:xfrm>
            <a:off x="5092065" y="7505700"/>
            <a:ext cx="1743075"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A time you can quote</a:t>
            </a:r>
            <a:endParaRPr lang="en-US" sz="1125" dirty="0"/>
          </a:p>
        </p:txBody>
      </p:sp>
      <p:sp>
        <p:nvSpPr>
          <p:cNvPr id="59" name="Text 54"/>
          <p:cNvSpPr txBox="1"/>
          <p:nvPr/>
        </p:nvSpPr>
        <p:spPr>
          <a:xfrm>
            <a:off x="5092065" y="7772400"/>
            <a:ext cx="1743075" cy="762000"/>
          </a:xfrm>
          <a:prstGeom prst="rect">
            <a:avLst/>
          </a:prstGeom>
          <a:noFill/>
          <a:ln/>
        </p:spPr>
        <p:txBody>
          <a:bodyPr wrap="square" lIns="0" tIns="0" rIns="0" bIns="0" rtlCol="0" anchor="t"/>
          <a:lstStyle/>
          <a:p>
            <a:pPr marL="0" indent="0" algn="l">
              <a:lnSpc>
                <a:spcPct val="125000"/>
              </a:lnSpc>
              <a:buNone/>
            </a:pPr>
            <a:r>
              <a:rPr lang="en-US" sz="975" dirty="0">
                <a:solidFill>
                  <a:srgbClr val="3A3A3A"/>
                </a:solidFill>
              </a:rPr>
              <a:t>How long a full recovery takes, and who does what while it happens.</a:t>
            </a:r>
            <a:endParaRPr lang="en-US" sz="975" dirty="0"/>
          </a:p>
        </p:txBody>
      </p:sp>
      <p:sp>
        <p:nvSpPr>
          <p:cNvPr id="60" name="Card"/>
          <p:cNvSpPr/>
          <p:nvPr/>
        </p:nvSpPr>
        <p:spPr>
          <a:xfrm>
            <a:off x="571500" y="8763000"/>
            <a:ext cx="3810000" cy="1162050"/>
          </a:xfrm>
          <a:prstGeom prst="roundRect">
            <a:avLst>
              <a:gd name="adj" fmla="val 4918"/>
            </a:avLst>
          </a:prstGeom>
          <a:solidFill>
            <a:srgbClr val="FFFFFF"/>
          </a:solidFill>
          <a:ln w="9525">
            <a:solidFill>
              <a:srgbClr val="E7E8E7"/>
            </a:solidFill>
            <a:prstDash val="solid"/>
          </a:ln>
        </p:spPr>
        <p:txBody>
          <a:bodyPr/>
          <a:lstStyle/>
          <a:p>
            <a:endParaRPr lang="en-GB"/>
          </a:p>
        </p:txBody>
      </p:sp>
      <p:pic>
        <p:nvPicPr>
          <p:cNvPr id="61" name="Icon laptop" descr="/home/claude/ebook/build/icons/LuLaptop-ink.png"/>
          <p:cNvPicPr>
            <a:picLocks noChangeAspect="1"/>
          </p:cNvPicPr>
          <p:nvPr/>
        </p:nvPicPr>
        <p:blipFill>
          <a:blip r:embed="rId6"/>
          <a:stretch>
            <a:fillRect/>
          </a:stretch>
        </p:blipFill>
        <p:spPr>
          <a:xfrm>
            <a:off x="762000" y="8934450"/>
            <a:ext cx="209550" cy="209550"/>
          </a:xfrm>
          <a:prstGeom prst="rect">
            <a:avLst/>
          </a:prstGeom>
        </p:spPr>
      </p:pic>
      <p:sp>
        <p:nvSpPr>
          <p:cNvPr id="62" name="Text 56"/>
          <p:cNvSpPr txBox="1"/>
          <p:nvPr/>
        </p:nvSpPr>
        <p:spPr>
          <a:xfrm>
            <a:off x="1066800" y="8915400"/>
            <a:ext cx="3143250" cy="247650"/>
          </a:xfrm>
          <a:prstGeom prst="rect">
            <a:avLst/>
          </a:prstGeom>
          <a:noFill/>
          <a:ln/>
        </p:spPr>
        <p:txBody>
          <a:bodyPr wrap="square" lIns="0" tIns="0" rIns="0" bIns="0" rtlCol="0" anchor="ctr"/>
          <a:lstStyle/>
          <a:p>
            <a:pPr marL="0" indent="0" algn="l">
              <a:lnSpc>
                <a:spcPct val="115000"/>
              </a:lnSpc>
              <a:buNone/>
            </a:pPr>
            <a:r>
              <a:rPr lang="en-US" sz="1125" b="1" dirty="0">
                <a:solidFill>
                  <a:srgbClr val="0B150E"/>
                </a:solidFill>
              </a:rPr>
              <a:t>And the laptop left in the taxi</a:t>
            </a:r>
            <a:endParaRPr lang="en-US" sz="1125" dirty="0"/>
          </a:p>
        </p:txBody>
      </p:sp>
      <p:sp>
        <p:nvSpPr>
          <p:cNvPr id="63" name="Text 57"/>
          <p:cNvSpPr txBox="1"/>
          <p:nvPr/>
        </p:nvSpPr>
        <p:spPr>
          <a:xfrm>
            <a:off x="762000" y="9239250"/>
            <a:ext cx="3448050" cy="590550"/>
          </a:xfrm>
          <a:prstGeom prst="rect">
            <a:avLst/>
          </a:prstGeom>
          <a:noFill/>
          <a:ln/>
        </p:spPr>
        <p:txBody>
          <a:bodyPr wrap="square" lIns="0" tIns="0" rIns="0" bIns="0" rtlCol="0" anchor="t"/>
          <a:lstStyle/>
          <a:p>
            <a:pPr marL="0" indent="0" algn="l">
              <a:lnSpc>
                <a:spcPct val="125000"/>
              </a:lnSpc>
              <a:buNone/>
            </a:pPr>
            <a:r>
              <a:rPr lang="en-US" sz="1013" dirty="0">
                <a:solidFill>
                  <a:srgbClr val="3A3A3A"/>
                </a:solidFill>
              </a:rPr>
              <a:t>A company-managed laptop can be locked and wiped the same day. An unmanaged one takes its saved logins and files with it.</a:t>
            </a:r>
            <a:endParaRPr lang="en-US" sz="1013" dirty="0"/>
          </a:p>
        </p:txBody>
      </p:sp>
      <p:sp>
        <p:nvSpPr>
          <p:cNvPr id="64" name="Card"/>
          <p:cNvSpPr/>
          <p:nvPr/>
        </p:nvSpPr>
        <p:spPr>
          <a:xfrm>
            <a:off x="4514850" y="8763000"/>
            <a:ext cx="2476500" cy="1162050"/>
          </a:xfrm>
          <a:prstGeom prst="roundRect">
            <a:avLst>
              <a:gd name="adj" fmla="val 4918"/>
            </a:avLst>
          </a:prstGeom>
          <a:solidFill>
            <a:srgbClr val="F5F5F3"/>
          </a:solidFill>
          <a:ln/>
        </p:spPr>
        <p:txBody>
          <a:bodyPr/>
          <a:lstStyle/>
          <a:p>
            <a:endParaRPr lang="en-GB"/>
          </a:p>
        </p:txBody>
      </p:sp>
      <p:sp>
        <p:nvSpPr>
          <p:cNvPr id="65" name="Text 59"/>
          <p:cNvSpPr txBox="1"/>
          <p:nvPr/>
        </p:nvSpPr>
        <p:spPr>
          <a:xfrm>
            <a:off x="4686300" y="8877300"/>
            <a:ext cx="2095500"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Remember the 88%</a:t>
            </a:r>
            <a:endParaRPr lang="en-US" sz="1125" dirty="0"/>
          </a:p>
        </p:txBody>
      </p:sp>
      <p:sp>
        <p:nvSpPr>
          <p:cNvPr id="66" name="Text 60"/>
          <p:cNvSpPr txBox="1"/>
          <p:nvPr/>
        </p:nvSpPr>
        <p:spPr>
          <a:xfrm>
            <a:off x="4686300" y="9105900"/>
            <a:ext cx="2152650" cy="342900"/>
          </a:xfrm>
          <a:prstGeom prst="rect">
            <a:avLst/>
          </a:prstGeom>
          <a:noFill/>
          <a:ln/>
        </p:spPr>
        <p:txBody>
          <a:bodyPr wrap="square" lIns="0" tIns="0" rIns="0" bIns="0" rtlCol="0" anchor="t"/>
          <a:lstStyle/>
          <a:p>
            <a:pPr marL="0" indent="0" algn="l">
              <a:lnSpc>
                <a:spcPct val="120000"/>
              </a:lnSpc>
              <a:buNone/>
            </a:pPr>
            <a:r>
              <a:rPr lang="en-US" sz="975" dirty="0">
                <a:solidFill>
                  <a:srgbClr val="3A3A3A"/>
                </a:solidFill>
              </a:rPr>
              <a:t>of ransomware cases locked files outside office hours.</a:t>
            </a:r>
            <a:endParaRPr lang="en-US" sz="975" dirty="0"/>
          </a:p>
        </p:txBody>
      </p:sp>
      <p:sp>
        <p:nvSpPr>
          <p:cNvPr id="67" name="Source line"/>
          <p:cNvSpPr txBox="1"/>
          <p:nvPr/>
        </p:nvSpPr>
        <p:spPr>
          <a:xfrm>
            <a:off x="4686300" y="9448800"/>
            <a:ext cx="2152650" cy="24765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SOPHOS, ACTIVE ADVERSARY REPORT 2026</a:t>
            </a:r>
            <a:endParaRPr lang="en-US" sz="713" dirty="0"/>
          </a:p>
        </p:txBody>
      </p:sp>
      <p:sp>
        <p:nvSpPr>
          <p:cNvPr id="68" name="Text 62"/>
          <p:cNvSpPr txBox="1"/>
          <p:nvPr/>
        </p:nvSpPr>
        <p:spPr>
          <a:xfrm>
            <a:off x="4686300" y="9696450"/>
            <a:ext cx="1905000" cy="171450"/>
          </a:xfrm>
          <a:prstGeom prst="rect">
            <a:avLst/>
          </a:prstGeom>
          <a:noFill/>
          <a:ln/>
        </p:spPr>
        <p:txBody>
          <a:bodyPr wrap="square" lIns="0" tIns="0" rIns="0" bIns="0" rtlCol="0" anchor="t"/>
          <a:lstStyle/>
          <a:p>
            <a:pPr marL="0" indent="0" algn="l">
              <a:lnSpc>
                <a:spcPct val="115000"/>
              </a:lnSpc>
              <a:buNone/>
            </a:pPr>
            <a:r>
              <a:rPr lang="en-US" sz="975" b="1" dirty="0">
                <a:solidFill>
                  <a:srgbClr val="7A8C20"/>
                </a:solidFill>
              </a:rPr>
              <a:t>See page 12 →</a:t>
            </a:r>
            <a:endParaRPr lang="en-US" sz="975" dirty="0"/>
          </a:p>
        </p:txBody>
      </p:sp>
      <p:pic>
        <p:nvPicPr>
          <p:cNvPr id="69" name="Link: outside risk page" descr="Link: outside risk page">
            <a:hlinkClick r:id="rId7" action="ppaction://hlinksldjump" tooltip="Go to page 12"/>
          </p:cNvPr>
          <p:cNvPicPr>
            <a:picLocks noChangeAspect="1"/>
          </p:cNvPicPr>
          <p:nvPr/>
        </p:nvPicPr>
        <p:blipFill>
          <a:blip r:embed="rId8"/>
          <a:stretch>
            <a:fillRect/>
          </a:stretch>
        </p:blipFill>
        <p:spPr>
          <a:xfrm>
            <a:off x="4648200" y="9658350"/>
            <a:ext cx="1428750" cy="247650"/>
          </a:xfrm>
          <a:prstGeom prst="rect">
            <a:avLst/>
          </a:prstGeom>
        </p:spPr>
      </p:pic>
      <p:sp>
        <p:nvSpPr>
          <p:cNvPr id="70"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71"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72"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73" name="Link: back to contents" descr="Link: back to contents">
            <a:hlinkClick r:id="rId9" action="ppaction://hlinksldjump" tooltip="Go to page 1"/>
          </p:cNvPr>
          <p:cNvPicPr>
            <a:picLocks noChangeAspect="1"/>
          </p:cNvPicPr>
          <p:nvPr/>
        </p:nvPicPr>
        <p:blipFill>
          <a:blip r:embed="rId8"/>
          <a:stretch>
            <a:fillRect/>
          </a:stretch>
        </p:blipFill>
        <p:spPr>
          <a:xfrm>
            <a:off x="3019425" y="10163175"/>
            <a:ext cx="1524000" cy="228600"/>
          </a:xfrm>
          <a:prstGeom prst="rect">
            <a:avLst/>
          </a:prstGeom>
        </p:spPr>
      </p:pic>
      <p:sp>
        <p:nvSpPr>
          <p:cNvPr id="74"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75" name="Link: IT Health Assessment" descr="Link: IT Health Assessment">
            <a:hlinkClick r:id="rId10" tooltip="Open in your browser"/>
          </p:cNvPr>
          <p:cNvPicPr>
            <a:picLocks noChangeAspect="1"/>
          </p:cNvPicPr>
          <p:nvPr/>
        </p:nvPicPr>
        <p:blipFill>
          <a:blip r:embed="rId8"/>
          <a:stretch>
            <a:fillRect/>
          </a:stretch>
        </p:blipFill>
        <p:spPr>
          <a:xfrm>
            <a:off x="5467350" y="10163175"/>
            <a:ext cx="1524000" cy="228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3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0B150E"/>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7A8C20"/>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18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38100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03 · CLOSE THE GAPS</a:t>
            </a:r>
            <a:endParaRPr lang="en-US" sz="975" dirty="0"/>
          </a:p>
        </p:txBody>
      </p:sp>
      <p:sp>
        <p:nvSpPr>
          <p:cNvPr id="12"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7A8C20"/>
                </a:solidFill>
              </a:rPr>
              <a:t>Find the money</a:t>
            </a:r>
            <a:endParaRPr lang="en-US" sz="2850" dirty="0"/>
          </a:p>
          <a:p>
            <a:pPr marL="0" indent="0" algn="l">
              <a:lnSpc>
                <a:spcPct val="100000"/>
              </a:lnSpc>
              <a:buNone/>
            </a:pPr>
            <a:r>
              <a:rPr lang="en-US" sz="2850" b="1" kern="0" spc="-60" dirty="0">
                <a:solidFill>
                  <a:srgbClr val="0B150E"/>
                </a:solidFill>
              </a:rPr>
              <a:t>before you spend it</a:t>
            </a:r>
            <a:endParaRPr lang="en-US" sz="2850" dirty="0"/>
          </a:p>
        </p:txBody>
      </p:sp>
      <p:sp>
        <p:nvSpPr>
          <p:cNvPr id="13" name="Accent rule"/>
          <p:cNvSpPr/>
          <p:nvPr/>
        </p:nvSpPr>
        <p:spPr>
          <a:xfrm>
            <a:off x="571500" y="2152650"/>
            <a:ext cx="533400" cy="38100"/>
          </a:xfrm>
          <a:prstGeom prst="rect">
            <a:avLst/>
          </a:prstGeom>
          <a:solidFill>
            <a:srgbClr val="7A8C20"/>
          </a:solidFill>
          <a:ln/>
        </p:spPr>
        <p:txBody>
          <a:bodyPr/>
          <a:lstStyle/>
          <a:p>
            <a:endParaRPr lang="en-GB"/>
          </a:p>
        </p:txBody>
      </p:sp>
      <p:sp>
        <p:nvSpPr>
          <p:cNvPr id="14" name="Text 11"/>
          <p:cNvSpPr txBox="1"/>
          <p:nvPr/>
        </p:nvSpPr>
        <p:spPr>
          <a:xfrm>
            <a:off x="571500" y="2343150"/>
            <a:ext cx="6419850" cy="476250"/>
          </a:xfrm>
          <a:prstGeom prst="rect">
            <a:avLst/>
          </a:prstGeom>
          <a:noFill/>
          <a:ln/>
        </p:spPr>
        <p:txBody>
          <a:bodyPr wrap="square" lIns="0" tIns="0" rIns="0" bIns="0" rtlCol="0" anchor="t"/>
          <a:lstStyle/>
          <a:p>
            <a:pPr marL="0" indent="0" algn="l">
              <a:lnSpc>
                <a:spcPct val="130000"/>
              </a:lnSpc>
              <a:buNone/>
            </a:pPr>
            <a:r>
              <a:rPr lang="en-US" sz="1200" dirty="0">
                <a:solidFill>
                  <a:srgbClr val="3A3A3A"/>
                </a:solidFill>
              </a:rPr>
              <a:t>Most paid AI is priced per user. Unused licences you already pay for can often help fund it.</a:t>
            </a:r>
            <a:endParaRPr lang="en-US" sz="1200" dirty="0"/>
          </a:p>
        </p:txBody>
      </p:sp>
      <p:sp>
        <p:nvSpPr>
          <p:cNvPr id="15" name="Card"/>
          <p:cNvSpPr/>
          <p:nvPr/>
        </p:nvSpPr>
        <p:spPr>
          <a:xfrm>
            <a:off x="571500" y="3009900"/>
            <a:ext cx="2857500" cy="3067050"/>
          </a:xfrm>
          <a:prstGeom prst="roundRect">
            <a:avLst>
              <a:gd name="adj" fmla="val 2000"/>
            </a:avLst>
          </a:prstGeom>
          <a:solidFill>
            <a:srgbClr val="F5F5F3"/>
          </a:solidFill>
          <a:ln/>
        </p:spPr>
        <p:txBody>
          <a:bodyPr/>
          <a:lstStyle/>
          <a:p>
            <a:endParaRPr lang="en-GB"/>
          </a:p>
        </p:txBody>
      </p:sp>
      <p:sp>
        <p:nvSpPr>
          <p:cNvPr id="16" name="Text 13"/>
          <p:cNvSpPr txBox="1"/>
          <p:nvPr/>
        </p:nvSpPr>
        <p:spPr>
          <a:xfrm>
            <a:off x="800100" y="3162300"/>
            <a:ext cx="2400300" cy="381000"/>
          </a:xfrm>
          <a:prstGeom prst="rect">
            <a:avLst/>
          </a:prstGeom>
          <a:noFill/>
          <a:ln/>
        </p:spPr>
        <p:txBody>
          <a:bodyPr wrap="square" lIns="0" tIns="0" rIns="0" bIns="0" rtlCol="0" anchor="t"/>
          <a:lstStyle/>
          <a:p>
            <a:pPr marL="0" indent="0" algn="l">
              <a:lnSpc>
                <a:spcPct val="115000"/>
              </a:lnSpc>
              <a:buNone/>
            </a:pPr>
            <a:r>
              <a:rPr lang="en-US" sz="1050" b="1" dirty="0">
                <a:solidFill>
                  <a:srgbClr val="0B150E"/>
                </a:solidFill>
              </a:rPr>
              <a:t>What paying for seats often looks like</a:t>
            </a:r>
            <a:endParaRPr lang="en-US" sz="1050" dirty="0"/>
          </a:p>
        </p:txBody>
      </p:sp>
      <p:sp>
        <p:nvSpPr>
          <p:cNvPr id="17" name="Used seat"/>
          <p:cNvSpPr/>
          <p:nvPr/>
        </p:nvSpPr>
        <p:spPr>
          <a:xfrm>
            <a:off x="800100" y="3657600"/>
            <a:ext cx="419100" cy="419100"/>
          </a:xfrm>
          <a:prstGeom prst="roundRect">
            <a:avLst>
              <a:gd name="adj" fmla="val 13636"/>
            </a:avLst>
          </a:prstGeom>
          <a:solidFill>
            <a:srgbClr val="C2D036"/>
          </a:solidFill>
          <a:ln/>
        </p:spPr>
        <p:txBody>
          <a:bodyPr/>
          <a:lstStyle/>
          <a:p>
            <a:endParaRPr lang="en-GB"/>
          </a:p>
        </p:txBody>
      </p:sp>
      <p:pic>
        <p:nvPicPr>
          <p:cNvPr id="18" name="Seat icon" descr="/home/claude/ebook/build/icons/LuUser-ink.png"/>
          <p:cNvPicPr>
            <a:picLocks noChangeAspect="1"/>
          </p:cNvPicPr>
          <p:nvPr/>
        </p:nvPicPr>
        <p:blipFill>
          <a:blip r:embed="rId4"/>
          <a:stretch>
            <a:fillRect/>
          </a:stretch>
        </p:blipFill>
        <p:spPr>
          <a:xfrm>
            <a:off x="904875" y="3762375"/>
            <a:ext cx="209550" cy="209550"/>
          </a:xfrm>
          <a:prstGeom prst="rect">
            <a:avLst/>
          </a:prstGeom>
        </p:spPr>
      </p:pic>
      <p:sp>
        <p:nvSpPr>
          <p:cNvPr id="19" name="Used seat"/>
          <p:cNvSpPr/>
          <p:nvPr/>
        </p:nvSpPr>
        <p:spPr>
          <a:xfrm>
            <a:off x="1295400" y="3657600"/>
            <a:ext cx="419100" cy="419100"/>
          </a:xfrm>
          <a:prstGeom prst="roundRect">
            <a:avLst>
              <a:gd name="adj" fmla="val 13636"/>
            </a:avLst>
          </a:prstGeom>
          <a:solidFill>
            <a:srgbClr val="C2D036"/>
          </a:solidFill>
          <a:ln/>
        </p:spPr>
        <p:txBody>
          <a:bodyPr/>
          <a:lstStyle/>
          <a:p>
            <a:endParaRPr lang="en-GB"/>
          </a:p>
        </p:txBody>
      </p:sp>
      <p:pic>
        <p:nvPicPr>
          <p:cNvPr id="20" name="Seat icon" descr="/home/claude/ebook/build/icons/LuUser-ink.png"/>
          <p:cNvPicPr>
            <a:picLocks noChangeAspect="1"/>
          </p:cNvPicPr>
          <p:nvPr/>
        </p:nvPicPr>
        <p:blipFill>
          <a:blip r:embed="rId4"/>
          <a:stretch>
            <a:fillRect/>
          </a:stretch>
        </p:blipFill>
        <p:spPr>
          <a:xfrm>
            <a:off x="1400175" y="3762375"/>
            <a:ext cx="209550" cy="209550"/>
          </a:xfrm>
          <a:prstGeom prst="rect">
            <a:avLst/>
          </a:prstGeom>
        </p:spPr>
      </p:pic>
      <p:sp>
        <p:nvSpPr>
          <p:cNvPr id="21" name="Used seat"/>
          <p:cNvSpPr/>
          <p:nvPr/>
        </p:nvSpPr>
        <p:spPr>
          <a:xfrm>
            <a:off x="1790700" y="3657600"/>
            <a:ext cx="419100" cy="419100"/>
          </a:xfrm>
          <a:prstGeom prst="roundRect">
            <a:avLst>
              <a:gd name="adj" fmla="val 13636"/>
            </a:avLst>
          </a:prstGeom>
          <a:solidFill>
            <a:srgbClr val="C2D036"/>
          </a:solidFill>
          <a:ln/>
        </p:spPr>
        <p:txBody>
          <a:bodyPr/>
          <a:lstStyle/>
          <a:p>
            <a:endParaRPr lang="en-GB"/>
          </a:p>
        </p:txBody>
      </p:sp>
      <p:pic>
        <p:nvPicPr>
          <p:cNvPr id="22" name="Seat icon" descr="/home/claude/ebook/build/icons/LuUser-ink.png"/>
          <p:cNvPicPr>
            <a:picLocks noChangeAspect="1"/>
          </p:cNvPicPr>
          <p:nvPr/>
        </p:nvPicPr>
        <p:blipFill>
          <a:blip r:embed="rId4"/>
          <a:stretch>
            <a:fillRect/>
          </a:stretch>
        </p:blipFill>
        <p:spPr>
          <a:xfrm>
            <a:off x="1895475" y="3762375"/>
            <a:ext cx="209550" cy="209550"/>
          </a:xfrm>
          <a:prstGeom prst="rect">
            <a:avLst/>
          </a:prstGeom>
        </p:spPr>
      </p:pic>
      <p:sp>
        <p:nvSpPr>
          <p:cNvPr id="23" name="Unused seat"/>
          <p:cNvSpPr/>
          <p:nvPr/>
        </p:nvSpPr>
        <p:spPr>
          <a:xfrm>
            <a:off x="2286000" y="3657600"/>
            <a:ext cx="419100" cy="419100"/>
          </a:xfrm>
          <a:prstGeom prst="roundRect">
            <a:avLst>
              <a:gd name="adj" fmla="val 13636"/>
            </a:avLst>
          </a:prstGeom>
          <a:solidFill>
            <a:srgbClr val="FFFFFF"/>
          </a:solidFill>
          <a:ln w="9525">
            <a:solidFill>
              <a:srgbClr val="DCDDDA"/>
            </a:solidFill>
            <a:prstDash val="solid"/>
          </a:ln>
        </p:spPr>
        <p:txBody>
          <a:bodyPr/>
          <a:lstStyle/>
          <a:p>
            <a:endParaRPr lang="en-GB"/>
          </a:p>
        </p:txBody>
      </p:sp>
      <p:pic>
        <p:nvPicPr>
          <p:cNvPr id="24" name="Seat icon" descr="/home/claude/ebook/build/icons/LuUser-muted.png"/>
          <p:cNvPicPr>
            <a:picLocks noChangeAspect="1"/>
          </p:cNvPicPr>
          <p:nvPr/>
        </p:nvPicPr>
        <p:blipFill>
          <a:blip r:embed="rId5"/>
          <a:stretch>
            <a:fillRect/>
          </a:stretch>
        </p:blipFill>
        <p:spPr>
          <a:xfrm>
            <a:off x="2390775" y="3762375"/>
            <a:ext cx="209550" cy="209550"/>
          </a:xfrm>
          <a:prstGeom prst="rect">
            <a:avLst/>
          </a:prstGeom>
        </p:spPr>
      </p:pic>
      <p:sp>
        <p:nvSpPr>
          <p:cNvPr id="25" name="Used seat"/>
          <p:cNvSpPr/>
          <p:nvPr/>
        </p:nvSpPr>
        <p:spPr>
          <a:xfrm>
            <a:off x="2781300" y="3657600"/>
            <a:ext cx="419100" cy="419100"/>
          </a:xfrm>
          <a:prstGeom prst="roundRect">
            <a:avLst>
              <a:gd name="adj" fmla="val 13636"/>
            </a:avLst>
          </a:prstGeom>
          <a:solidFill>
            <a:srgbClr val="C2D036"/>
          </a:solidFill>
          <a:ln/>
        </p:spPr>
        <p:txBody>
          <a:bodyPr/>
          <a:lstStyle/>
          <a:p>
            <a:endParaRPr lang="en-GB"/>
          </a:p>
        </p:txBody>
      </p:sp>
      <p:pic>
        <p:nvPicPr>
          <p:cNvPr id="26" name="Seat icon" descr="/home/claude/ebook/build/icons/LuUser-ink.png"/>
          <p:cNvPicPr>
            <a:picLocks noChangeAspect="1"/>
          </p:cNvPicPr>
          <p:nvPr/>
        </p:nvPicPr>
        <p:blipFill>
          <a:blip r:embed="rId4"/>
          <a:stretch>
            <a:fillRect/>
          </a:stretch>
        </p:blipFill>
        <p:spPr>
          <a:xfrm>
            <a:off x="2886075" y="3762375"/>
            <a:ext cx="209550" cy="209550"/>
          </a:xfrm>
          <a:prstGeom prst="rect">
            <a:avLst/>
          </a:prstGeom>
        </p:spPr>
      </p:pic>
      <p:sp>
        <p:nvSpPr>
          <p:cNvPr id="27" name="Used seat"/>
          <p:cNvSpPr/>
          <p:nvPr/>
        </p:nvSpPr>
        <p:spPr>
          <a:xfrm>
            <a:off x="800100" y="4152900"/>
            <a:ext cx="419100" cy="419100"/>
          </a:xfrm>
          <a:prstGeom prst="roundRect">
            <a:avLst>
              <a:gd name="adj" fmla="val 13636"/>
            </a:avLst>
          </a:prstGeom>
          <a:solidFill>
            <a:srgbClr val="C2D036"/>
          </a:solidFill>
          <a:ln/>
        </p:spPr>
        <p:txBody>
          <a:bodyPr/>
          <a:lstStyle/>
          <a:p>
            <a:endParaRPr lang="en-GB"/>
          </a:p>
        </p:txBody>
      </p:sp>
      <p:pic>
        <p:nvPicPr>
          <p:cNvPr id="28" name="Seat icon" descr="/home/claude/ebook/build/icons/LuUser-ink.png"/>
          <p:cNvPicPr>
            <a:picLocks noChangeAspect="1"/>
          </p:cNvPicPr>
          <p:nvPr/>
        </p:nvPicPr>
        <p:blipFill>
          <a:blip r:embed="rId4"/>
          <a:stretch>
            <a:fillRect/>
          </a:stretch>
        </p:blipFill>
        <p:spPr>
          <a:xfrm>
            <a:off x="904875" y="4257675"/>
            <a:ext cx="209550" cy="209550"/>
          </a:xfrm>
          <a:prstGeom prst="rect">
            <a:avLst/>
          </a:prstGeom>
        </p:spPr>
      </p:pic>
      <p:sp>
        <p:nvSpPr>
          <p:cNvPr id="29" name="Used seat"/>
          <p:cNvSpPr/>
          <p:nvPr/>
        </p:nvSpPr>
        <p:spPr>
          <a:xfrm>
            <a:off x="1295400" y="4152900"/>
            <a:ext cx="419100" cy="419100"/>
          </a:xfrm>
          <a:prstGeom prst="roundRect">
            <a:avLst>
              <a:gd name="adj" fmla="val 13636"/>
            </a:avLst>
          </a:prstGeom>
          <a:solidFill>
            <a:srgbClr val="C2D036"/>
          </a:solidFill>
          <a:ln/>
        </p:spPr>
        <p:txBody>
          <a:bodyPr/>
          <a:lstStyle/>
          <a:p>
            <a:endParaRPr lang="en-GB"/>
          </a:p>
        </p:txBody>
      </p:sp>
      <p:pic>
        <p:nvPicPr>
          <p:cNvPr id="30" name="Seat icon" descr="/home/claude/ebook/build/icons/LuUser-ink.png"/>
          <p:cNvPicPr>
            <a:picLocks noChangeAspect="1"/>
          </p:cNvPicPr>
          <p:nvPr/>
        </p:nvPicPr>
        <p:blipFill>
          <a:blip r:embed="rId4"/>
          <a:stretch>
            <a:fillRect/>
          </a:stretch>
        </p:blipFill>
        <p:spPr>
          <a:xfrm>
            <a:off x="1400175" y="4257675"/>
            <a:ext cx="209550" cy="209550"/>
          </a:xfrm>
          <a:prstGeom prst="rect">
            <a:avLst/>
          </a:prstGeom>
        </p:spPr>
      </p:pic>
      <p:sp>
        <p:nvSpPr>
          <p:cNvPr id="31" name="Used seat"/>
          <p:cNvSpPr/>
          <p:nvPr/>
        </p:nvSpPr>
        <p:spPr>
          <a:xfrm>
            <a:off x="1790700" y="4152900"/>
            <a:ext cx="419100" cy="419100"/>
          </a:xfrm>
          <a:prstGeom prst="roundRect">
            <a:avLst>
              <a:gd name="adj" fmla="val 13636"/>
            </a:avLst>
          </a:prstGeom>
          <a:solidFill>
            <a:srgbClr val="C2D036"/>
          </a:solidFill>
          <a:ln/>
        </p:spPr>
        <p:txBody>
          <a:bodyPr/>
          <a:lstStyle/>
          <a:p>
            <a:endParaRPr lang="en-GB"/>
          </a:p>
        </p:txBody>
      </p:sp>
      <p:pic>
        <p:nvPicPr>
          <p:cNvPr id="32" name="Seat icon" descr="/home/claude/ebook/build/icons/LuUser-ink.png"/>
          <p:cNvPicPr>
            <a:picLocks noChangeAspect="1"/>
          </p:cNvPicPr>
          <p:nvPr/>
        </p:nvPicPr>
        <p:blipFill>
          <a:blip r:embed="rId4"/>
          <a:stretch>
            <a:fillRect/>
          </a:stretch>
        </p:blipFill>
        <p:spPr>
          <a:xfrm>
            <a:off x="1895475" y="4257675"/>
            <a:ext cx="209550" cy="209550"/>
          </a:xfrm>
          <a:prstGeom prst="rect">
            <a:avLst/>
          </a:prstGeom>
        </p:spPr>
      </p:pic>
      <p:sp>
        <p:nvSpPr>
          <p:cNvPr id="33" name="Unused seat"/>
          <p:cNvSpPr/>
          <p:nvPr/>
        </p:nvSpPr>
        <p:spPr>
          <a:xfrm>
            <a:off x="2286000" y="4152900"/>
            <a:ext cx="419100" cy="419100"/>
          </a:xfrm>
          <a:prstGeom prst="roundRect">
            <a:avLst>
              <a:gd name="adj" fmla="val 13636"/>
            </a:avLst>
          </a:prstGeom>
          <a:solidFill>
            <a:srgbClr val="FFFFFF"/>
          </a:solidFill>
          <a:ln w="9525">
            <a:solidFill>
              <a:srgbClr val="DCDDDA"/>
            </a:solidFill>
            <a:prstDash val="solid"/>
          </a:ln>
        </p:spPr>
        <p:txBody>
          <a:bodyPr/>
          <a:lstStyle/>
          <a:p>
            <a:endParaRPr lang="en-GB"/>
          </a:p>
        </p:txBody>
      </p:sp>
      <p:pic>
        <p:nvPicPr>
          <p:cNvPr id="34" name="Seat icon" descr="/home/claude/ebook/build/icons/LuUser-muted.png"/>
          <p:cNvPicPr>
            <a:picLocks noChangeAspect="1"/>
          </p:cNvPicPr>
          <p:nvPr/>
        </p:nvPicPr>
        <p:blipFill>
          <a:blip r:embed="rId5"/>
          <a:stretch>
            <a:fillRect/>
          </a:stretch>
        </p:blipFill>
        <p:spPr>
          <a:xfrm>
            <a:off x="2390775" y="4257675"/>
            <a:ext cx="209550" cy="209550"/>
          </a:xfrm>
          <a:prstGeom prst="rect">
            <a:avLst/>
          </a:prstGeom>
        </p:spPr>
      </p:pic>
      <p:sp>
        <p:nvSpPr>
          <p:cNvPr id="35" name="Used seat"/>
          <p:cNvSpPr/>
          <p:nvPr/>
        </p:nvSpPr>
        <p:spPr>
          <a:xfrm>
            <a:off x="2781300" y="4152900"/>
            <a:ext cx="419100" cy="419100"/>
          </a:xfrm>
          <a:prstGeom prst="roundRect">
            <a:avLst>
              <a:gd name="adj" fmla="val 13636"/>
            </a:avLst>
          </a:prstGeom>
          <a:solidFill>
            <a:srgbClr val="C2D036"/>
          </a:solidFill>
          <a:ln/>
        </p:spPr>
        <p:txBody>
          <a:bodyPr/>
          <a:lstStyle/>
          <a:p>
            <a:endParaRPr lang="en-GB"/>
          </a:p>
        </p:txBody>
      </p:sp>
      <p:pic>
        <p:nvPicPr>
          <p:cNvPr id="36" name="Seat icon" descr="/home/claude/ebook/build/icons/LuUser-ink.png"/>
          <p:cNvPicPr>
            <a:picLocks noChangeAspect="1"/>
          </p:cNvPicPr>
          <p:nvPr/>
        </p:nvPicPr>
        <p:blipFill>
          <a:blip r:embed="rId4"/>
          <a:stretch>
            <a:fillRect/>
          </a:stretch>
        </p:blipFill>
        <p:spPr>
          <a:xfrm>
            <a:off x="2886075" y="4257675"/>
            <a:ext cx="209550" cy="209550"/>
          </a:xfrm>
          <a:prstGeom prst="rect">
            <a:avLst/>
          </a:prstGeom>
        </p:spPr>
      </p:pic>
      <p:sp>
        <p:nvSpPr>
          <p:cNvPr id="37" name="Used seat"/>
          <p:cNvSpPr/>
          <p:nvPr/>
        </p:nvSpPr>
        <p:spPr>
          <a:xfrm>
            <a:off x="800100" y="4648200"/>
            <a:ext cx="419100" cy="419100"/>
          </a:xfrm>
          <a:prstGeom prst="roundRect">
            <a:avLst>
              <a:gd name="adj" fmla="val 13636"/>
            </a:avLst>
          </a:prstGeom>
          <a:solidFill>
            <a:srgbClr val="C2D036"/>
          </a:solidFill>
          <a:ln/>
        </p:spPr>
        <p:txBody>
          <a:bodyPr/>
          <a:lstStyle/>
          <a:p>
            <a:endParaRPr lang="en-GB"/>
          </a:p>
        </p:txBody>
      </p:sp>
      <p:pic>
        <p:nvPicPr>
          <p:cNvPr id="38" name="Seat icon" descr="/home/claude/ebook/build/icons/LuUser-ink.png"/>
          <p:cNvPicPr>
            <a:picLocks noChangeAspect="1"/>
          </p:cNvPicPr>
          <p:nvPr/>
        </p:nvPicPr>
        <p:blipFill>
          <a:blip r:embed="rId4"/>
          <a:stretch>
            <a:fillRect/>
          </a:stretch>
        </p:blipFill>
        <p:spPr>
          <a:xfrm>
            <a:off x="904875" y="4752975"/>
            <a:ext cx="209550" cy="209550"/>
          </a:xfrm>
          <a:prstGeom prst="rect">
            <a:avLst/>
          </a:prstGeom>
        </p:spPr>
      </p:pic>
      <p:sp>
        <p:nvSpPr>
          <p:cNvPr id="39" name="Used seat"/>
          <p:cNvSpPr/>
          <p:nvPr/>
        </p:nvSpPr>
        <p:spPr>
          <a:xfrm>
            <a:off x="1295400" y="4648200"/>
            <a:ext cx="419100" cy="419100"/>
          </a:xfrm>
          <a:prstGeom prst="roundRect">
            <a:avLst>
              <a:gd name="adj" fmla="val 13636"/>
            </a:avLst>
          </a:prstGeom>
          <a:solidFill>
            <a:srgbClr val="C2D036"/>
          </a:solidFill>
          <a:ln/>
        </p:spPr>
        <p:txBody>
          <a:bodyPr/>
          <a:lstStyle/>
          <a:p>
            <a:endParaRPr lang="en-GB"/>
          </a:p>
        </p:txBody>
      </p:sp>
      <p:pic>
        <p:nvPicPr>
          <p:cNvPr id="40" name="Seat icon" descr="/home/claude/ebook/build/icons/LuUser-ink.png"/>
          <p:cNvPicPr>
            <a:picLocks noChangeAspect="1"/>
          </p:cNvPicPr>
          <p:nvPr/>
        </p:nvPicPr>
        <p:blipFill>
          <a:blip r:embed="rId4"/>
          <a:stretch>
            <a:fillRect/>
          </a:stretch>
        </p:blipFill>
        <p:spPr>
          <a:xfrm>
            <a:off x="1400175" y="4752975"/>
            <a:ext cx="209550" cy="209550"/>
          </a:xfrm>
          <a:prstGeom prst="rect">
            <a:avLst/>
          </a:prstGeom>
        </p:spPr>
      </p:pic>
      <p:sp>
        <p:nvSpPr>
          <p:cNvPr id="41" name="Unused seat"/>
          <p:cNvSpPr/>
          <p:nvPr/>
        </p:nvSpPr>
        <p:spPr>
          <a:xfrm>
            <a:off x="1790700" y="4648200"/>
            <a:ext cx="419100" cy="419100"/>
          </a:xfrm>
          <a:prstGeom prst="roundRect">
            <a:avLst>
              <a:gd name="adj" fmla="val 13636"/>
            </a:avLst>
          </a:prstGeom>
          <a:solidFill>
            <a:srgbClr val="FFFFFF"/>
          </a:solidFill>
          <a:ln w="9525">
            <a:solidFill>
              <a:srgbClr val="DCDDDA"/>
            </a:solidFill>
            <a:prstDash val="solid"/>
          </a:ln>
        </p:spPr>
        <p:txBody>
          <a:bodyPr/>
          <a:lstStyle/>
          <a:p>
            <a:endParaRPr lang="en-GB"/>
          </a:p>
        </p:txBody>
      </p:sp>
      <p:pic>
        <p:nvPicPr>
          <p:cNvPr id="42" name="Seat icon" descr="/home/claude/ebook/build/icons/LuUser-muted.png"/>
          <p:cNvPicPr>
            <a:picLocks noChangeAspect="1"/>
          </p:cNvPicPr>
          <p:nvPr/>
        </p:nvPicPr>
        <p:blipFill>
          <a:blip r:embed="rId5"/>
          <a:stretch>
            <a:fillRect/>
          </a:stretch>
        </p:blipFill>
        <p:spPr>
          <a:xfrm>
            <a:off x="1895475" y="4752975"/>
            <a:ext cx="209550" cy="209550"/>
          </a:xfrm>
          <a:prstGeom prst="rect">
            <a:avLst/>
          </a:prstGeom>
        </p:spPr>
      </p:pic>
      <p:sp>
        <p:nvSpPr>
          <p:cNvPr id="43" name="Used seat"/>
          <p:cNvSpPr/>
          <p:nvPr/>
        </p:nvSpPr>
        <p:spPr>
          <a:xfrm>
            <a:off x="2286000" y="4648200"/>
            <a:ext cx="419100" cy="419100"/>
          </a:xfrm>
          <a:prstGeom prst="roundRect">
            <a:avLst>
              <a:gd name="adj" fmla="val 13636"/>
            </a:avLst>
          </a:prstGeom>
          <a:solidFill>
            <a:srgbClr val="C2D036"/>
          </a:solidFill>
          <a:ln/>
        </p:spPr>
        <p:txBody>
          <a:bodyPr/>
          <a:lstStyle/>
          <a:p>
            <a:endParaRPr lang="en-GB"/>
          </a:p>
        </p:txBody>
      </p:sp>
      <p:pic>
        <p:nvPicPr>
          <p:cNvPr id="44" name="Seat icon" descr="/home/claude/ebook/build/icons/LuUser-ink.png"/>
          <p:cNvPicPr>
            <a:picLocks noChangeAspect="1"/>
          </p:cNvPicPr>
          <p:nvPr/>
        </p:nvPicPr>
        <p:blipFill>
          <a:blip r:embed="rId4"/>
          <a:stretch>
            <a:fillRect/>
          </a:stretch>
        </p:blipFill>
        <p:spPr>
          <a:xfrm>
            <a:off x="2390775" y="4752975"/>
            <a:ext cx="209550" cy="209550"/>
          </a:xfrm>
          <a:prstGeom prst="rect">
            <a:avLst/>
          </a:prstGeom>
        </p:spPr>
      </p:pic>
      <p:sp>
        <p:nvSpPr>
          <p:cNvPr id="45" name="Used seat"/>
          <p:cNvSpPr/>
          <p:nvPr/>
        </p:nvSpPr>
        <p:spPr>
          <a:xfrm>
            <a:off x="2781300" y="4648200"/>
            <a:ext cx="419100" cy="419100"/>
          </a:xfrm>
          <a:prstGeom prst="roundRect">
            <a:avLst>
              <a:gd name="adj" fmla="val 13636"/>
            </a:avLst>
          </a:prstGeom>
          <a:solidFill>
            <a:srgbClr val="C2D036"/>
          </a:solidFill>
          <a:ln/>
        </p:spPr>
        <p:txBody>
          <a:bodyPr/>
          <a:lstStyle/>
          <a:p>
            <a:endParaRPr lang="en-GB"/>
          </a:p>
        </p:txBody>
      </p:sp>
      <p:pic>
        <p:nvPicPr>
          <p:cNvPr id="46" name="Seat icon" descr="/home/claude/ebook/build/icons/LuUser-ink.png"/>
          <p:cNvPicPr>
            <a:picLocks noChangeAspect="1"/>
          </p:cNvPicPr>
          <p:nvPr/>
        </p:nvPicPr>
        <p:blipFill>
          <a:blip r:embed="rId4"/>
          <a:stretch>
            <a:fillRect/>
          </a:stretch>
        </p:blipFill>
        <p:spPr>
          <a:xfrm>
            <a:off x="2886075" y="4752975"/>
            <a:ext cx="209550" cy="209550"/>
          </a:xfrm>
          <a:prstGeom prst="rect">
            <a:avLst/>
          </a:prstGeom>
        </p:spPr>
      </p:pic>
      <p:sp>
        <p:nvSpPr>
          <p:cNvPr id="47" name="Used seat"/>
          <p:cNvSpPr/>
          <p:nvPr/>
        </p:nvSpPr>
        <p:spPr>
          <a:xfrm>
            <a:off x="800100" y="5143500"/>
            <a:ext cx="419100" cy="419100"/>
          </a:xfrm>
          <a:prstGeom prst="roundRect">
            <a:avLst>
              <a:gd name="adj" fmla="val 13636"/>
            </a:avLst>
          </a:prstGeom>
          <a:solidFill>
            <a:srgbClr val="C2D036"/>
          </a:solidFill>
          <a:ln/>
        </p:spPr>
        <p:txBody>
          <a:bodyPr/>
          <a:lstStyle/>
          <a:p>
            <a:endParaRPr lang="en-GB"/>
          </a:p>
        </p:txBody>
      </p:sp>
      <p:pic>
        <p:nvPicPr>
          <p:cNvPr id="48" name="Seat icon" descr="/home/claude/ebook/build/icons/LuUser-ink.png"/>
          <p:cNvPicPr>
            <a:picLocks noChangeAspect="1"/>
          </p:cNvPicPr>
          <p:nvPr/>
        </p:nvPicPr>
        <p:blipFill>
          <a:blip r:embed="rId4"/>
          <a:stretch>
            <a:fillRect/>
          </a:stretch>
        </p:blipFill>
        <p:spPr>
          <a:xfrm>
            <a:off x="904875" y="5248275"/>
            <a:ext cx="209550" cy="209550"/>
          </a:xfrm>
          <a:prstGeom prst="rect">
            <a:avLst/>
          </a:prstGeom>
        </p:spPr>
      </p:pic>
      <p:sp>
        <p:nvSpPr>
          <p:cNvPr id="49" name="Used seat"/>
          <p:cNvSpPr/>
          <p:nvPr/>
        </p:nvSpPr>
        <p:spPr>
          <a:xfrm>
            <a:off x="1295400" y="5143500"/>
            <a:ext cx="419100" cy="419100"/>
          </a:xfrm>
          <a:prstGeom prst="roundRect">
            <a:avLst>
              <a:gd name="adj" fmla="val 13636"/>
            </a:avLst>
          </a:prstGeom>
          <a:solidFill>
            <a:srgbClr val="C2D036"/>
          </a:solidFill>
          <a:ln/>
        </p:spPr>
        <p:txBody>
          <a:bodyPr/>
          <a:lstStyle/>
          <a:p>
            <a:endParaRPr lang="en-GB"/>
          </a:p>
        </p:txBody>
      </p:sp>
      <p:pic>
        <p:nvPicPr>
          <p:cNvPr id="50" name="Seat icon" descr="/home/claude/ebook/build/icons/LuUser-ink.png"/>
          <p:cNvPicPr>
            <a:picLocks noChangeAspect="1"/>
          </p:cNvPicPr>
          <p:nvPr/>
        </p:nvPicPr>
        <p:blipFill>
          <a:blip r:embed="rId4"/>
          <a:stretch>
            <a:fillRect/>
          </a:stretch>
        </p:blipFill>
        <p:spPr>
          <a:xfrm>
            <a:off x="1400175" y="5248275"/>
            <a:ext cx="209550" cy="209550"/>
          </a:xfrm>
          <a:prstGeom prst="rect">
            <a:avLst/>
          </a:prstGeom>
        </p:spPr>
      </p:pic>
      <p:sp>
        <p:nvSpPr>
          <p:cNvPr id="51" name="Unused seat"/>
          <p:cNvSpPr/>
          <p:nvPr/>
        </p:nvSpPr>
        <p:spPr>
          <a:xfrm>
            <a:off x="1790700" y="5143500"/>
            <a:ext cx="419100" cy="419100"/>
          </a:xfrm>
          <a:prstGeom prst="roundRect">
            <a:avLst>
              <a:gd name="adj" fmla="val 13636"/>
            </a:avLst>
          </a:prstGeom>
          <a:solidFill>
            <a:srgbClr val="FFFFFF"/>
          </a:solidFill>
          <a:ln w="9525">
            <a:solidFill>
              <a:srgbClr val="DCDDDA"/>
            </a:solidFill>
            <a:prstDash val="solid"/>
          </a:ln>
        </p:spPr>
        <p:txBody>
          <a:bodyPr/>
          <a:lstStyle/>
          <a:p>
            <a:endParaRPr lang="en-GB"/>
          </a:p>
        </p:txBody>
      </p:sp>
      <p:pic>
        <p:nvPicPr>
          <p:cNvPr id="52" name="Seat icon" descr="/home/claude/ebook/build/icons/LuUser-muted.png"/>
          <p:cNvPicPr>
            <a:picLocks noChangeAspect="1"/>
          </p:cNvPicPr>
          <p:nvPr/>
        </p:nvPicPr>
        <p:blipFill>
          <a:blip r:embed="rId5"/>
          <a:stretch>
            <a:fillRect/>
          </a:stretch>
        </p:blipFill>
        <p:spPr>
          <a:xfrm>
            <a:off x="1895475" y="5248275"/>
            <a:ext cx="209550" cy="209550"/>
          </a:xfrm>
          <a:prstGeom prst="rect">
            <a:avLst/>
          </a:prstGeom>
        </p:spPr>
      </p:pic>
      <p:sp>
        <p:nvSpPr>
          <p:cNvPr id="53" name="Used seat"/>
          <p:cNvSpPr/>
          <p:nvPr/>
        </p:nvSpPr>
        <p:spPr>
          <a:xfrm>
            <a:off x="2286000" y="5143500"/>
            <a:ext cx="419100" cy="419100"/>
          </a:xfrm>
          <a:prstGeom prst="roundRect">
            <a:avLst>
              <a:gd name="adj" fmla="val 13636"/>
            </a:avLst>
          </a:prstGeom>
          <a:solidFill>
            <a:srgbClr val="C2D036"/>
          </a:solidFill>
          <a:ln/>
        </p:spPr>
        <p:txBody>
          <a:bodyPr/>
          <a:lstStyle/>
          <a:p>
            <a:endParaRPr lang="en-GB"/>
          </a:p>
        </p:txBody>
      </p:sp>
      <p:pic>
        <p:nvPicPr>
          <p:cNvPr id="54" name="Seat icon" descr="/home/claude/ebook/build/icons/LuUser-ink.png"/>
          <p:cNvPicPr>
            <a:picLocks noChangeAspect="1"/>
          </p:cNvPicPr>
          <p:nvPr/>
        </p:nvPicPr>
        <p:blipFill>
          <a:blip r:embed="rId4"/>
          <a:stretch>
            <a:fillRect/>
          </a:stretch>
        </p:blipFill>
        <p:spPr>
          <a:xfrm>
            <a:off x="2390775" y="5248275"/>
            <a:ext cx="209550" cy="209550"/>
          </a:xfrm>
          <a:prstGeom prst="rect">
            <a:avLst/>
          </a:prstGeom>
        </p:spPr>
      </p:pic>
      <p:sp>
        <p:nvSpPr>
          <p:cNvPr id="55" name="Unused seat"/>
          <p:cNvSpPr/>
          <p:nvPr/>
        </p:nvSpPr>
        <p:spPr>
          <a:xfrm>
            <a:off x="2781300" y="5143500"/>
            <a:ext cx="419100" cy="419100"/>
          </a:xfrm>
          <a:prstGeom prst="roundRect">
            <a:avLst>
              <a:gd name="adj" fmla="val 13636"/>
            </a:avLst>
          </a:prstGeom>
          <a:solidFill>
            <a:srgbClr val="FFFFFF"/>
          </a:solidFill>
          <a:ln w="9525">
            <a:solidFill>
              <a:srgbClr val="DCDDDA"/>
            </a:solidFill>
            <a:prstDash val="solid"/>
          </a:ln>
        </p:spPr>
        <p:txBody>
          <a:bodyPr/>
          <a:lstStyle/>
          <a:p>
            <a:endParaRPr lang="en-GB"/>
          </a:p>
        </p:txBody>
      </p:sp>
      <p:pic>
        <p:nvPicPr>
          <p:cNvPr id="56" name="Seat icon" descr="/home/claude/ebook/build/icons/LuUser-muted.png"/>
          <p:cNvPicPr>
            <a:picLocks noChangeAspect="1"/>
          </p:cNvPicPr>
          <p:nvPr/>
        </p:nvPicPr>
        <p:blipFill>
          <a:blip r:embed="rId5"/>
          <a:stretch>
            <a:fillRect/>
          </a:stretch>
        </p:blipFill>
        <p:spPr>
          <a:xfrm>
            <a:off x="2886075" y="5248275"/>
            <a:ext cx="209550" cy="209550"/>
          </a:xfrm>
          <a:prstGeom prst="rect">
            <a:avLst/>
          </a:prstGeom>
        </p:spPr>
      </p:pic>
      <p:sp>
        <p:nvSpPr>
          <p:cNvPr id="57" name="Text 34"/>
          <p:cNvSpPr txBox="1"/>
          <p:nvPr/>
        </p:nvSpPr>
        <p:spPr>
          <a:xfrm>
            <a:off x="800100" y="5695950"/>
            <a:ext cx="2438400" cy="285750"/>
          </a:xfrm>
          <a:prstGeom prst="rect">
            <a:avLst/>
          </a:prstGeom>
          <a:noFill/>
          <a:ln/>
        </p:spPr>
        <p:txBody>
          <a:bodyPr wrap="square" lIns="0" tIns="0" rIns="0" bIns="0" rtlCol="0" anchor="t"/>
          <a:lstStyle/>
          <a:p>
            <a:pPr marL="0" indent="0" algn="l">
              <a:lnSpc>
                <a:spcPct val="125000"/>
              </a:lnSpc>
              <a:buNone/>
            </a:pPr>
            <a:r>
              <a:rPr lang="en-US" sz="713" dirty="0">
                <a:solidFill>
                  <a:srgbClr val="8A8A8A"/>
                </a:solidFill>
                <a:latin typeface="Roboto Mono" pitchFamily="34" charset="0"/>
                <a:ea typeface="Roboto Mono" pitchFamily="34" charset="-122"/>
                <a:cs typeface="Roboto Mono" pitchFamily="34" charset="-120"/>
              </a:rPr>
              <a:t>LIME = SIGNED IN, LAST 30 DAYS · GREY = PAID FOR, NOT USED · ILLUSTRATION</a:t>
            </a:r>
            <a:endParaRPr lang="en-US" sz="713" dirty="0"/>
          </a:p>
        </p:txBody>
      </p:sp>
      <p:sp>
        <p:nvSpPr>
          <p:cNvPr id="58" name="Card"/>
          <p:cNvSpPr/>
          <p:nvPr/>
        </p:nvSpPr>
        <p:spPr>
          <a:xfrm>
            <a:off x="3619500" y="3009900"/>
            <a:ext cx="3371850" cy="3067050"/>
          </a:xfrm>
          <a:prstGeom prst="roundRect">
            <a:avLst>
              <a:gd name="adj" fmla="val 1863"/>
            </a:avLst>
          </a:prstGeom>
          <a:solidFill>
            <a:srgbClr val="FFFFFF"/>
          </a:solidFill>
          <a:ln w="9525">
            <a:solidFill>
              <a:srgbClr val="E7E8E7"/>
            </a:solidFill>
            <a:prstDash val="solid"/>
          </a:ln>
        </p:spPr>
        <p:txBody>
          <a:bodyPr/>
          <a:lstStyle/>
          <a:p>
            <a:endParaRPr lang="en-GB"/>
          </a:p>
        </p:txBody>
      </p:sp>
      <p:sp>
        <p:nvSpPr>
          <p:cNvPr id="59" name="Card accent"/>
          <p:cNvSpPr/>
          <p:nvPr/>
        </p:nvSpPr>
        <p:spPr>
          <a:xfrm>
            <a:off x="3619500" y="3009900"/>
            <a:ext cx="3371850" cy="47625"/>
          </a:xfrm>
          <a:prstGeom prst="rect">
            <a:avLst/>
          </a:prstGeom>
          <a:solidFill>
            <a:srgbClr val="7880B5"/>
          </a:solidFill>
          <a:ln/>
        </p:spPr>
        <p:txBody>
          <a:bodyPr/>
          <a:lstStyle/>
          <a:p>
            <a:endParaRPr lang="en-GB"/>
          </a:p>
        </p:txBody>
      </p:sp>
      <p:sp>
        <p:nvSpPr>
          <p:cNvPr id="60" name="Badge"/>
          <p:cNvSpPr/>
          <p:nvPr/>
        </p:nvSpPr>
        <p:spPr>
          <a:xfrm>
            <a:off x="3810000" y="3181350"/>
            <a:ext cx="1965960" cy="247650"/>
          </a:xfrm>
          <a:prstGeom prst="roundRect">
            <a:avLst>
              <a:gd name="adj" fmla="val 50000"/>
            </a:avLst>
          </a:prstGeom>
          <a:solidFill>
            <a:srgbClr val="C2D036"/>
          </a:solidFill>
          <a:ln/>
        </p:spPr>
        <p:txBody>
          <a:bodyPr/>
          <a:lstStyle/>
          <a:p>
            <a:endParaRPr lang="en-GB"/>
          </a:p>
        </p:txBody>
      </p:sp>
      <p:pic>
        <p:nvPicPr>
          <p:cNvPr id="61" name="Badge icon" descr="/home/claude/ebook/build/icons/LuPencil-ink.png"/>
          <p:cNvPicPr>
            <a:picLocks noChangeAspect="1"/>
          </p:cNvPicPr>
          <p:nvPr/>
        </p:nvPicPr>
        <p:blipFill>
          <a:blip r:embed="rId6"/>
          <a:stretch>
            <a:fillRect/>
          </a:stretch>
        </p:blipFill>
        <p:spPr>
          <a:xfrm>
            <a:off x="3924300" y="3238500"/>
            <a:ext cx="133350" cy="133350"/>
          </a:xfrm>
          <a:prstGeom prst="rect">
            <a:avLst/>
          </a:prstGeom>
        </p:spPr>
      </p:pic>
      <p:sp>
        <p:nvSpPr>
          <p:cNvPr id="62" name="Badge text"/>
          <p:cNvSpPr txBox="1"/>
          <p:nvPr/>
        </p:nvSpPr>
        <p:spPr>
          <a:xfrm>
            <a:off x="4114800" y="3190875"/>
            <a:ext cx="1584960" cy="228600"/>
          </a:xfrm>
          <a:prstGeom prst="rect">
            <a:avLst/>
          </a:prstGeom>
          <a:noFill/>
          <a:ln/>
        </p:spPr>
        <p:txBody>
          <a:bodyPr wrap="none" lIns="0" tIns="0" rIns="0" bIns="0" rtlCol="0" anchor="ctr"/>
          <a:lstStyle/>
          <a:p>
            <a:pPr marL="0" indent="0" algn="l">
              <a:lnSpc>
                <a:spcPct val="115000"/>
              </a:lnSpc>
              <a:buNone/>
            </a:pPr>
            <a:r>
              <a:rPr lang="en-US" sz="825" b="1" kern="0" spc="80" dirty="0">
                <a:solidFill>
                  <a:srgbClr val="0B150E"/>
                </a:solidFill>
              </a:rPr>
              <a:t>YOUR TURN · 10 MIN</a:t>
            </a:r>
            <a:endParaRPr lang="en-US" sz="825" dirty="0"/>
          </a:p>
        </p:txBody>
      </p:sp>
      <p:sp>
        <p:nvSpPr>
          <p:cNvPr id="63" name="Shape 39"/>
          <p:cNvSpPr/>
          <p:nvPr/>
        </p:nvSpPr>
        <p:spPr>
          <a:xfrm>
            <a:off x="3810000" y="3619500"/>
            <a:ext cx="247650" cy="247650"/>
          </a:xfrm>
          <a:prstGeom prst="ellipse">
            <a:avLst/>
          </a:prstGeom>
          <a:solidFill>
            <a:srgbClr val="EDEDE9"/>
          </a:solidFill>
          <a:ln/>
        </p:spPr>
        <p:txBody>
          <a:bodyPr/>
          <a:lstStyle/>
          <a:p>
            <a:endParaRPr lang="en-GB"/>
          </a:p>
        </p:txBody>
      </p:sp>
      <p:sp>
        <p:nvSpPr>
          <p:cNvPr id="64" name="Text 40"/>
          <p:cNvSpPr txBox="1"/>
          <p:nvPr/>
        </p:nvSpPr>
        <p:spPr>
          <a:xfrm>
            <a:off x="3810000" y="3619500"/>
            <a:ext cx="247650" cy="247650"/>
          </a:xfrm>
          <a:prstGeom prst="rect">
            <a:avLst/>
          </a:prstGeom>
          <a:noFill/>
          <a:ln/>
        </p:spPr>
        <p:txBody>
          <a:bodyPr wrap="square" lIns="0" tIns="0" rIns="0" bIns="0" rtlCol="0" anchor="ctr"/>
          <a:lstStyle/>
          <a:p>
            <a:pPr marL="0" indent="0" algn="ctr">
              <a:lnSpc>
                <a:spcPct val="115000"/>
              </a:lnSpc>
              <a:buNone/>
            </a:pPr>
            <a:r>
              <a:rPr lang="en-US" sz="900" b="1" dirty="0">
                <a:solidFill>
                  <a:srgbClr val="0B150E"/>
                </a:solidFill>
              </a:rPr>
              <a:t>A</a:t>
            </a:r>
            <a:endParaRPr lang="en-US" sz="900" dirty="0"/>
          </a:p>
        </p:txBody>
      </p:sp>
      <p:sp>
        <p:nvSpPr>
          <p:cNvPr id="65" name="Text 41"/>
          <p:cNvSpPr txBox="1"/>
          <p:nvPr/>
        </p:nvSpPr>
        <p:spPr>
          <a:xfrm>
            <a:off x="4152900" y="3581400"/>
            <a:ext cx="1809750" cy="3238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Paid licences on your bill</a:t>
            </a:r>
            <a:endParaRPr lang="en-US" sz="975" dirty="0"/>
          </a:p>
        </p:txBody>
      </p:sp>
      <p:sp>
        <p:nvSpPr>
          <p:cNvPr id="66" name="Answer box"/>
          <p:cNvSpPr/>
          <p:nvPr/>
        </p:nvSpPr>
        <p:spPr>
          <a:xfrm>
            <a:off x="6019800" y="3600450"/>
            <a:ext cx="800100" cy="285750"/>
          </a:xfrm>
          <a:prstGeom prst="roundRect">
            <a:avLst>
              <a:gd name="adj" fmla="val 13333"/>
            </a:avLst>
          </a:prstGeom>
          <a:solidFill>
            <a:srgbClr val="FFFFFF"/>
          </a:solidFill>
          <a:ln w="9525">
            <a:solidFill>
              <a:srgbClr val="9DA19E"/>
            </a:solidFill>
            <a:prstDash val="solid"/>
          </a:ln>
        </p:spPr>
        <p:txBody>
          <a:bodyPr/>
          <a:lstStyle/>
          <a:p>
            <a:endParaRPr lang="en-GB"/>
          </a:p>
        </p:txBody>
      </p:sp>
      <p:sp>
        <p:nvSpPr>
          <p:cNvPr id="67" name="Shape 43"/>
          <p:cNvSpPr/>
          <p:nvPr/>
        </p:nvSpPr>
        <p:spPr>
          <a:xfrm>
            <a:off x="3810000" y="4019550"/>
            <a:ext cx="247650" cy="247650"/>
          </a:xfrm>
          <a:prstGeom prst="ellipse">
            <a:avLst/>
          </a:prstGeom>
          <a:solidFill>
            <a:srgbClr val="EDEDE9"/>
          </a:solidFill>
          <a:ln/>
        </p:spPr>
        <p:txBody>
          <a:bodyPr/>
          <a:lstStyle/>
          <a:p>
            <a:endParaRPr lang="en-GB"/>
          </a:p>
        </p:txBody>
      </p:sp>
      <p:sp>
        <p:nvSpPr>
          <p:cNvPr id="68" name="Text 44"/>
          <p:cNvSpPr txBox="1"/>
          <p:nvPr/>
        </p:nvSpPr>
        <p:spPr>
          <a:xfrm>
            <a:off x="3810000" y="4019550"/>
            <a:ext cx="247650" cy="247650"/>
          </a:xfrm>
          <a:prstGeom prst="rect">
            <a:avLst/>
          </a:prstGeom>
          <a:noFill/>
          <a:ln/>
        </p:spPr>
        <p:txBody>
          <a:bodyPr wrap="square" lIns="0" tIns="0" rIns="0" bIns="0" rtlCol="0" anchor="ctr"/>
          <a:lstStyle/>
          <a:p>
            <a:pPr marL="0" indent="0" algn="ctr">
              <a:lnSpc>
                <a:spcPct val="115000"/>
              </a:lnSpc>
              <a:buNone/>
            </a:pPr>
            <a:r>
              <a:rPr lang="en-US" sz="900" b="1" dirty="0">
                <a:solidFill>
                  <a:srgbClr val="0B150E"/>
                </a:solidFill>
              </a:rPr>
              <a:t>B</a:t>
            </a:r>
            <a:endParaRPr lang="en-US" sz="900" dirty="0"/>
          </a:p>
        </p:txBody>
      </p:sp>
      <p:sp>
        <p:nvSpPr>
          <p:cNvPr id="69" name="Text 45"/>
          <p:cNvSpPr txBox="1"/>
          <p:nvPr/>
        </p:nvSpPr>
        <p:spPr>
          <a:xfrm>
            <a:off x="4152900" y="3981450"/>
            <a:ext cx="1809750" cy="3238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Signed in, last 30 days</a:t>
            </a:r>
            <a:endParaRPr lang="en-US" sz="975" dirty="0"/>
          </a:p>
        </p:txBody>
      </p:sp>
      <p:sp>
        <p:nvSpPr>
          <p:cNvPr id="70" name="Answer box"/>
          <p:cNvSpPr/>
          <p:nvPr/>
        </p:nvSpPr>
        <p:spPr>
          <a:xfrm>
            <a:off x="6019800" y="4000500"/>
            <a:ext cx="800100" cy="285750"/>
          </a:xfrm>
          <a:prstGeom prst="roundRect">
            <a:avLst>
              <a:gd name="adj" fmla="val 13333"/>
            </a:avLst>
          </a:prstGeom>
          <a:solidFill>
            <a:srgbClr val="FFFFFF"/>
          </a:solidFill>
          <a:ln w="9525">
            <a:solidFill>
              <a:srgbClr val="9DA19E"/>
            </a:solidFill>
            <a:prstDash val="solid"/>
          </a:ln>
        </p:spPr>
        <p:txBody>
          <a:bodyPr/>
          <a:lstStyle/>
          <a:p>
            <a:endParaRPr lang="en-GB"/>
          </a:p>
        </p:txBody>
      </p:sp>
      <p:sp>
        <p:nvSpPr>
          <p:cNvPr id="71" name="Shape 47"/>
          <p:cNvSpPr/>
          <p:nvPr/>
        </p:nvSpPr>
        <p:spPr>
          <a:xfrm>
            <a:off x="3810000" y="4419600"/>
            <a:ext cx="247650" cy="247650"/>
          </a:xfrm>
          <a:prstGeom prst="ellipse">
            <a:avLst/>
          </a:prstGeom>
          <a:solidFill>
            <a:srgbClr val="EDEDE9"/>
          </a:solidFill>
          <a:ln/>
        </p:spPr>
        <p:txBody>
          <a:bodyPr/>
          <a:lstStyle/>
          <a:p>
            <a:endParaRPr lang="en-GB"/>
          </a:p>
        </p:txBody>
      </p:sp>
      <p:sp>
        <p:nvSpPr>
          <p:cNvPr id="72" name="Text 48"/>
          <p:cNvSpPr txBox="1"/>
          <p:nvPr/>
        </p:nvSpPr>
        <p:spPr>
          <a:xfrm>
            <a:off x="3810000" y="4419600"/>
            <a:ext cx="247650" cy="247650"/>
          </a:xfrm>
          <a:prstGeom prst="rect">
            <a:avLst/>
          </a:prstGeom>
          <a:noFill/>
          <a:ln/>
        </p:spPr>
        <p:txBody>
          <a:bodyPr wrap="square" lIns="0" tIns="0" rIns="0" bIns="0" rtlCol="0" anchor="ctr"/>
          <a:lstStyle/>
          <a:p>
            <a:pPr marL="0" indent="0" algn="ctr">
              <a:lnSpc>
                <a:spcPct val="115000"/>
              </a:lnSpc>
              <a:buNone/>
            </a:pPr>
            <a:r>
              <a:rPr lang="en-US" sz="900" b="1" dirty="0">
                <a:solidFill>
                  <a:srgbClr val="0B150E"/>
                </a:solidFill>
              </a:rPr>
              <a:t>C</a:t>
            </a:r>
            <a:endParaRPr lang="en-US" sz="900" dirty="0"/>
          </a:p>
        </p:txBody>
      </p:sp>
      <p:sp>
        <p:nvSpPr>
          <p:cNvPr id="73" name="Text 49"/>
          <p:cNvSpPr txBox="1"/>
          <p:nvPr/>
        </p:nvSpPr>
        <p:spPr>
          <a:xfrm>
            <a:off x="4152900" y="4381500"/>
            <a:ext cx="1809750" cy="3238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Paying for, not using (A − B)</a:t>
            </a:r>
            <a:endParaRPr lang="en-US" sz="975" dirty="0"/>
          </a:p>
        </p:txBody>
      </p:sp>
      <p:sp>
        <p:nvSpPr>
          <p:cNvPr id="74" name="Answer box"/>
          <p:cNvSpPr/>
          <p:nvPr/>
        </p:nvSpPr>
        <p:spPr>
          <a:xfrm>
            <a:off x="6019800" y="4400550"/>
            <a:ext cx="800100" cy="285750"/>
          </a:xfrm>
          <a:prstGeom prst="roundRect">
            <a:avLst>
              <a:gd name="adj" fmla="val 13333"/>
            </a:avLst>
          </a:prstGeom>
          <a:solidFill>
            <a:srgbClr val="FFFFFF"/>
          </a:solidFill>
          <a:ln w="9525">
            <a:solidFill>
              <a:srgbClr val="9DA19E"/>
            </a:solidFill>
            <a:prstDash val="solid"/>
          </a:ln>
        </p:spPr>
        <p:txBody>
          <a:bodyPr/>
          <a:lstStyle/>
          <a:p>
            <a:endParaRPr lang="en-GB"/>
          </a:p>
        </p:txBody>
      </p:sp>
      <p:sp>
        <p:nvSpPr>
          <p:cNvPr id="75" name="Shape 51"/>
          <p:cNvSpPr/>
          <p:nvPr/>
        </p:nvSpPr>
        <p:spPr>
          <a:xfrm>
            <a:off x="3810000" y="4819650"/>
            <a:ext cx="247650" cy="247650"/>
          </a:xfrm>
          <a:prstGeom prst="ellipse">
            <a:avLst/>
          </a:prstGeom>
          <a:solidFill>
            <a:srgbClr val="EDEDE9"/>
          </a:solidFill>
          <a:ln/>
        </p:spPr>
        <p:txBody>
          <a:bodyPr/>
          <a:lstStyle/>
          <a:p>
            <a:endParaRPr lang="en-GB"/>
          </a:p>
        </p:txBody>
      </p:sp>
      <p:sp>
        <p:nvSpPr>
          <p:cNvPr id="76" name="Text 52"/>
          <p:cNvSpPr txBox="1"/>
          <p:nvPr/>
        </p:nvSpPr>
        <p:spPr>
          <a:xfrm>
            <a:off x="3810000" y="4819650"/>
            <a:ext cx="247650" cy="247650"/>
          </a:xfrm>
          <a:prstGeom prst="rect">
            <a:avLst/>
          </a:prstGeom>
          <a:noFill/>
          <a:ln/>
        </p:spPr>
        <p:txBody>
          <a:bodyPr wrap="square" lIns="0" tIns="0" rIns="0" bIns="0" rtlCol="0" anchor="ctr"/>
          <a:lstStyle/>
          <a:p>
            <a:pPr marL="0" indent="0" algn="ctr">
              <a:lnSpc>
                <a:spcPct val="115000"/>
              </a:lnSpc>
              <a:buNone/>
            </a:pPr>
            <a:r>
              <a:rPr lang="en-US" sz="900" b="1" dirty="0">
                <a:solidFill>
                  <a:srgbClr val="0B150E"/>
                </a:solidFill>
              </a:rPr>
              <a:t>D</a:t>
            </a:r>
            <a:endParaRPr lang="en-US" sz="900" dirty="0"/>
          </a:p>
        </p:txBody>
      </p:sp>
      <p:sp>
        <p:nvSpPr>
          <p:cNvPr id="77" name="Text 53"/>
          <p:cNvSpPr txBox="1"/>
          <p:nvPr/>
        </p:nvSpPr>
        <p:spPr>
          <a:xfrm>
            <a:off x="4152900" y="4781550"/>
            <a:ext cx="1809750" cy="3238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Cost per seat, per month</a:t>
            </a:r>
            <a:endParaRPr lang="en-US" sz="975" dirty="0"/>
          </a:p>
        </p:txBody>
      </p:sp>
      <p:sp>
        <p:nvSpPr>
          <p:cNvPr id="78" name="Answer box"/>
          <p:cNvSpPr/>
          <p:nvPr/>
        </p:nvSpPr>
        <p:spPr>
          <a:xfrm>
            <a:off x="6019800" y="4800600"/>
            <a:ext cx="800100" cy="285750"/>
          </a:xfrm>
          <a:prstGeom prst="roundRect">
            <a:avLst>
              <a:gd name="adj" fmla="val 13333"/>
            </a:avLst>
          </a:prstGeom>
          <a:solidFill>
            <a:srgbClr val="FFFFFF"/>
          </a:solidFill>
          <a:ln w="9525">
            <a:solidFill>
              <a:srgbClr val="9DA19E"/>
            </a:solidFill>
            <a:prstDash val="solid"/>
          </a:ln>
        </p:spPr>
        <p:txBody>
          <a:bodyPr/>
          <a:lstStyle/>
          <a:p>
            <a:endParaRPr lang="en-GB"/>
          </a:p>
        </p:txBody>
      </p:sp>
      <p:sp>
        <p:nvSpPr>
          <p:cNvPr id="79" name="Text 55"/>
          <p:cNvSpPr txBox="1"/>
          <p:nvPr/>
        </p:nvSpPr>
        <p:spPr>
          <a:xfrm>
            <a:off x="6096000" y="4800600"/>
            <a:ext cx="190500" cy="285750"/>
          </a:xfrm>
          <a:prstGeom prst="rect">
            <a:avLst/>
          </a:prstGeom>
          <a:noFill/>
          <a:ln/>
        </p:spPr>
        <p:txBody>
          <a:bodyPr wrap="square" lIns="0" tIns="0" rIns="0" bIns="0" rtlCol="0" anchor="ctr"/>
          <a:lstStyle/>
          <a:p>
            <a:pPr marL="0" indent="0" algn="l">
              <a:lnSpc>
                <a:spcPct val="115000"/>
              </a:lnSpc>
              <a:buNone/>
            </a:pPr>
            <a:r>
              <a:rPr lang="en-US" sz="975" dirty="0">
                <a:solidFill>
                  <a:srgbClr val="8A8A8A"/>
                </a:solidFill>
              </a:rPr>
              <a:t>R</a:t>
            </a:r>
            <a:endParaRPr lang="en-US" sz="975" dirty="0"/>
          </a:p>
        </p:txBody>
      </p:sp>
      <p:sp>
        <p:nvSpPr>
          <p:cNvPr id="80" name="Shape 56"/>
          <p:cNvSpPr/>
          <p:nvPr/>
        </p:nvSpPr>
        <p:spPr>
          <a:xfrm>
            <a:off x="3810000" y="5219700"/>
            <a:ext cx="247650" cy="247650"/>
          </a:xfrm>
          <a:prstGeom prst="ellipse">
            <a:avLst/>
          </a:prstGeom>
          <a:solidFill>
            <a:srgbClr val="EDEDE9"/>
          </a:solidFill>
          <a:ln/>
        </p:spPr>
        <p:txBody>
          <a:bodyPr/>
          <a:lstStyle/>
          <a:p>
            <a:endParaRPr lang="en-GB"/>
          </a:p>
        </p:txBody>
      </p:sp>
      <p:sp>
        <p:nvSpPr>
          <p:cNvPr id="81" name="Text 57"/>
          <p:cNvSpPr txBox="1"/>
          <p:nvPr/>
        </p:nvSpPr>
        <p:spPr>
          <a:xfrm>
            <a:off x="3810000" y="5219700"/>
            <a:ext cx="247650" cy="247650"/>
          </a:xfrm>
          <a:prstGeom prst="rect">
            <a:avLst/>
          </a:prstGeom>
          <a:noFill/>
          <a:ln/>
        </p:spPr>
        <p:txBody>
          <a:bodyPr wrap="square" lIns="0" tIns="0" rIns="0" bIns="0" rtlCol="0" anchor="ctr"/>
          <a:lstStyle/>
          <a:p>
            <a:pPr marL="0" indent="0" algn="ctr">
              <a:lnSpc>
                <a:spcPct val="115000"/>
              </a:lnSpc>
              <a:buNone/>
            </a:pPr>
            <a:r>
              <a:rPr lang="en-US" sz="900" b="1" dirty="0">
                <a:solidFill>
                  <a:srgbClr val="0B150E"/>
                </a:solidFill>
              </a:rPr>
              <a:t>E</a:t>
            </a:r>
            <a:endParaRPr lang="en-US" sz="900" dirty="0"/>
          </a:p>
        </p:txBody>
      </p:sp>
      <p:sp>
        <p:nvSpPr>
          <p:cNvPr id="82" name="Text 58"/>
          <p:cNvSpPr txBox="1"/>
          <p:nvPr/>
        </p:nvSpPr>
        <p:spPr>
          <a:xfrm>
            <a:off x="4152900" y="5181600"/>
            <a:ext cx="1809750" cy="3238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Every month (C × D)</a:t>
            </a:r>
            <a:endParaRPr lang="en-US" sz="975" dirty="0"/>
          </a:p>
        </p:txBody>
      </p:sp>
      <p:sp>
        <p:nvSpPr>
          <p:cNvPr id="83" name="Answer box"/>
          <p:cNvSpPr/>
          <p:nvPr/>
        </p:nvSpPr>
        <p:spPr>
          <a:xfrm>
            <a:off x="6019800" y="5200650"/>
            <a:ext cx="800100" cy="285750"/>
          </a:xfrm>
          <a:prstGeom prst="roundRect">
            <a:avLst>
              <a:gd name="adj" fmla="val 13333"/>
            </a:avLst>
          </a:prstGeom>
          <a:solidFill>
            <a:srgbClr val="FFFFFF"/>
          </a:solidFill>
          <a:ln w="9525">
            <a:solidFill>
              <a:srgbClr val="9DA19E"/>
            </a:solidFill>
            <a:prstDash val="solid"/>
          </a:ln>
        </p:spPr>
        <p:txBody>
          <a:bodyPr/>
          <a:lstStyle/>
          <a:p>
            <a:endParaRPr lang="en-GB"/>
          </a:p>
        </p:txBody>
      </p:sp>
      <p:sp>
        <p:nvSpPr>
          <p:cNvPr id="84" name="Text 60"/>
          <p:cNvSpPr txBox="1"/>
          <p:nvPr/>
        </p:nvSpPr>
        <p:spPr>
          <a:xfrm>
            <a:off x="6096000" y="5200650"/>
            <a:ext cx="190500" cy="285750"/>
          </a:xfrm>
          <a:prstGeom prst="rect">
            <a:avLst/>
          </a:prstGeom>
          <a:noFill/>
          <a:ln/>
        </p:spPr>
        <p:txBody>
          <a:bodyPr wrap="square" lIns="0" tIns="0" rIns="0" bIns="0" rtlCol="0" anchor="ctr"/>
          <a:lstStyle/>
          <a:p>
            <a:pPr marL="0" indent="0" algn="l">
              <a:lnSpc>
                <a:spcPct val="115000"/>
              </a:lnSpc>
              <a:buNone/>
            </a:pPr>
            <a:r>
              <a:rPr lang="en-US" sz="975" dirty="0">
                <a:solidFill>
                  <a:srgbClr val="8A8A8A"/>
                </a:solidFill>
              </a:rPr>
              <a:t>R</a:t>
            </a:r>
            <a:endParaRPr lang="en-US" sz="975" dirty="0"/>
          </a:p>
        </p:txBody>
      </p:sp>
      <p:sp>
        <p:nvSpPr>
          <p:cNvPr id="85" name="Shape 61"/>
          <p:cNvSpPr/>
          <p:nvPr/>
        </p:nvSpPr>
        <p:spPr>
          <a:xfrm>
            <a:off x="3810000" y="5619750"/>
            <a:ext cx="247650" cy="247650"/>
          </a:xfrm>
          <a:prstGeom prst="ellipse">
            <a:avLst/>
          </a:prstGeom>
          <a:solidFill>
            <a:srgbClr val="C2D036"/>
          </a:solidFill>
          <a:ln/>
        </p:spPr>
        <p:txBody>
          <a:bodyPr/>
          <a:lstStyle/>
          <a:p>
            <a:endParaRPr lang="en-GB"/>
          </a:p>
        </p:txBody>
      </p:sp>
      <p:sp>
        <p:nvSpPr>
          <p:cNvPr id="86" name="Text 62"/>
          <p:cNvSpPr txBox="1"/>
          <p:nvPr/>
        </p:nvSpPr>
        <p:spPr>
          <a:xfrm>
            <a:off x="3810000" y="5619750"/>
            <a:ext cx="247650" cy="247650"/>
          </a:xfrm>
          <a:prstGeom prst="rect">
            <a:avLst/>
          </a:prstGeom>
          <a:noFill/>
          <a:ln/>
        </p:spPr>
        <p:txBody>
          <a:bodyPr wrap="square" lIns="0" tIns="0" rIns="0" bIns="0" rtlCol="0" anchor="ctr"/>
          <a:lstStyle/>
          <a:p>
            <a:pPr marL="0" indent="0" algn="ctr">
              <a:lnSpc>
                <a:spcPct val="115000"/>
              </a:lnSpc>
              <a:buNone/>
            </a:pPr>
            <a:r>
              <a:rPr lang="en-US" sz="900" b="1" dirty="0">
                <a:solidFill>
                  <a:srgbClr val="0B150E"/>
                </a:solidFill>
              </a:rPr>
              <a:t>F</a:t>
            </a:r>
            <a:endParaRPr lang="en-US" sz="900" dirty="0"/>
          </a:p>
        </p:txBody>
      </p:sp>
      <p:sp>
        <p:nvSpPr>
          <p:cNvPr id="87" name="Text 63"/>
          <p:cNvSpPr txBox="1"/>
          <p:nvPr/>
        </p:nvSpPr>
        <p:spPr>
          <a:xfrm>
            <a:off x="4152900" y="5581650"/>
            <a:ext cx="1809750" cy="323850"/>
          </a:xfrm>
          <a:prstGeom prst="rect">
            <a:avLst/>
          </a:prstGeom>
          <a:noFill/>
          <a:ln/>
        </p:spPr>
        <p:txBody>
          <a:bodyPr wrap="square" lIns="0" tIns="0" rIns="0" bIns="0" rtlCol="0" anchor="ctr"/>
          <a:lstStyle/>
          <a:p>
            <a:pPr marL="0" indent="0" algn="l">
              <a:lnSpc>
                <a:spcPct val="115000"/>
              </a:lnSpc>
              <a:buNone/>
            </a:pPr>
            <a:r>
              <a:rPr lang="en-US" sz="975" b="1" dirty="0">
                <a:solidFill>
                  <a:srgbClr val="1E1E1E"/>
                </a:solidFill>
              </a:rPr>
              <a:t>Every year (E × 12)</a:t>
            </a:r>
            <a:endParaRPr lang="en-US" sz="975" dirty="0"/>
          </a:p>
        </p:txBody>
      </p:sp>
      <p:sp>
        <p:nvSpPr>
          <p:cNvPr id="88" name="Answer box"/>
          <p:cNvSpPr/>
          <p:nvPr/>
        </p:nvSpPr>
        <p:spPr>
          <a:xfrm>
            <a:off x="6019800" y="5600700"/>
            <a:ext cx="800100" cy="285750"/>
          </a:xfrm>
          <a:prstGeom prst="roundRect">
            <a:avLst>
              <a:gd name="adj" fmla="val 13333"/>
            </a:avLst>
          </a:prstGeom>
          <a:solidFill>
            <a:srgbClr val="C2D036"/>
          </a:solidFill>
          <a:ln/>
        </p:spPr>
        <p:txBody>
          <a:bodyPr/>
          <a:lstStyle/>
          <a:p>
            <a:endParaRPr lang="en-GB"/>
          </a:p>
        </p:txBody>
      </p:sp>
      <p:sp>
        <p:nvSpPr>
          <p:cNvPr id="89" name="Text 65"/>
          <p:cNvSpPr txBox="1"/>
          <p:nvPr/>
        </p:nvSpPr>
        <p:spPr>
          <a:xfrm>
            <a:off x="6096000" y="5600700"/>
            <a:ext cx="190500" cy="285750"/>
          </a:xfrm>
          <a:prstGeom prst="rect">
            <a:avLst/>
          </a:prstGeom>
          <a:noFill/>
          <a:ln/>
        </p:spPr>
        <p:txBody>
          <a:bodyPr wrap="square" lIns="0" tIns="0" rIns="0" bIns="0" rtlCol="0" anchor="ctr"/>
          <a:lstStyle/>
          <a:p>
            <a:pPr marL="0" indent="0" algn="l">
              <a:lnSpc>
                <a:spcPct val="115000"/>
              </a:lnSpc>
              <a:buNone/>
            </a:pPr>
            <a:r>
              <a:rPr lang="en-US" sz="975" dirty="0">
                <a:solidFill>
                  <a:srgbClr val="0B150E"/>
                </a:solidFill>
              </a:rPr>
              <a:t>R</a:t>
            </a:r>
            <a:endParaRPr lang="en-US" sz="975" dirty="0"/>
          </a:p>
        </p:txBody>
      </p:sp>
      <p:sp>
        <p:nvSpPr>
          <p:cNvPr id="90" name="Text 66"/>
          <p:cNvSpPr txBox="1"/>
          <p:nvPr/>
        </p:nvSpPr>
        <p:spPr>
          <a:xfrm>
            <a:off x="571500" y="6210300"/>
            <a:ext cx="6419850" cy="381000"/>
          </a:xfrm>
          <a:prstGeom prst="rect">
            <a:avLst/>
          </a:prstGeom>
          <a:noFill/>
          <a:ln/>
        </p:spPr>
        <p:txBody>
          <a:bodyPr wrap="square" lIns="0" tIns="0" rIns="0" bIns="0" rtlCol="0" anchor="t"/>
          <a:lstStyle/>
          <a:p>
            <a:pPr marL="0" indent="0" algn="l">
              <a:lnSpc>
                <a:spcPct val="130000"/>
              </a:lnSpc>
              <a:buNone/>
            </a:pPr>
            <a:r>
              <a:rPr lang="en-US" sz="938" dirty="0">
                <a:solidFill>
                  <a:srgbClr val="3A3A3A"/>
                </a:solidFill>
              </a:rPr>
              <a:t>Find A in your Microsoft 365 admin centre under Billing › Your products, and B under Reports › Usage. No access to either? That’s a finding too.</a:t>
            </a:r>
            <a:endParaRPr lang="en-US" sz="938" dirty="0"/>
          </a:p>
        </p:txBody>
      </p:sp>
      <p:sp>
        <p:nvSpPr>
          <p:cNvPr id="91" name="Card"/>
          <p:cNvSpPr/>
          <p:nvPr/>
        </p:nvSpPr>
        <p:spPr>
          <a:xfrm>
            <a:off x="571500" y="6724650"/>
            <a:ext cx="3143250" cy="1962150"/>
          </a:xfrm>
          <a:prstGeom prst="roundRect">
            <a:avLst>
              <a:gd name="adj" fmla="val 2913"/>
            </a:avLst>
          </a:prstGeom>
          <a:solidFill>
            <a:srgbClr val="FFFFFF"/>
          </a:solidFill>
          <a:ln w="9525">
            <a:solidFill>
              <a:srgbClr val="E7E8E7"/>
            </a:solidFill>
            <a:prstDash val="solid"/>
          </a:ln>
        </p:spPr>
        <p:txBody>
          <a:bodyPr/>
          <a:lstStyle/>
          <a:p>
            <a:endParaRPr lang="en-GB"/>
          </a:p>
        </p:txBody>
      </p:sp>
      <p:sp>
        <p:nvSpPr>
          <p:cNvPr id="92" name="Text 68"/>
          <p:cNvSpPr txBox="1"/>
          <p:nvPr/>
        </p:nvSpPr>
        <p:spPr>
          <a:xfrm>
            <a:off x="762000" y="6877050"/>
            <a:ext cx="2762250" cy="19050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One 10-user quote, before and after</a:t>
            </a:r>
            <a:endParaRPr lang="en-US" sz="1125" dirty="0"/>
          </a:p>
        </p:txBody>
      </p:sp>
      <p:sp>
        <p:nvSpPr>
          <p:cNvPr id="93" name="Text 69"/>
          <p:cNvSpPr txBox="1"/>
          <p:nvPr/>
        </p:nvSpPr>
        <p:spPr>
          <a:xfrm>
            <a:off x="762000" y="7200900"/>
            <a:ext cx="571500" cy="266700"/>
          </a:xfrm>
          <a:prstGeom prst="rect">
            <a:avLst/>
          </a:prstGeom>
          <a:noFill/>
          <a:ln/>
        </p:spPr>
        <p:txBody>
          <a:bodyPr wrap="square" lIns="0" tIns="0" rIns="0" bIns="0" rtlCol="0" anchor="ctr"/>
          <a:lstStyle/>
          <a:p>
            <a:pPr marL="0" indent="0" algn="l">
              <a:lnSpc>
                <a:spcPct val="115000"/>
              </a:lnSpc>
              <a:buNone/>
            </a:pPr>
            <a:r>
              <a:rPr lang="en-US" sz="938" dirty="0">
                <a:solidFill>
                  <a:srgbClr val="3A3A3A"/>
                </a:solidFill>
              </a:rPr>
              <a:t>Before</a:t>
            </a:r>
            <a:endParaRPr lang="en-US" sz="938" dirty="0"/>
          </a:p>
        </p:txBody>
      </p:sp>
      <p:sp>
        <p:nvSpPr>
          <p:cNvPr id="94" name="Bar: Before"/>
          <p:cNvSpPr/>
          <p:nvPr/>
        </p:nvSpPr>
        <p:spPr>
          <a:xfrm>
            <a:off x="1371600" y="7200900"/>
            <a:ext cx="2038350" cy="266700"/>
          </a:xfrm>
          <a:prstGeom prst="roundRect">
            <a:avLst>
              <a:gd name="adj" fmla="val 10714"/>
            </a:avLst>
          </a:prstGeom>
          <a:solidFill>
            <a:srgbClr val="8A8A8A"/>
          </a:solidFill>
          <a:ln/>
        </p:spPr>
        <p:txBody>
          <a:bodyPr/>
          <a:lstStyle/>
          <a:p>
            <a:endParaRPr lang="en-GB"/>
          </a:p>
        </p:txBody>
      </p:sp>
      <p:sp>
        <p:nvSpPr>
          <p:cNvPr id="95" name="Text 71"/>
          <p:cNvSpPr txBox="1"/>
          <p:nvPr/>
        </p:nvSpPr>
        <p:spPr>
          <a:xfrm>
            <a:off x="1371600" y="7200900"/>
            <a:ext cx="1943100" cy="266700"/>
          </a:xfrm>
          <a:prstGeom prst="rect">
            <a:avLst/>
          </a:prstGeom>
          <a:noFill/>
          <a:ln/>
        </p:spPr>
        <p:txBody>
          <a:bodyPr wrap="square" lIns="0" tIns="0" rIns="0" bIns="0" rtlCol="0" anchor="ctr"/>
          <a:lstStyle/>
          <a:p>
            <a:pPr marL="0" indent="0" algn="r">
              <a:lnSpc>
                <a:spcPct val="115000"/>
              </a:lnSpc>
              <a:buNone/>
            </a:pPr>
            <a:r>
              <a:rPr lang="en-US" sz="938" b="1" dirty="0">
                <a:solidFill>
                  <a:srgbClr val="FFFFFF"/>
                </a:solidFill>
              </a:rPr>
              <a:t>R10,000</a:t>
            </a:r>
            <a:endParaRPr lang="en-US" sz="938" dirty="0"/>
          </a:p>
        </p:txBody>
      </p:sp>
      <p:sp>
        <p:nvSpPr>
          <p:cNvPr id="96" name="Text 72"/>
          <p:cNvSpPr txBox="1"/>
          <p:nvPr/>
        </p:nvSpPr>
        <p:spPr>
          <a:xfrm>
            <a:off x="762000" y="7562850"/>
            <a:ext cx="571500" cy="266700"/>
          </a:xfrm>
          <a:prstGeom prst="rect">
            <a:avLst/>
          </a:prstGeom>
          <a:noFill/>
          <a:ln/>
        </p:spPr>
        <p:txBody>
          <a:bodyPr wrap="square" lIns="0" tIns="0" rIns="0" bIns="0" rtlCol="0" anchor="ctr"/>
          <a:lstStyle/>
          <a:p>
            <a:pPr marL="0" indent="0" algn="l">
              <a:lnSpc>
                <a:spcPct val="115000"/>
              </a:lnSpc>
              <a:buNone/>
            </a:pPr>
            <a:r>
              <a:rPr lang="en-US" sz="938" dirty="0">
                <a:solidFill>
                  <a:srgbClr val="3A3A3A"/>
                </a:solidFill>
              </a:rPr>
              <a:t>After</a:t>
            </a:r>
            <a:endParaRPr lang="en-US" sz="938" dirty="0"/>
          </a:p>
        </p:txBody>
      </p:sp>
      <p:sp>
        <p:nvSpPr>
          <p:cNvPr id="97" name="Bar: After"/>
          <p:cNvSpPr/>
          <p:nvPr/>
        </p:nvSpPr>
        <p:spPr>
          <a:xfrm>
            <a:off x="1371600" y="7562850"/>
            <a:ext cx="1549146" cy="266700"/>
          </a:xfrm>
          <a:prstGeom prst="roundRect">
            <a:avLst>
              <a:gd name="adj" fmla="val 10714"/>
            </a:avLst>
          </a:prstGeom>
          <a:solidFill>
            <a:srgbClr val="7A8C20"/>
          </a:solidFill>
          <a:ln/>
        </p:spPr>
        <p:txBody>
          <a:bodyPr/>
          <a:lstStyle/>
          <a:p>
            <a:endParaRPr lang="en-GB"/>
          </a:p>
        </p:txBody>
      </p:sp>
      <p:sp>
        <p:nvSpPr>
          <p:cNvPr id="98" name="Text 74"/>
          <p:cNvSpPr txBox="1"/>
          <p:nvPr/>
        </p:nvSpPr>
        <p:spPr>
          <a:xfrm>
            <a:off x="1371600" y="7562850"/>
            <a:ext cx="1453896" cy="266700"/>
          </a:xfrm>
          <a:prstGeom prst="rect">
            <a:avLst/>
          </a:prstGeom>
          <a:noFill/>
          <a:ln/>
        </p:spPr>
        <p:txBody>
          <a:bodyPr wrap="square" lIns="0" tIns="0" rIns="0" bIns="0" rtlCol="0" anchor="ctr"/>
          <a:lstStyle/>
          <a:p>
            <a:pPr marL="0" indent="0" algn="r">
              <a:lnSpc>
                <a:spcPct val="115000"/>
              </a:lnSpc>
              <a:buNone/>
            </a:pPr>
            <a:r>
              <a:rPr lang="en-US" sz="938" b="1" dirty="0">
                <a:solidFill>
                  <a:srgbClr val="FFFFFF"/>
                </a:solidFill>
              </a:rPr>
              <a:t>R7,600</a:t>
            </a:r>
            <a:endParaRPr lang="en-US" sz="938" dirty="0"/>
          </a:p>
        </p:txBody>
      </p:sp>
      <p:sp>
        <p:nvSpPr>
          <p:cNvPr id="99" name="Text 75"/>
          <p:cNvSpPr txBox="1"/>
          <p:nvPr/>
        </p:nvSpPr>
        <p:spPr>
          <a:xfrm>
            <a:off x="762000" y="7943850"/>
            <a:ext cx="2819400" cy="342900"/>
          </a:xfrm>
          <a:prstGeom prst="rect">
            <a:avLst/>
          </a:prstGeom>
          <a:noFill/>
          <a:ln/>
        </p:spPr>
        <p:txBody>
          <a:bodyPr wrap="square" lIns="0" tIns="0" rIns="0" bIns="0" rtlCol="0" anchor="t"/>
          <a:lstStyle/>
          <a:p>
            <a:pPr marL="0" indent="0" algn="l">
              <a:lnSpc>
                <a:spcPct val="120000"/>
              </a:lnSpc>
              <a:buNone/>
            </a:pPr>
            <a:r>
              <a:rPr lang="en-US" sz="1013" b="1" dirty="0">
                <a:solidFill>
                  <a:srgbClr val="7A8C20"/>
                </a:solidFill>
              </a:rPr>
              <a:t>24% less every month, after matching licences to roles</a:t>
            </a:r>
            <a:endParaRPr lang="en-US" sz="1013" dirty="0"/>
          </a:p>
        </p:txBody>
      </p:sp>
      <p:sp>
        <p:nvSpPr>
          <p:cNvPr id="100" name="Source line"/>
          <p:cNvSpPr txBox="1"/>
          <p:nvPr/>
        </p:nvSpPr>
        <p:spPr>
          <a:xfrm>
            <a:off x="762000" y="8343900"/>
            <a:ext cx="2819400" cy="285750"/>
          </a:xfrm>
          <a:prstGeom prst="rect">
            <a:avLst/>
          </a:prstGeom>
          <a:noFill/>
          <a:ln/>
        </p:spPr>
        <p:txBody>
          <a:bodyPr wrap="square" lIns="0" tIns="0" rIns="0" bIns="0" rtlCol="0" anchor="t"/>
          <a:lstStyle/>
          <a:p>
            <a:pPr marL="0" indent="0" algn="l">
              <a:lnSpc>
                <a:spcPct val="125000"/>
              </a:lnSpc>
              <a:buNone/>
            </a:pPr>
            <a:r>
              <a:rPr lang="en-US" sz="713" kern="0" spc="40" dirty="0">
                <a:solidFill>
                  <a:srgbClr val="8A8A8A"/>
                </a:solidFill>
                <a:latin typeface="Roboto Mono" pitchFamily="34" charset="0"/>
                <a:ea typeface="Roboto Mono" pitchFamily="34" charset="-122"/>
                <a:cs typeface="Roboto Mono" pitchFamily="34" charset="-120"/>
              </a:rPr>
              <a:t>SOURCE · SEVENC CLIENT EXAMPLE · 10 USERS, ANONYMISED</a:t>
            </a:r>
            <a:endParaRPr lang="en-US" sz="713" dirty="0"/>
          </a:p>
        </p:txBody>
      </p:sp>
      <p:sp>
        <p:nvSpPr>
          <p:cNvPr id="101" name="Card"/>
          <p:cNvSpPr/>
          <p:nvPr/>
        </p:nvSpPr>
        <p:spPr>
          <a:xfrm>
            <a:off x="3848100" y="6724650"/>
            <a:ext cx="3143250" cy="1962150"/>
          </a:xfrm>
          <a:prstGeom prst="roundRect">
            <a:avLst>
              <a:gd name="adj" fmla="val 2913"/>
            </a:avLst>
          </a:prstGeom>
          <a:solidFill>
            <a:srgbClr val="F5F5F3"/>
          </a:solidFill>
          <a:ln/>
        </p:spPr>
        <p:txBody>
          <a:bodyPr/>
          <a:lstStyle/>
          <a:p>
            <a:endParaRPr lang="en-GB"/>
          </a:p>
        </p:txBody>
      </p:sp>
      <p:sp>
        <p:nvSpPr>
          <p:cNvPr id="102" name="Text 78"/>
          <p:cNvSpPr txBox="1"/>
          <p:nvPr/>
        </p:nvSpPr>
        <p:spPr>
          <a:xfrm>
            <a:off x="4057650" y="6819900"/>
            <a:ext cx="571500" cy="533400"/>
          </a:xfrm>
          <a:prstGeom prst="rect">
            <a:avLst/>
          </a:prstGeom>
          <a:noFill/>
          <a:ln/>
        </p:spPr>
        <p:txBody>
          <a:bodyPr wrap="square" lIns="0" tIns="0" rIns="0" bIns="0" rtlCol="0" anchor="t"/>
          <a:lstStyle/>
          <a:p>
            <a:pPr marL="0" indent="0" algn="l">
              <a:lnSpc>
                <a:spcPct val="115000"/>
              </a:lnSpc>
              <a:buNone/>
            </a:pPr>
            <a:r>
              <a:rPr lang="en-US" sz="4800" b="1" dirty="0">
                <a:solidFill>
                  <a:srgbClr val="7A8C20"/>
                </a:solidFill>
              </a:rPr>
              <a:t>“</a:t>
            </a:r>
            <a:endParaRPr lang="en-US" sz="4800" dirty="0"/>
          </a:p>
        </p:txBody>
      </p:sp>
      <p:sp>
        <p:nvSpPr>
          <p:cNvPr id="103" name="Text 79"/>
          <p:cNvSpPr txBox="1"/>
          <p:nvPr/>
        </p:nvSpPr>
        <p:spPr>
          <a:xfrm>
            <a:off x="4057650" y="7334250"/>
            <a:ext cx="2762250" cy="876300"/>
          </a:xfrm>
          <a:prstGeom prst="rect">
            <a:avLst/>
          </a:prstGeom>
          <a:noFill/>
          <a:ln/>
        </p:spPr>
        <p:txBody>
          <a:bodyPr wrap="square" lIns="0" tIns="0" rIns="0" bIns="0" rtlCol="0" anchor="t"/>
          <a:lstStyle/>
          <a:p>
            <a:pPr marL="0" indent="0" algn="l">
              <a:lnSpc>
                <a:spcPct val="130000"/>
              </a:lnSpc>
              <a:buNone/>
            </a:pPr>
            <a:r>
              <a:rPr lang="en-US" sz="1200" b="1" dirty="0">
                <a:solidFill>
                  <a:srgbClr val="0B150E"/>
                </a:solidFill>
              </a:rPr>
              <a:t>They look at the long term, where we’ll be in five years, and they always negotiate the pricing for us.</a:t>
            </a:r>
            <a:endParaRPr lang="en-US" sz="1200" dirty="0"/>
          </a:p>
        </p:txBody>
      </p:sp>
      <p:sp>
        <p:nvSpPr>
          <p:cNvPr id="104" name="Text 80"/>
          <p:cNvSpPr txBox="1"/>
          <p:nvPr/>
        </p:nvSpPr>
        <p:spPr>
          <a:xfrm>
            <a:off x="4057650" y="8286750"/>
            <a:ext cx="2762250" cy="190500"/>
          </a:xfrm>
          <a:prstGeom prst="rect">
            <a:avLst/>
          </a:prstGeom>
          <a:noFill/>
          <a:ln/>
        </p:spPr>
        <p:txBody>
          <a:bodyPr wrap="square" lIns="0" tIns="0" rIns="0" bIns="0" rtlCol="0" anchor="t"/>
          <a:lstStyle/>
          <a:p>
            <a:pPr marL="0" indent="0" algn="l">
              <a:lnSpc>
                <a:spcPct val="115000"/>
              </a:lnSpc>
              <a:buNone/>
            </a:pPr>
            <a:r>
              <a:rPr lang="en-US" sz="975" dirty="0">
                <a:solidFill>
                  <a:srgbClr val="3A3A3A"/>
                </a:solidFill>
              </a:rPr>
              <a:t>Kim Woolf · IT Supervisor, Masslift Africa</a:t>
            </a:r>
            <a:endParaRPr lang="en-US" sz="975" dirty="0"/>
          </a:p>
        </p:txBody>
      </p:sp>
      <p:sp>
        <p:nvSpPr>
          <p:cNvPr id="105" name="Card"/>
          <p:cNvSpPr/>
          <p:nvPr/>
        </p:nvSpPr>
        <p:spPr>
          <a:xfrm>
            <a:off x="571500" y="8858250"/>
            <a:ext cx="6419850" cy="1066800"/>
          </a:xfrm>
          <a:prstGeom prst="roundRect">
            <a:avLst>
              <a:gd name="adj" fmla="val 5357"/>
            </a:avLst>
          </a:prstGeom>
          <a:solidFill>
            <a:srgbClr val="FFFFFF"/>
          </a:solidFill>
          <a:ln w="9525">
            <a:solidFill>
              <a:srgbClr val="E7E8E7"/>
            </a:solidFill>
            <a:prstDash val="solid"/>
          </a:ln>
        </p:spPr>
        <p:txBody>
          <a:bodyPr/>
          <a:lstStyle/>
          <a:p>
            <a:endParaRPr lang="en-GB"/>
          </a:p>
        </p:txBody>
      </p:sp>
      <p:sp>
        <p:nvSpPr>
          <p:cNvPr id="106" name="Card accent"/>
          <p:cNvSpPr/>
          <p:nvPr/>
        </p:nvSpPr>
        <p:spPr>
          <a:xfrm>
            <a:off x="571500" y="8858250"/>
            <a:ext cx="47625" cy="1066800"/>
          </a:xfrm>
          <a:prstGeom prst="rect">
            <a:avLst/>
          </a:prstGeom>
          <a:solidFill>
            <a:srgbClr val="7A8C20"/>
          </a:solidFill>
          <a:ln/>
        </p:spPr>
        <p:txBody>
          <a:bodyPr/>
          <a:lstStyle/>
          <a:p>
            <a:endParaRPr lang="en-GB"/>
          </a:p>
        </p:txBody>
      </p:sp>
      <p:sp>
        <p:nvSpPr>
          <p:cNvPr id="107" name="Text 83"/>
          <p:cNvSpPr txBox="1"/>
          <p:nvPr/>
        </p:nvSpPr>
        <p:spPr>
          <a:xfrm>
            <a:off x="800100" y="9010650"/>
            <a:ext cx="3810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0B150E"/>
                </a:solidFill>
              </a:rPr>
              <a:t>RIGHT-SIZING WORKS BOTH WAYS</a:t>
            </a:r>
            <a:endParaRPr lang="en-US" sz="900" dirty="0"/>
          </a:p>
        </p:txBody>
      </p:sp>
      <p:sp>
        <p:nvSpPr>
          <p:cNvPr id="108" name="Text 84"/>
          <p:cNvSpPr txBox="1"/>
          <p:nvPr/>
        </p:nvSpPr>
        <p:spPr>
          <a:xfrm>
            <a:off x="800100" y="9258300"/>
            <a:ext cx="5962650" cy="590550"/>
          </a:xfrm>
          <a:prstGeom prst="rect">
            <a:avLst/>
          </a:prstGeom>
          <a:noFill/>
          <a:ln/>
        </p:spPr>
        <p:txBody>
          <a:bodyPr wrap="square" lIns="0" tIns="0" rIns="0" bIns="0" rtlCol="0" anchor="t"/>
          <a:lstStyle/>
          <a:p>
            <a:pPr marL="0" indent="0" algn="l">
              <a:lnSpc>
                <a:spcPct val="130000"/>
              </a:lnSpc>
              <a:buNone/>
            </a:pPr>
            <a:r>
              <a:rPr lang="en-US" sz="1125" dirty="0">
                <a:solidFill>
                  <a:srgbClr val="3A3A3A"/>
                </a:solidFill>
              </a:rPr>
              <a:t>Down where seats sit unused, and sometimes up, where one plan replaces two other invoices. Every separate bill is worth one question: does our plan already include this?</a:t>
            </a:r>
            <a:endParaRPr lang="en-US" sz="1125" dirty="0"/>
          </a:p>
        </p:txBody>
      </p:sp>
      <p:sp>
        <p:nvSpPr>
          <p:cNvPr id="109"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110"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111"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112" name="Link: back to contents" descr="Link: back to contents">
            <a:hlinkClick r:id="rId7" action="ppaction://hlinksldjump" tooltip="Go to page 1"/>
          </p:cNvPr>
          <p:cNvPicPr>
            <a:picLocks noChangeAspect="1"/>
          </p:cNvPicPr>
          <p:nvPr/>
        </p:nvPicPr>
        <p:blipFill>
          <a:blip r:embed="rId8"/>
          <a:stretch>
            <a:fillRect/>
          </a:stretch>
        </p:blipFill>
        <p:spPr>
          <a:xfrm>
            <a:off x="3019425" y="10163175"/>
            <a:ext cx="1524000" cy="228600"/>
          </a:xfrm>
          <a:prstGeom prst="rect">
            <a:avLst/>
          </a:prstGeom>
        </p:spPr>
      </p:pic>
      <p:sp>
        <p:nvSpPr>
          <p:cNvPr id="113"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114" name="Link: IT Health Assessment" descr="Link: IT Health Assessment">
            <a:hlinkClick r:id="rId9" tooltip="Open in your browser"/>
          </p:cNvPr>
          <p:cNvPicPr>
            <a:picLocks noChangeAspect="1"/>
          </p:cNvPicPr>
          <p:nvPr/>
        </p:nvPicPr>
        <p:blipFill>
          <a:blip r:embed="rId8"/>
          <a:stretch>
            <a:fillRect/>
          </a:stretch>
        </p:blipFill>
        <p:spPr>
          <a:xfrm>
            <a:off x="5467350" y="10163175"/>
            <a:ext cx="1524000" cy="228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3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0B150E"/>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7A8C20"/>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19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Story tag"/>
          <p:cNvSpPr/>
          <p:nvPr/>
        </p:nvSpPr>
        <p:spPr>
          <a:xfrm>
            <a:off x="571500" y="857250"/>
            <a:ext cx="1914525" cy="228600"/>
          </a:xfrm>
          <a:prstGeom prst="roundRect">
            <a:avLst>
              <a:gd name="adj" fmla="val 50000"/>
            </a:avLst>
          </a:prstGeom>
          <a:solidFill>
            <a:srgbClr val="7880B5"/>
          </a:solidFill>
          <a:ln/>
        </p:spPr>
        <p:txBody>
          <a:bodyPr/>
          <a:lstStyle/>
          <a:p>
            <a:endParaRPr lang="en-GB"/>
          </a:p>
        </p:txBody>
      </p:sp>
      <p:pic>
        <p:nvPicPr>
          <p:cNvPr id="12" name="Story icon" descr="/home/claude/ebook/build/icons/LuBookOpen-ink.png"/>
          <p:cNvPicPr>
            <a:picLocks noChangeAspect="1"/>
          </p:cNvPicPr>
          <p:nvPr/>
        </p:nvPicPr>
        <p:blipFill>
          <a:blip r:embed="rId4"/>
          <a:stretch>
            <a:fillRect/>
          </a:stretch>
        </p:blipFill>
        <p:spPr>
          <a:xfrm>
            <a:off x="676275" y="904875"/>
            <a:ext cx="133350" cy="133350"/>
          </a:xfrm>
          <a:prstGeom prst="rect">
            <a:avLst/>
          </a:prstGeom>
        </p:spPr>
      </p:pic>
      <p:sp>
        <p:nvSpPr>
          <p:cNvPr id="13" name="Story tag text"/>
          <p:cNvSpPr txBox="1"/>
          <p:nvPr/>
        </p:nvSpPr>
        <p:spPr>
          <a:xfrm>
            <a:off x="866775" y="857250"/>
            <a:ext cx="1571625" cy="228600"/>
          </a:xfrm>
          <a:prstGeom prst="rect">
            <a:avLst/>
          </a:prstGeom>
          <a:noFill/>
          <a:ln/>
        </p:spPr>
        <p:txBody>
          <a:bodyPr wrap="none" lIns="0" tIns="0" rIns="0" bIns="0" rtlCol="0" anchor="ctr"/>
          <a:lstStyle/>
          <a:p>
            <a:pPr marL="0" indent="0" algn="l">
              <a:lnSpc>
                <a:spcPct val="115000"/>
              </a:lnSpc>
              <a:buNone/>
            </a:pPr>
            <a:r>
              <a:rPr lang="en-US" sz="788" b="1" kern="0" spc="70" dirty="0">
                <a:solidFill>
                  <a:srgbClr val="0B150E"/>
                </a:solidFill>
              </a:rPr>
              <a:t>LERATO’S STORY · 6 OF 7</a:t>
            </a:r>
            <a:endParaRPr lang="en-US" sz="788" dirty="0"/>
          </a:p>
        </p:txBody>
      </p:sp>
      <p:sp>
        <p:nvSpPr>
          <p:cNvPr id="14" name="Illustrative label"/>
          <p:cNvSpPr txBox="1"/>
          <p:nvPr/>
        </p:nvSpPr>
        <p:spPr>
          <a:xfrm>
            <a:off x="2581275" y="857250"/>
            <a:ext cx="1238250" cy="228600"/>
          </a:xfrm>
          <a:prstGeom prst="rect">
            <a:avLst/>
          </a:prstGeom>
          <a:noFill/>
          <a:ln/>
        </p:spPr>
        <p:txBody>
          <a:bodyPr wrap="none" lIns="0" tIns="0" rIns="0" bIns="0" rtlCol="0" anchor="ctr"/>
          <a:lstStyle/>
          <a:p>
            <a:pPr marL="0" indent="0" algn="l">
              <a:lnSpc>
                <a:spcPct val="115000"/>
              </a:lnSpc>
              <a:buNone/>
            </a:pPr>
            <a:r>
              <a:rPr lang="en-US" sz="713" kern="0" spc="40" dirty="0">
                <a:solidFill>
                  <a:srgbClr val="8A8A8A"/>
                </a:solidFill>
                <a:latin typeface="Roboto Mono" pitchFamily="34" charset="0"/>
                <a:ea typeface="Roboto Mono" pitchFamily="34" charset="-122"/>
                <a:cs typeface="Roboto Mono" pitchFamily="34" charset="-120"/>
              </a:rPr>
              <a:t>ILLUSTRATIVE</a:t>
            </a:r>
            <a:endParaRPr lang="en-US" sz="713" dirty="0"/>
          </a:p>
        </p:txBody>
      </p:sp>
      <p:sp>
        <p:nvSpPr>
          <p:cNvPr id="15" name="Headline"/>
          <p:cNvSpPr txBox="1"/>
          <p:nvPr/>
        </p:nvSpPr>
        <p:spPr>
          <a:xfrm>
            <a:off x="571500" y="11811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If Lerato were away</a:t>
            </a:r>
            <a:endParaRPr lang="en-US" sz="2850" dirty="0"/>
          </a:p>
          <a:p>
            <a:pPr marL="0" indent="0" algn="l">
              <a:lnSpc>
                <a:spcPct val="100000"/>
              </a:lnSpc>
              <a:buNone/>
            </a:pPr>
            <a:r>
              <a:rPr lang="en-US" sz="2850" b="1" kern="0" spc="-60" dirty="0">
                <a:solidFill>
                  <a:srgbClr val="7A8C20"/>
                </a:solidFill>
              </a:rPr>
              <a:t>for two weeks</a:t>
            </a:r>
            <a:endParaRPr lang="en-US" sz="2850" dirty="0"/>
          </a:p>
        </p:txBody>
      </p:sp>
      <p:sp>
        <p:nvSpPr>
          <p:cNvPr id="16" name="Accent rule"/>
          <p:cNvSpPr/>
          <p:nvPr/>
        </p:nvSpPr>
        <p:spPr>
          <a:xfrm>
            <a:off x="571500" y="2190750"/>
            <a:ext cx="533400" cy="38100"/>
          </a:xfrm>
          <a:prstGeom prst="rect">
            <a:avLst/>
          </a:prstGeom>
          <a:solidFill>
            <a:srgbClr val="7A8C20"/>
          </a:solidFill>
          <a:ln/>
        </p:spPr>
        <p:txBody>
          <a:bodyPr/>
          <a:lstStyle/>
          <a:p>
            <a:endParaRPr lang="en-GB"/>
          </a:p>
        </p:txBody>
      </p:sp>
      <p:sp>
        <p:nvSpPr>
          <p:cNvPr id="17" name="Story timestamp"/>
          <p:cNvSpPr txBox="1"/>
          <p:nvPr/>
        </p:nvSpPr>
        <p:spPr>
          <a:xfrm>
            <a:off x="571500" y="2400300"/>
            <a:ext cx="4000500" cy="171450"/>
          </a:xfrm>
          <a:prstGeom prst="rect">
            <a:avLst/>
          </a:prstGeom>
          <a:noFill/>
          <a:ln/>
        </p:spPr>
        <p:txBody>
          <a:bodyPr wrap="square" lIns="0" tIns="0" rIns="0" bIns="0" rtlCol="0" anchor="t"/>
          <a:lstStyle/>
          <a:p>
            <a:pPr marL="0" indent="0" algn="l">
              <a:lnSpc>
                <a:spcPct val="115000"/>
              </a:lnSpc>
              <a:buNone/>
            </a:pPr>
            <a:r>
              <a:rPr lang="en-US" sz="863" kern="0" spc="50" dirty="0">
                <a:solidFill>
                  <a:srgbClr val="7880B5"/>
                </a:solidFill>
                <a:latin typeface="Roboto Mono" pitchFamily="34" charset="0"/>
                <a:ea typeface="Roboto Mono" pitchFamily="34" charset="-122"/>
                <a:cs typeface="Roboto Mono" pitchFamily="34" charset="-120"/>
              </a:rPr>
              <a:t>WEEK EIGHT · FRIDAY, 17:30</a:t>
            </a:r>
            <a:endParaRPr lang="en-US" sz="863" dirty="0"/>
          </a:p>
        </p:txBody>
      </p:sp>
      <p:sp>
        <p:nvSpPr>
          <p:cNvPr id="18" name="Story text"/>
          <p:cNvSpPr txBox="1"/>
          <p:nvPr/>
        </p:nvSpPr>
        <p:spPr>
          <a:xfrm>
            <a:off x="571500" y="2628900"/>
            <a:ext cx="6419850" cy="1619250"/>
          </a:xfrm>
          <a:prstGeom prst="rect">
            <a:avLst/>
          </a:prstGeom>
          <a:noFill/>
          <a:ln/>
        </p:spPr>
        <p:txBody>
          <a:bodyPr wrap="square" lIns="0" tIns="0" rIns="0" bIns="0" rtlCol="0" anchor="t"/>
          <a:lstStyle/>
          <a:p>
            <a:pPr marL="0" indent="0" algn="l">
              <a:lnSpc>
                <a:spcPct val="136000"/>
              </a:lnSpc>
              <a:spcAft>
                <a:spcPts val="900"/>
              </a:spcAft>
              <a:buNone/>
            </a:pPr>
            <a:r>
              <a:rPr lang="en-US" sz="1200" dirty="0">
                <a:solidFill>
                  <a:srgbClr val="1E1E1E"/>
                </a:solidFill>
              </a:rPr>
              <a:t>In week eight, Lerato booked leave for the first time in two years. Then she stopped. Who else knew the admin password? Who renews the domain? Who do you call when the Durban line goes down? The answers lived in her head, her inbox and a sticky note she’d rather not mention.</a:t>
            </a:r>
            <a:endParaRPr lang="en-US" sz="1200" dirty="0"/>
          </a:p>
          <a:p>
            <a:pPr marL="0" indent="0" algn="l">
              <a:lnSpc>
                <a:spcPct val="136000"/>
              </a:lnSpc>
              <a:spcAft>
                <a:spcPts val="900"/>
              </a:spcAft>
              <a:buNone/>
            </a:pPr>
            <a:r>
              <a:rPr lang="en-US" sz="1200" dirty="0">
                <a:solidFill>
                  <a:srgbClr val="1E1E1E"/>
                </a:solidFill>
              </a:rPr>
              <a:t>So before she left, she wrote it all down on one page. Finding the answers took an afternoon. Writing them down took half an hour.</a:t>
            </a:r>
            <a:endParaRPr lang="en-US" sz="1200" dirty="0"/>
          </a:p>
        </p:txBody>
      </p:sp>
      <p:sp>
        <p:nvSpPr>
          <p:cNvPr id="19" name="Badge"/>
          <p:cNvSpPr/>
          <p:nvPr/>
        </p:nvSpPr>
        <p:spPr>
          <a:xfrm>
            <a:off x="571500" y="4457700"/>
            <a:ext cx="1965960" cy="247650"/>
          </a:xfrm>
          <a:prstGeom prst="roundRect">
            <a:avLst>
              <a:gd name="adj" fmla="val 50000"/>
            </a:avLst>
          </a:prstGeom>
          <a:solidFill>
            <a:srgbClr val="C2D036"/>
          </a:solidFill>
          <a:ln/>
        </p:spPr>
        <p:txBody>
          <a:bodyPr/>
          <a:lstStyle/>
          <a:p>
            <a:endParaRPr lang="en-GB"/>
          </a:p>
        </p:txBody>
      </p:sp>
      <p:pic>
        <p:nvPicPr>
          <p:cNvPr id="20" name="Badge icon" descr="/home/claude/ebook/build/icons/LuPencil-ink.png"/>
          <p:cNvPicPr>
            <a:picLocks noChangeAspect="1"/>
          </p:cNvPicPr>
          <p:nvPr/>
        </p:nvPicPr>
        <p:blipFill>
          <a:blip r:embed="rId5"/>
          <a:stretch>
            <a:fillRect/>
          </a:stretch>
        </p:blipFill>
        <p:spPr>
          <a:xfrm>
            <a:off x="685800" y="4514850"/>
            <a:ext cx="133350" cy="133350"/>
          </a:xfrm>
          <a:prstGeom prst="rect">
            <a:avLst/>
          </a:prstGeom>
        </p:spPr>
      </p:pic>
      <p:sp>
        <p:nvSpPr>
          <p:cNvPr id="21" name="Badge text"/>
          <p:cNvSpPr txBox="1"/>
          <p:nvPr/>
        </p:nvSpPr>
        <p:spPr>
          <a:xfrm>
            <a:off x="876300" y="4467225"/>
            <a:ext cx="1584960" cy="228600"/>
          </a:xfrm>
          <a:prstGeom prst="rect">
            <a:avLst/>
          </a:prstGeom>
          <a:noFill/>
          <a:ln/>
        </p:spPr>
        <p:txBody>
          <a:bodyPr wrap="none" lIns="0" tIns="0" rIns="0" bIns="0" rtlCol="0" anchor="ctr"/>
          <a:lstStyle/>
          <a:p>
            <a:pPr marL="0" indent="0" algn="l">
              <a:lnSpc>
                <a:spcPct val="115000"/>
              </a:lnSpc>
              <a:buNone/>
            </a:pPr>
            <a:r>
              <a:rPr lang="en-US" sz="825" b="1" kern="0" spc="80" dirty="0">
                <a:solidFill>
                  <a:srgbClr val="0B150E"/>
                </a:solidFill>
              </a:rPr>
              <a:t>YOUR TURN · 30 MIN</a:t>
            </a:r>
            <a:endParaRPr lang="en-US" sz="825" dirty="0"/>
          </a:p>
        </p:txBody>
      </p:sp>
      <p:sp>
        <p:nvSpPr>
          <p:cNvPr id="22" name="Text 17"/>
          <p:cNvSpPr txBox="1"/>
          <p:nvPr/>
        </p:nvSpPr>
        <p:spPr>
          <a:xfrm>
            <a:off x="2686050" y="4457700"/>
            <a:ext cx="4305300" cy="247650"/>
          </a:xfrm>
          <a:prstGeom prst="rect">
            <a:avLst/>
          </a:prstGeom>
          <a:noFill/>
          <a:ln/>
        </p:spPr>
        <p:txBody>
          <a:bodyPr wrap="square" lIns="0" tIns="0" rIns="0" bIns="0" rtlCol="0" anchor="ctr"/>
          <a:lstStyle/>
          <a:p>
            <a:pPr marL="0" indent="0" algn="l">
              <a:lnSpc>
                <a:spcPct val="115000"/>
              </a:lnSpc>
              <a:buNone/>
            </a:pPr>
            <a:r>
              <a:rPr lang="en-US" sz="1125" b="1" dirty="0">
                <a:solidFill>
                  <a:srgbClr val="0B150E"/>
                </a:solidFill>
              </a:rPr>
              <a:t>Your one-page IT fact sheet</a:t>
            </a:r>
            <a:endParaRPr lang="en-US" sz="1125" dirty="0"/>
          </a:p>
        </p:txBody>
      </p:sp>
      <p:sp>
        <p:nvSpPr>
          <p:cNvPr id="23" name="Card"/>
          <p:cNvSpPr/>
          <p:nvPr/>
        </p:nvSpPr>
        <p:spPr>
          <a:xfrm>
            <a:off x="571500" y="4800600"/>
            <a:ext cx="6419850" cy="4171950"/>
          </a:xfrm>
          <a:prstGeom prst="roundRect">
            <a:avLst>
              <a:gd name="adj" fmla="val 1370"/>
            </a:avLst>
          </a:prstGeom>
          <a:solidFill>
            <a:srgbClr val="FFFFFF"/>
          </a:solidFill>
          <a:ln w="9525">
            <a:solidFill>
              <a:srgbClr val="E7E8E7"/>
            </a:solidFill>
            <a:prstDash val="solid"/>
          </a:ln>
        </p:spPr>
        <p:txBody>
          <a:bodyPr/>
          <a:lstStyle/>
          <a:p>
            <a:endParaRPr lang="en-GB"/>
          </a:p>
        </p:txBody>
      </p:sp>
      <p:sp>
        <p:nvSpPr>
          <p:cNvPr id="24" name="Card accent"/>
          <p:cNvSpPr/>
          <p:nvPr/>
        </p:nvSpPr>
        <p:spPr>
          <a:xfrm>
            <a:off x="571500" y="4800600"/>
            <a:ext cx="6419850" cy="47625"/>
          </a:xfrm>
          <a:prstGeom prst="rect">
            <a:avLst/>
          </a:prstGeom>
          <a:solidFill>
            <a:srgbClr val="7880B5"/>
          </a:solidFill>
          <a:ln/>
        </p:spPr>
        <p:txBody>
          <a:bodyPr/>
          <a:lstStyle/>
          <a:p>
            <a:endParaRPr lang="en-GB"/>
          </a:p>
        </p:txBody>
      </p:sp>
      <p:sp>
        <p:nvSpPr>
          <p:cNvPr id="25" name="Table header"/>
          <p:cNvSpPr/>
          <p:nvPr/>
        </p:nvSpPr>
        <p:spPr>
          <a:xfrm>
            <a:off x="581025" y="4848225"/>
            <a:ext cx="6400800" cy="304800"/>
          </a:xfrm>
          <a:prstGeom prst="rect">
            <a:avLst/>
          </a:prstGeom>
          <a:solidFill>
            <a:srgbClr val="F5F5F3"/>
          </a:solidFill>
          <a:ln/>
        </p:spPr>
        <p:txBody>
          <a:bodyPr/>
          <a:lstStyle/>
          <a:p>
            <a:endParaRPr lang="en-GB"/>
          </a:p>
        </p:txBody>
      </p:sp>
      <p:sp>
        <p:nvSpPr>
          <p:cNvPr id="26" name="Text 21"/>
          <p:cNvSpPr txBox="1"/>
          <p:nvPr/>
        </p:nvSpPr>
        <p:spPr>
          <a:xfrm>
            <a:off x="723900" y="4848225"/>
            <a:ext cx="2857500" cy="304800"/>
          </a:xfrm>
          <a:prstGeom prst="rect">
            <a:avLst/>
          </a:prstGeom>
          <a:noFill/>
          <a:ln/>
        </p:spPr>
        <p:txBody>
          <a:bodyPr wrap="square" lIns="0" tIns="0" rIns="0" bIns="0" rtlCol="0" anchor="ctr"/>
          <a:lstStyle/>
          <a:p>
            <a:pPr marL="0" indent="0" algn="l">
              <a:lnSpc>
                <a:spcPct val="115000"/>
              </a:lnSpc>
              <a:buNone/>
            </a:pPr>
            <a:r>
              <a:rPr lang="en-US" sz="788" b="1" kern="0" spc="60" dirty="0">
                <a:solidFill>
                  <a:srgbClr val="8A8A8A"/>
                </a:solidFill>
              </a:rPr>
              <a:t>WHAT</a:t>
            </a:r>
            <a:endParaRPr lang="en-US" sz="788" dirty="0"/>
          </a:p>
        </p:txBody>
      </p:sp>
      <p:sp>
        <p:nvSpPr>
          <p:cNvPr id="27" name="Text 22"/>
          <p:cNvSpPr txBox="1"/>
          <p:nvPr/>
        </p:nvSpPr>
        <p:spPr>
          <a:xfrm>
            <a:off x="3810000" y="4848225"/>
            <a:ext cx="2000250" cy="304800"/>
          </a:xfrm>
          <a:prstGeom prst="rect">
            <a:avLst/>
          </a:prstGeom>
          <a:noFill/>
          <a:ln/>
        </p:spPr>
        <p:txBody>
          <a:bodyPr wrap="square" lIns="0" tIns="0" rIns="0" bIns="0" rtlCol="0" anchor="ctr"/>
          <a:lstStyle/>
          <a:p>
            <a:pPr marL="0" indent="0" algn="l">
              <a:lnSpc>
                <a:spcPct val="115000"/>
              </a:lnSpc>
              <a:buNone/>
            </a:pPr>
            <a:r>
              <a:rPr lang="en-US" sz="788" b="1" kern="0" spc="60" dirty="0">
                <a:solidFill>
                  <a:srgbClr val="8A8A8A"/>
                </a:solidFill>
              </a:rPr>
              <a:t>OUR ANSWER</a:t>
            </a:r>
            <a:endParaRPr lang="en-US" sz="788" dirty="0"/>
          </a:p>
        </p:txBody>
      </p:sp>
      <p:sp>
        <p:nvSpPr>
          <p:cNvPr id="28" name="Text 23"/>
          <p:cNvSpPr txBox="1"/>
          <p:nvPr/>
        </p:nvSpPr>
        <p:spPr>
          <a:xfrm>
            <a:off x="5981700" y="4848225"/>
            <a:ext cx="952500" cy="304800"/>
          </a:xfrm>
          <a:prstGeom prst="rect">
            <a:avLst/>
          </a:prstGeom>
          <a:noFill/>
          <a:ln/>
        </p:spPr>
        <p:txBody>
          <a:bodyPr wrap="square" lIns="0" tIns="0" rIns="0" bIns="0" rtlCol="0" anchor="ctr"/>
          <a:lstStyle/>
          <a:p>
            <a:pPr marL="0" indent="0" algn="l">
              <a:lnSpc>
                <a:spcPct val="115000"/>
              </a:lnSpc>
              <a:buNone/>
            </a:pPr>
            <a:r>
              <a:rPr lang="en-US" sz="788" b="1" kern="0" spc="60" dirty="0">
                <a:solidFill>
                  <a:srgbClr val="8A8A8A"/>
                </a:solidFill>
              </a:rPr>
              <a:t>LAST CHECKED</a:t>
            </a:r>
            <a:endParaRPr lang="en-US" sz="788" dirty="0"/>
          </a:p>
        </p:txBody>
      </p:sp>
      <p:sp>
        <p:nvSpPr>
          <p:cNvPr id="29" name="Text 24"/>
          <p:cNvSpPr txBox="1"/>
          <p:nvPr/>
        </p:nvSpPr>
        <p:spPr>
          <a:xfrm>
            <a:off x="723900" y="5153025"/>
            <a:ext cx="247650" cy="476250"/>
          </a:xfrm>
          <a:prstGeom prst="rect">
            <a:avLst/>
          </a:prstGeom>
          <a:noFill/>
          <a:ln/>
        </p:spPr>
        <p:txBody>
          <a:bodyPr wrap="square" lIns="0" tIns="0" rIns="0" bIns="0" rtlCol="0" anchor="ctr"/>
          <a:lstStyle/>
          <a:p>
            <a:pPr marL="0" indent="0" algn="l">
              <a:lnSpc>
                <a:spcPct val="115000"/>
              </a:lnSpc>
              <a:buNone/>
            </a:pPr>
            <a:r>
              <a:rPr lang="en-US" sz="900" dirty="0">
                <a:solidFill>
                  <a:srgbClr val="8A8A8A"/>
                </a:solidFill>
                <a:latin typeface="Roboto Mono" pitchFamily="34" charset="0"/>
                <a:ea typeface="Roboto Mono" pitchFamily="34" charset="-122"/>
                <a:cs typeface="Roboto Mono" pitchFamily="34" charset="-120"/>
              </a:rPr>
              <a:t>01</a:t>
            </a:r>
            <a:endParaRPr lang="en-US" sz="900" dirty="0"/>
          </a:p>
        </p:txBody>
      </p:sp>
      <p:sp>
        <p:nvSpPr>
          <p:cNvPr id="30" name="Text 25"/>
          <p:cNvSpPr txBox="1"/>
          <p:nvPr/>
        </p:nvSpPr>
        <p:spPr>
          <a:xfrm>
            <a:off x="990600" y="5153025"/>
            <a:ext cx="2667000" cy="4762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Domain name: who it’s registered to, and when it renews</a:t>
            </a:r>
            <a:endParaRPr lang="en-US" sz="975" dirty="0"/>
          </a:p>
        </p:txBody>
      </p:sp>
      <p:sp>
        <p:nvSpPr>
          <p:cNvPr id="31" name="Write-in line"/>
          <p:cNvSpPr/>
          <p:nvPr/>
        </p:nvSpPr>
        <p:spPr>
          <a:xfrm>
            <a:off x="3810000" y="5505450"/>
            <a:ext cx="2000250" cy="0"/>
          </a:xfrm>
          <a:prstGeom prst="line">
            <a:avLst/>
          </a:prstGeom>
          <a:noFill/>
          <a:ln w="9525">
            <a:solidFill>
              <a:srgbClr val="9DA19E"/>
            </a:solidFill>
            <a:prstDash val="solid"/>
          </a:ln>
        </p:spPr>
        <p:txBody>
          <a:bodyPr/>
          <a:lstStyle/>
          <a:p>
            <a:endParaRPr lang="en-GB"/>
          </a:p>
        </p:txBody>
      </p:sp>
      <p:sp>
        <p:nvSpPr>
          <p:cNvPr id="32" name="Write-in line"/>
          <p:cNvSpPr/>
          <p:nvPr/>
        </p:nvSpPr>
        <p:spPr>
          <a:xfrm>
            <a:off x="5981700" y="5505450"/>
            <a:ext cx="857250" cy="0"/>
          </a:xfrm>
          <a:prstGeom prst="line">
            <a:avLst/>
          </a:prstGeom>
          <a:noFill/>
          <a:ln w="9525">
            <a:solidFill>
              <a:srgbClr val="9DA19E"/>
            </a:solidFill>
            <a:prstDash val="solid"/>
          </a:ln>
        </p:spPr>
        <p:txBody>
          <a:bodyPr/>
          <a:lstStyle/>
          <a:p>
            <a:endParaRPr lang="en-GB"/>
          </a:p>
        </p:txBody>
      </p:sp>
      <p:sp>
        <p:nvSpPr>
          <p:cNvPr id="33" name="Shape 28"/>
          <p:cNvSpPr/>
          <p:nvPr/>
        </p:nvSpPr>
        <p:spPr>
          <a:xfrm>
            <a:off x="581025" y="5629275"/>
            <a:ext cx="6400800" cy="0"/>
          </a:xfrm>
          <a:prstGeom prst="line">
            <a:avLst/>
          </a:prstGeom>
          <a:noFill/>
          <a:ln w="9525">
            <a:solidFill>
              <a:srgbClr val="E7E8E7"/>
            </a:solidFill>
            <a:prstDash val="solid"/>
          </a:ln>
        </p:spPr>
        <p:txBody>
          <a:bodyPr/>
          <a:lstStyle/>
          <a:p>
            <a:endParaRPr lang="en-GB"/>
          </a:p>
        </p:txBody>
      </p:sp>
      <p:sp>
        <p:nvSpPr>
          <p:cNvPr id="34" name="Text 29"/>
          <p:cNvSpPr txBox="1"/>
          <p:nvPr/>
        </p:nvSpPr>
        <p:spPr>
          <a:xfrm>
            <a:off x="723900" y="5629275"/>
            <a:ext cx="247650" cy="476250"/>
          </a:xfrm>
          <a:prstGeom prst="rect">
            <a:avLst/>
          </a:prstGeom>
          <a:noFill/>
          <a:ln/>
        </p:spPr>
        <p:txBody>
          <a:bodyPr wrap="square" lIns="0" tIns="0" rIns="0" bIns="0" rtlCol="0" anchor="ctr"/>
          <a:lstStyle/>
          <a:p>
            <a:pPr marL="0" indent="0" algn="l">
              <a:lnSpc>
                <a:spcPct val="115000"/>
              </a:lnSpc>
              <a:buNone/>
            </a:pPr>
            <a:r>
              <a:rPr lang="en-US" sz="900" dirty="0">
                <a:solidFill>
                  <a:srgbClr val="8A8A8A"/>
                </a:solidFill>
                <a:latin typeface="Roboto Mono" pitchFamily="34" charset="0"/>
                <a:ea typeface="Roboto Mono" pitchFamily="34" charset="-122"/>
                <a:cs typeface="Roboto Mono" pitchFamily="34" charset="-120"/>
              </a:rPr>
              <a:t>02</a:t>
            </a:r>
            <a:endParaRPr lang="en-US" sz="900" dirty="0"/>
          </a:p>
        </p:txBody>
      </p:sp>
      <p:sp>
        <p:nvSpPr>
          <p:cNvPr id="35" name="Text 30"/>
          <p:cNvSpPr txBox="1"/>
          <p:nvPr/>
        </p:nvSpPr>
        <p:spPr>
          <a:xfrm>
            <a:off x="990600" y="5629275"/>
            <a:ext cx="2667000" cy="4762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Admin accounts: who holds them, and is two-step sign-in on?</a:t>
            </a:r>
            <a:endParaRPr lang="en-US" sz="975" dirty="0"/>
          </a:p>
        </p:txBody>
      </p:sp>
      <p:sp>
        <p:nvSpPr>
          <p:cNvPr id="36" name="Write-in line"/>
          <p:cNvSpPr/>
          <p:nvPr/>
        </p:nvSpPr>
        <p:spPr>
          <a:xfrm>
            <a:off x="3810000" y="5981700"/>
            <a:ext cx="2000250" cy="0"/>
          </a:xfrm>
          <a:prstGeom prst="line">
            <a:avLst/>
          </a:prstGeom>
          <a:noFill/>
          <a:ln w="9525">
            <a:solidFill>
              <a:srgbClr val="9DA19E"/>
            </a:solidFill>
            <a:prstDash val="solid"/>
          </a:ln>
        </p:spPr>
        <p:txBody>
          <a:bodyPr/>
          <a:lstStyle/>
          <a:p>
            <a:endParaRPr lang="en-GB"/>
          </a:p>
        </p:txBody>
      </p:sp>
      <p:sp>
        <p:nvSpPr>
          <p:cNvPr id="37" name="Write-in line"/>
          <p:cNvSpPr/>
          <p:nvPr/>
        </p:nvSpPr>
        <p:spPr>
          <a:xfrm>
            <a:off x="5981700" y="5981700"/>
            <a:ext cx="857250" cy="0"/>
          </a:xfrm>
          <a:prstGeom prst="line">
            <a:avLst/>
          </a:prstGeom>
          <a:noFill/>
          <a:ln w="9525">
            <a:solidFill>
              <a:srgbClr val="9DA19E"/>
            </a:solidFill>
            <a:prstDash val="solid"/>
          </a:ln>
        </p:spPr>
        <p:txBody>
          <a:bodyPr/>
          <a:lstStyle/>
          <a:p>
            <a:endParaRPr lang="en-GB"/>
          </a:p>
        </p:txBody>
      </p:sp>
      <p:sp>
        <p:nvSpPr>
          <p:cNvPr id="38" name="Shape 33"/>
          <p:cNvSpPr/>
          <p:nvPr/>
        </p:nvSpPr>
        <p:spPr>
          <a:xfrm>
            <a:off x="581025" y="6105525"/>
            <a:ext cx="6400800" cy="0"/>
          </a:xfrm>
          <a:prstGeom prst="line">
            <a:avLst/>
          </a:prstGeom>
          <a:noFill/>
          <a:ln w="9525">
            <a:solidFill>
              <a:srgbClr val="E7E8E7"/>
            </a:solidFill>
            <a:prstDash val="solid"/>
          </a:ln>
        </p:spPr>
        <p:txBody>
          <a:bodyPr/>
          <a:lstStyle/>
          <a:p>
            <a:endParaRPr lang="en-GB"/>
          </a:p>
        </p:txBody>
      </p:sp>
      <p:sp>
        <p:nvSpPr>
          <p:cNvPr id="39" name="Text 34"/>
          <p:cNvSpPr txBox="1"/>
          <p:nvPr/>
        </p:nvSpPr>
        <p:spPr>
          <a:xfrm>
            <a:off x="723900" y="6105525"/>
            <a:ext cx="247650" cy="476250"/>
          </a:xfrm>
          <a:prstGeom prst="rect">
            <a:avLst/>
          </a:prstGeom>
          <a:noFill/>
          <a:ln/>
        </p:spPr>
        <p:txBody>
          <a:bodyPr wrap="square" lIns="0" tIns="0" rIns="0" bIns="0" rtlCol="0" anchor="ctr"/>
          <a:lstStyle/>
          <a:p>
            <a:pPr marL="0" indent="0" algn="l">
              <a:lnSpc>
                <a:spcPct val="115000"/>
              </a:lnSpc>
              <a:buNone/>
            </a:pPr>
            <a:r>
              <a:rPr lang="en-US" sz="900" dirty="0">
                <a:solidFill>
                  <a:srgbClr val="8A8A8A"/>
                </a:solidFill>
                <a:latin typeface="Roboto Mono" pitchFamily="34" charset="0"/>
                <a:ea typeface="Roboto Mono" pitchFamily="34" charset="-122"/>
                <a:cs typeface="Roboto Mono" pitchFamily="34" charset="-120"/>
              </a:rPr>
              <a:t>03</a:t>
            </a:r>
            <a:endParaRPr lang="en-US" sz="900" dirty="0"/>
          </a:p>
        </p:txBody>
      </p:sp>
      <p:sp>
        <p:nvSpPr>
          <p:cNvPr id="40" name="Text 35"/>
          <p:cNvSpPr txBox="1"/>
          <p:nvPr/>
        </p:nvSpPr>
        <p:spPr>
          <a:xfrm>
            <a:off x="990600" y="6105525"/>
            <a:ext cx="2667000" cy="4762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Microsoft 365: plan, licence count, and who pays the bill</a:t>
            </a:r>
            <a:endParaRPr lang="en-US" sz="975" dirty="0"/>
          </a:p>
        </p:txBody>
      </p:sp>
      <p:sp>
        <p:nvSpPr>
          <p:cNvPr id="41" name="Write-in line"/>
          <p:cNvSpPr/>
          <p:nvPr/>
        </p:nvSpPr>
        <p:spPr>
          <a:xfrm>
            <a:off x="3810000" y="6457950"/>
            <a:ext cx="2000250" cy="0"/>
          </a:xfrm>
          <a:prstGeom prst="line">
            <a:avLst/>
          </a:prstGeom>
          <a:noFill/>
          <a:ln w="9525">
            <a:solidFill>
              <a:srgbClr val="9DA19E"/>
            </a:solidFill>
            <a:prstDash val="solid"/>
          </a:ln>
        </p:spPr>
        <p:txBody>
          <a:bodyPr/>
          <a:lstStyle/>
          <a:p>
            <a:endParaRPr lang="en-GB"/>
          </a:p>
        </p:txBody>
      </p:sp>
      <p:sp>
        <p:nvSpPr>
          <p:cNvPr id="42" name="Write-in line"/>
          <p:cNvSpPr/>
          <p:nvPr/>
        </p:nvSpPr>
        <p:spPr>
          <a:xfrm>
            <a:off x="5981700" y="6457950"/>
            <a:ext cx="857250" cy="0"/>
          </a:xfrm>
          <a:prstGeom prst="line">
            <a:avLst/>
          </a:prstGeom>
          <a:noFill/>
          <a:ln w="9525">
            <a:solidFill>
              <a:srgbClr val="9DA19E"/>
            </a:solidFill>
            <a:prstDash val="solid"/>
          </a:ln>
        </p:spPr>
        <p:txBody>
          <a:bodyPr/>
          <a:lstStyle/>
          <a:p>
            <a:endParaRPr lang="en-GB"/>
          </a:p>
        </p:txBody>
      </p:sp>
      <p:sp>
        <p:nvSpPr>
          <p:cNvPr id="43" name="Shape 38"/>
          <p:cNvSpPr/>
          <p:nvPr/>
        </p:nvSpPr>
        <p:spPr>
          <a:xfrm>
            <a:off x="581025" y="6581775"/>
            <a:ext cx="6400800" cy="0"/>
          </a:xfrm>
          <a:prstGeom prst="line">
            <a:avLst/>
          </a:prstGeom>
          <a:noFill/>
          <a:ln w="9525">
            <a:solidFill>
              <a:srgbClr val="E7E8E7"/>
            </a:solidFill>
            <a:prstDash val="solid"/>
          </a:ln>
        </p:spPr>
        <p:txBody>
          <a:bodyPr/>
          <a:lstStyle/>
          <a:p>
            <a:endParaRPr lang="en-GB"/>
          </a:p>
        </p:txBody>
      </p:sp>
      <p:sp>
        <p:nvSpPr>
          <p:cNvPr id="44" name="Text 39"/>
          <p:cNvSpPr txBox="1"/>
          <p:nvPr/>
        </p:nvSpPr>
        <p:spPr>
          <a:xfrm>
            <a:off x="723900" y="6581775"/>
            <a:ext cx="247650" cy="476250"/>
          </a:xfrm>
          <a:prstGeom prst="rect">
            <a:avLst/>
          </a:prstGeom>
          <a:noFill/>
          <a:ln/>
        </p:spPr>
        <p:txBody>
          <a:bodyPr wrap="square" lIns="0" tIns="0" rIns="0" bIns="0" rtlCol="0" anchor="ctr"/>
          <a:lstStyle/>
          <a:p>
            <a:pPr marL="0" indent="0" algn="l">
              <a:lnSpc>
                <a:spcPct val="115000"/>
              </a:lnSpc>
              <a:buNone/>
            </a:pPr>
            <a:r>
              <a:rPr lang="en-US" sz="900" dirty="0">
                <a:solidFill>
                  <a:srgbClr val="8A8A8A"/>
                </a:solidFill>
                <a:latin typeface="Roboto Mono" pitchFamily="34" charset="0"/>
                <a:ea typeface="Roboto Mono" pitchFamily="34" charset="-122"/>
                <a:cs typeface="Roboto Mono" pitchFamily="34" charset="-120"/>
              </a:rPr>
              <a:t>04</a:t>
            </a:r>
            <a:endParaRPr lang="en-US" sz="900" dirty="0"/>
          </a:p>
        </p:txBody>
      </p:sp>
      <p:sp>
        <p:nvSpPr>
          <p:cNvPr id="45" name="Text 40"/>
          <p:cNvSpPr txBox="1"/>
          <p:nvPr/>
        </p:nvSpPr>
        <p:spPr>
          <a:xfrm>
            <a:off x="990600" y="6581775"/>
            <a:ext cx="2667000" cy="4762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Backup: who provides it, and the date of the last test restore</a:t>
            </a:r>
            <a:endParaRPr lang="en-US" sz="975" dirty="0"/>
          </a:p>
        </p:txBody>
      </p:sp>
      <p:sp>
        <p:nvSpPr>
          <p:cNvPr id="46" name="Write-in line"/>
          <p:cNvSpPr/>
          <p:nvPr/>
        </p:nvSpPr>
        <p:spPr>
          <a:xfrm>
            <a:off x="3810000" y="6934200"/>
            <a:ext cx="2000250" cy="0"/>
          </a:xfrm>
          <a:prstGeom prst="line">
            <a:avLst/>
          </a:prstGeom>
          <a:noFill/>
          <a:ln w="9525">
            <a:solidFill>
              <a:srgbClr val="9DA19E"/>
            </a:solidFill>
            <a:prstDash val="solid"/>
          </a:ln>
        </p:spPr>
        <p:txBody>
          <a:bodyPr/>
          <a:lstStyle/>
          <a:p>
            <a:endParaRPr lang="en-GB"/>
          </a:p>
        </p:txBody>
      </p:sp>
      <p:sp>
        <p:nvSpPr>
          <p:cNvPr id="47" name="Write-in line"/>
          <p:cNvSpPr/>
          <p:nvPr/>
        </p:nvSpPr>
        <p:spPr>
          <a:xfrm>
            <a:off x="5981700" y="6934200"/>
            <a:ext cx="857250" cy="0"/>
          </a:xfrm>
          <a:prstGeom prst="line">
            <a:avLst/>
          </a:prstGeom>
          <a:noFill/>
          <a:ln w="9525">
            <a:solidFill>
              <a:srgbClr val="9DA19E"/>
            </a:solidFill>
            <a:prstDash val="solid"/>
          </a:ln>
        </p:spPr>
        <p:txBody>
          <a:bodyPr/>
          <a:lstStyle/>
          <a:p>
            <a:endParaRPr lang="en-GB"/>
          </a:p>
        </p:txBody>
      </p:sp>
      <p:sp>
        <p:nvSpPr>
          <p:cNvPr id="48" name="Shape 43"/>
          <p:cNvSpPr/>
          <p:nvPr/>
        </p:nvSpPr>
        <p:spPr>
          <a:xfrm>
            <a:off x="581025" y="7058025"/>
            <a:ext cx="6400800" cy="0"/>
          </a:xfrm>
          <a:prstGeom prst="line">
            <a:avLst/>
          </a:prstGeom>
          <a:noFill/>
          <a:ln w="9525">
            <a:solidFill>
              <a:srgbClr val="E7E8E7"/>
            </a:solidFill>
            <a:prstDash val="solid"/>
          </a:ln>
        </p:spPr>
        <p:txBody>
          <a:bodyPr/>
          <a:lstStyle/>
          <a:p>
            <a:endParaRPr lang="en-GB"/>
          </a:p>
        </p:txBody>
      </p:sp>
      <p:sp>
        <p:nvSpPr>
          <p:cNvPr id="49" name="Text 44"/>
          <p:cNvSpPr txBox="1"/>
          <p:nvPr/>
        </p:nvSpPr>
        <p:spPr>
          <a:xfrm>
            <a:off x="723900" y="7058025"/>
            <a:ext cx="247650" cy="476250"/>
          </a:xfrm>
          <a:prstGeom prst="rect">
            <a:avLst/>
          </a:prstGeom>
          <a:noFill/>
          <a:ln/>
        </p:spPr>
        <p:txBody>
          <a:bodyPr wrap="square" lIns="0" tIns="0" rIns="0" bIns="0" rtlCol="0" anchor="ctr"/>
          <a:lstStyle/>
          <a:p>
            <a:pPr marL="0" indent="0" algn="l">
              <a:lnSpc>
                <a:spcPct val="115000"/>
              </a:lnSpc>
              <a:buNone/>
            </a:pPr>
            <a:r>
              <a:rPr lang="en-US" sz="900" dirty="0">
                <a:solidFill>
                  <a:srgbClr val="8A8A8A"/>
                </a:solidFill>
                <a:latin typeface="Roboto Mono" pitchFamily="34" charset="0"/>
                <a:ea typeface="Roboto Mono" pitchFamily="34" charset="-122"/>
                <a:cs typeface="Roboto Mono" pitchFamily="34" charset="-120"/>
              </a:rPr>
              <a:t>05</a:t>
            </a:r>
            <a:endParaRPr lang="en-US" sz="900" dirty="0"/>
          </a:p>
        </p:txBody>
      </p:sp>
      <p:sp>
        <p:nvSpPr>
          <p:cNvPr id="50" name="Text 45"/>
          <p:cNvSpPr txBox="1"/>
          <p:nvPr/>
        </p:nvSpPr>
        <p:spPr>
          <a:xfrm>
            <a:off x="990600" y="7058025"/>
            <a:ext cx="2667000" cy="4762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Internet: main line, backup line, and who to call</a:t>
            </a:r>
            <a:endParaRPr lang="en-US" sz="975" dirty="0"/>
          </a:p>
        </p:txBody>
      </p:sp>
      <p:sp>
        <p:nvSpPr>
          <p:cNvPr id="51" name="Write-in line"/>
          <p:cNvSpPr/>
          <p:nvPr/>
        </p:nvSpPr>
        <p:spPr>
          <a:xfrm>
            <a:off x="3810000" y="7410450"/>
            <a:ext cx="2000250" cy="0"/>
          </a:xfrm>
          <a:prstGeom prst="line">
            <a:avLst/>
          </a:prstGeom>
          <a:noFill/>
          <a:ln w="9525">
            <a:solidFill>
              <a:srgbClr val="9DA19E"/>
            </a:solidFill>
            <a:prstDash val="solid"/>
          </a:ln>
        </p:spPr>
        <p:txBody>
          <a:bodyPr/>
          <a:lstStyle/>
          <a:p>
            <a:endParaRPr lang="en-GB"/>
          </a:p>
        </p:txBody>
      </p:sp>
      <p:sp>
        <p:nvSpPr>
          <p:cNvPr id="52" name="Write-in line"/>
          <p:cNvSpPr/>
          <p:nvPr/>
        </p:nvSpPr>
        <p:spPr>
          <a:xfrm>
            <a:off x="5981700" y="7410450"/>
            <a:ext cx="857250" cy="0"/>
          </a:xfrm>
          <a:prstGeom prst="line">
            <a:avLst/>
          </a:prstGeom>
          <a:noFill/>
          <a:ln w="9525">
            <a:solidFill>
              <a:srgbClr val="9DA19E"/>
            </a:solidFill>
            <a:prstDash val="solid"/>
          </a:ln>
        </p:spPr>
        <p:txBody>
          <a:bodyPr/>
          <a:lstStyle/>
          <a:p>
            <a:endParaRPr lang="en-GB"/>
          </a:p>
        </p:txBody>
      </p:sp>
      <p:sp>
        <p:nvSpPr>
          <p:cNvPr id="53" name="Shape 48"/>
          <p:cNvSpPr/>
          <p:nvPr/>
        </p:nvSpPr>
        <p:spPr>
          <a:xfrm>
            <a:off x="581025" y="7534275"/>
            <a:ext cx="6400800" cy="0"/>
          </a:xfrm>
          <a:prstGeom prst="line">
            <a:avLst/>
          </a:prstGeom>
          <a:noFill/>
          <a:ln w="9525">
            <a:solidFill>
              <a:srgbClr val="E7E8E7"/>
            </a:solidFill>
            <a:prstDash val="solid"/>
          </a:ln>
        </p:spPr>
        <p:txBody>
          <a:bodyPr/>
          <a:lstStyle/>
          <a:p>
            <a:endParaRPr lang="en-GB"/>
          </a:p>
        </p:txBody>
      </p:sp>
      <p:sp>
        <p:nvSpPr>
          <p:cNvPr id="54" name="Text 49"/>
          <p:cNvSpPr txBox="1"/>
          <p:nvPr/>
        </p:nvSpPr>
        <p:spPr>
          <a:xfrm>
            <a:off x="723900" y="7534275"/>
            <a:ext cx="247650" cy="476250"/>
          </a:xfrm>
          <a:prstGeom prst="rect">
            <a:avLst/>
          </a:prstGeom>
          <a:noFill/>
          <a:ln/>
        </p:spPr>
        <p:txBody>
          <a:bodyPr wrap="square" lIns="0" tIns="0" rIns="0" bIns="0" rtlCol="0" anchor="ctr"/>
          <a:lstStyle/>
          <a:p>
            <a:pPr marL="0" indent="0" algn="l">
              <a:lnSpc>
                <a:spcPct val="115000"/>
              </a:lnSpc>
              <a:buNone/>
            </a:pPr>
            <a:r>
              <a:rPr lang="en-US" sz="900" dirty="0">
                <a:solidFill>
                  <a:srgbClr val="8A8A8A"/>
                </a:solidFill>
                <a:latin typeface="Roboto Mono" pitchFamily="34" charset="0"/>
                <a:ea typeface="Roboto Mono" pitchFamily="34" charset="-122"/>
                <a:cs typeface="Roboto Mono" pitchFamily="34" charset="-120"/>
              </a:rPr>
              <a:t>06</a:t>
            </a:r>
            <a:endParaRPr lang="en-US" sz="900" dirty="0"/>
          </a:p>
        </p:txBody>
      </p:sp>
      <p:sp>
        <p:nvSpPr>
          <p:cNvPr id="55" name="Text 50"/>
          <p:cNvSpPr txBox="1"/>
          <p:nvPr/>
        </p:nvSpPr>
        <p:spPr>
          <a:xfrm>
            <a:off x="990600" y="7534275"/>
            <a:ext cx="2667000" cy="4762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IT support: who, and the response time in writing</a:t>
            </a:r>
            <a:endParaRPr lang="en-US" sz="975" dirty="0"/>
          </a:p>
        </p:txBody>
      </p:sp>
      <p:sp>
        <p:nvSpPr>
          <p:cNvPr id="56" name="Write-in line"/>
          <p:cNvSpPr/>
          <p:nvPr/>
        </p:nvSpPr>
        <p:spPr>
          <a:xfrm>
            <a:off x="3810000" y="7886700"/>
            <a:ext cx="2000250" cy="0"/>
          </a:xfrm>
          <a:prstGeom prst="line">
            <a:avLst/>
          </a:prstGeom>
          <a:noFill/>
          <a:ln w="9525">
            <a:solidFill>
              <a:srgbClr val="9DA19E"/>
            </a:solidFill>
            <a:prstDash val="solid"/>
          </a:ln>
        </p:spPr>
        <p:txBody>
          <a:bodyPr/>
          <a:lstStyle/>
          <a:p>
            <a:endParaRPr lang="en-GB"/>
          </a:p>
        </p:txBody>
      </p:sp>
      <p:sp>
        <p:nvSpPr>
          <p:cNvPr id="57" name="Write-in line"/>
          <p:cNvSpPr/>
          <p:nvPr/>
        </p:nvSpPr>
        <p:spPr>
          <a:xfrm>
            <a:off x="5981700" y="7886700"/>
            <a:ext cx="857250" cy="0"/>
          </a:xfrm>
          <a:prstGeom prst="line">
            <a:avLst/>
          </a:prstGeom>
          <a:noFill/>
          <a:ln w="9525">
            <a:solidFill>
              <a:srgbClr val="9DA19E"/>
            </a:solidFill>
            <a:prstDash val="solid"/>
          </a:ln>
        </p:spPr>
        <p:txBody>
          <a:bodyPr/>
          <a:lstStyle/>
          <a:p>
            <a:endParaRPr lang="en-GB"/>
          </a:p>
        </p:txBody>
      </p:sp>
      <p:sp>
        <p:nvSpPr>
          <p:cNvPr id="58" name="Shape 53"/>
          <p:cNvSpPr/>
          <p:nvPr/>
        </p:nvSpPr>
        <p:spPr>
          <a:xfrm>
            <a:off x="581025" y="8010525"/>
            <a:ext cx="6400800" cy="0"/>
          </a:xfrm>
          <a:prstGeom prst="line">
            <a:avLst/>
          </a:prstGeom>
          <a:noFill/>
          <a:ln w="9525">
            <a:solidFill>
              <a:srgbClr val="E7E8E7"/>
            </a:solidFill>
            <a:prstDash val="solid"/>
          </a:ln>
        </p:spPr>
        <p:txBody>
          <a:bodyPr/>
          <a:lstStyle/>
          <a:p>
            <a:endParaRPr lang="en-GB"/>
          </a:p>
        </p:txBody>
      </p:sp>
      <p:sp>
        <p:nvSpPr>
          <p:cNvPr id="59" name="Text 54"/>
          <p:cNvSpPr txBox="1"/>
          <p:nvPr/>
        </p:nvSpPr>
        <p:spPr>
          <a:xfrm>
            <a:off x="723900" y="8010525"/>
            <a:ext cx="247650" cy="476250"/>
          </a:xfrm>
          <a:prstGeom prst="rect">
            <a:avLst/>
          </a:prstGeom>
          <a:noFill/>
          <a:ln/>
        </p:spPr>
        <p:txBody>
          <a:bodyPr wrap="square" lIns="0" tIns="0" rIns="0" bIns="0" rtlCol="0" anchor="ctr"/>
          <a:lstStyle/>
          <a:p>
            <a:pPr marL="0" indent="0" algn="l">
              <a:lnSpc>
                <a:spcPct val="115000"/>
              </a:lnSpc>
              <a:buNone/>
            </a:pPr>
            <a:r>
              <a:rPr lang="en-US" sz="900" dirty="0">
                <a:solidFill>
                  <a:srgbClr val="8A8A8A"/>
                </a:solidFill>
                <a:latin typeface="Roboto Mono" pitchFamily="34" charset="0"/>
                <a:ea typeface="Roboto Mono" pitchFamily="34" charset="-122"/>
                <a:cs typeface="Roboto Mono" pitchFamily="34" charset="-120"/>
              </a:rPr>
              <a:t>07</a:t>
            </a:r>
            <a:endParaRPr lang="en-US" sz="900" dirty="0"/>
          </a:p>
        </p:txBody>
      </p:sp>
      <p:sp>
        <p:nvSpPr>
          <p:cNvPr id="60" name="Text 55"/>
          <p:cNvSpPr txBox="1"/>
          <p:nvPr/>
        </p:nvSpPr>
        <p:spPr>
          <a:xfrm>
            <a:off x="990600" y="8010525"/>
            <a:ext cx="2667000" cy="4762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Passwords: where shared ones are kept (not a spreadsheet)</a:t>
            </a:r>
            <a:endParaRPr lang="en-US" sz="975" dirty="0"/>
          </a:p>
        </p:txBody>
      </p:sp>
      <p:sp>
        <p:nvSpPr>
          <p:cNvPr id="61" name="Write-in line"/>
          <p:cNvSpPr/>
          <p:nvPr/>
        </p:nvSpPr>
        <p:spPr>
          <a:xfrm>
            <a:off x="3810000" y="8362950"/>
            <a:ext cx="2000250" cy="0"/>
          </a:xfrm>
          <a:prstGeom prst="line">
            <a:avLst/>
          </a:prstGeom>
          <a:noFill/>
          <a:ln w="9525">
            <a:solidFill>
              <a:srgbClr val="9DA19E"/>
            </a:solidFill>
            <a:prstDash val="solid"/>
          </a:ln>
        </p:spPr>
        <p:txBody>
          <a:bodyPr/>
          <a:lstStyle/>
          <a:p>
            <a:endParaRPr lang="en-GB"/>
          </a:p>
        </p:txBody>
      </p:sp>
      <p:sp>
        <p:nvSpPr>
          <p:cNvPr id="62" name="Write-in line"/>
          <p:cNvSpPr/>
          <p:nvPr/>
        </p:nvSpPr>
        <p:spPr>
          <a:xfrm>
            <a:off x="5981700" y="8362950"/>
            <a:ext cx="857250" cy="0"/>
          </a:xfrm>
          <a:prstGeom prst="line">
            <a:avLst/>
          </a:prstGeom>
          <a:noFill/>
          <a:ln w="9525">
            <a:solidFill>
              <a:srgbClr val="9DA19E"/>
            </a:solidFill>
            <a:prstDash val="solid"/>
          </a:ln>
        </p:spPr>
        <p:txBody>
          <a:bodyPr/>
          <a:lstStyle/>
          <a:p>
            <a:endParaRPr lang="en-GB"/>
          </a:p>
        </p:txBody>
      </p:sp>
      <p:sp>
        <p:nvSpPr>
          <p:cNvPr id="63" name="Shape 58"/>
          <p:cNvSpPr/>
          <p:nvPr/>
        </p:nvSpPr>
        <p:spPr>
          <a:xfrm>
            <a:off x="581025" y="8486775"/>
            <a:ext cx="6400800" cy="0"/>
          </a:xfrm>
          <a:prstGeom prst="line">
            <a:avLst/>
          </a:prstGeom>
          <a:noFill/>
          <a:ln w="9525">
            <a:solidFill>
              <a:srgbClr val="E7E8E7"/>
            </a:solidFill>
            <a:prstDash val="solid"/>
          </a:ln>
        </p:spPr>
        <p:txBody>
          <a:bodyPr/>
          <a:lstStyle/>
          <a:p>
            <a:endParaRPr lang="en-GB"/>
          </a:p>
        </p:txBody>
      </p:sp>
      <p:sp>
        <p:nvSpPr>
          <p:cNvPr id="64" name="Text 59"/>
          <p:cNvSpPr txBox="1"/>
          <p:nvPr/>
        </p:nvSpPr>
        <p:spPr>
          <a:xfrm>
            <a:off x="723900" y="8486775"/>
            <a:ext cx="247650" cy="476250"/>
          </a:xfrm>
          <a:prstGeom prst="rect">
            <a:avLst/>
          </a:prstGeom>
          <a:noFill/>
          <a:ln/>
        </p:spPr>
        <p:txBody>
          <a:bodyPr wrap="square" lIns="0" tIns="0" rIns="0" bIns="0" rtlCol="0" anchor="ctr"/>
          <a:lstStyle/>
          <a:p>
            <a:pPr marL="0" indent="0" algn="l">
              <a:lnSpc>
                <a:spcPct val="115000"/>
              </a:lnSpc>
              <a:buNone/>
            </a:pPr>
            <a:r>
              <a:rPr lang="en-US" sz="900" dirty="0">
                <a:solidFill>
                  <a:srgbClr val="8A8A8A"/>
                </a:solidFill>
                <a:latin typeface="Roboto Mono" pitchFamily="34" charset="0"/>
                <a:ea typeface="Roboto Mono" pitchFamily="34" charset="-122"/>
                <a:cs typeface="Roboto Mono" pitchFamily="34" charset="-120"/>
              </a:rPr>
              <a:t>08</a:t>
            </a:r>
            <a:endParaRPr lang="en-US" sz="900" dirty="0"/>
          </a:p>
        </p:txBody>
      </p:sp>
      <p:sp>
        <p:nvSpPr>
          <p:cNvPr id="65" name="Text 60"/>
          <p:cNvSpPr txBox="1"/>
          <p:nvPr/>
        </p:nvSpPr>
        <p:spPr>
          <a:xfrm>
            <a:off x="990600" y="8486775"/>
            <a:ext cx="2667000" cy="476250"/>
          </a:xfrm>
          <a:prstGeom prst="rect">
            <a:avLst/>
          </a:prstGeom>
          <a:noFill/>
          <a:ln/>
        </p:spPr>
        <p:txBody>
          <a:bodyPr wrap="square" lIns="0" tIns="0" rIns="0" bIns="0" rtlCol="0" anchor="ctr"/>
          <a:lstStyle/>
          <a:p>
            <a:pPr marL="0" indent="0" algn="l">
              <a:lnSpc>
                <a:spcPct val="115000"/>
              </a:lnSpc>
              <a:buNone/>
            </a:pPr>
            <a:r>
              <a:rPr lang="en-US" sz="975" dirty="0">
                <a:solidFill>
                  <a:srgbClr val="1E1E1E"/>
                </a:solidFill>
              </a:rPr>
              <a:t>After hours: who to call at 2am</a:t>
            </a:r>
            <a:endParaRPr lang="en-US" sz="975" dirty="0"/>
          </a:p>
        </p:txBody>
      </p:sp>
      <p:sp>
        <p:nvSpPr>
          <p:cNvPr id="66" name="Write-in line"/>
          <p:cNvSpPr/>
          <p:nvPr/>
        </p:nvSpPr>
        <p:spPr>
          <a:xfrm>
            <a:off x="3810000" y="8839200"/>
            <a:ext cx="2000250" cy="0"/>
          </a:xfrm>
          <a:prstGeom prst="line">
            <a:avLst/>
          </a:prstGeom>
          <a:noFill/>
          <a:ln w="9525">
            <a:solidFill>
              <a:srgbClr val="9DA19E"/>
            </a:solidFill>
            <a:prstDash val="solid"/>
          </a:ln>
        </p:spPr>
        <p:txBody>
          <a:bodyPr/>
          <a:lstStyle/>
          <a:p>
            <a:endParaRPr lang="en-GB"/>
          </a:p>
        </p:txBody>
      </p:sp>
      <p:sp>
        <p:nvSpPr>
          <p:cNvPr id="67" name="Write-in line"/>
          <p:cNvSpPr/>
          <p:nvPr/>
        </p:nvSpPr>
        <p:spPr>
          <a:xfrm>
            <a:off x="5981700" y="8839200"/>
            <a:ext cx="857250" cy="0"/>
          </a:xfrm>
          <a:prstGeom prst="line">
            <a:avLst/>
          </a:prstGeom>
          <a:noFill/>
          <a:ln w="9525">
            <a:solidFill>
              <a:srgbClr val="9DA19E"/>
            </a:solidFill>
            <a:prstDash val="solid"/>
          </a:ln>
        </p:spPr>
        <p:txBody>
          <a:bodyPr/>
          <a:lstStyle/>
          <a:p>
            <a:endParaRPr lang="en-GB"/>
          </a:p>
        </p:txBody>
      </p:sp>
      <p:sp>
        <p:nvSpPr>
          <p:cNvPr id="68" name="Card"/>
          <p:cNvSpPr/>
          <p:nvPr/>
        </p:nvSpPr>
        <p:spPr>
          <a:xfrm>
            <a:off x="571500" y="9124950"/>
            <a:ext cx="4000500" cy="800100"/>
          </a:xfrm>
          <a:prstGeom prst="roundRect">
            <a:avLst>
              <a:gd name="adj" fmla="val 7143"/>
            </a:avLst>
          </a:prstGeom>
          <a:solidFill>
            <a:srgbClr val="0B150E"/>
          </a:solidFill>
          <a:ln/>
        </p:spPr>
        <p:txBody>
          <a:bodyPr/>
          <a:lstStyle/>
          <a:p>
            <a:endParaRPr lang="en-GB"/>
          </a:p>
        </p:txBody>
      </p:sp>
      <p:sp>
        <p:nvSpPr>
          <p:cNvPr id="69" name="Text 64"/>
          <p:cNvSpPr txBox="1"/>
          <p:nvPr/>
        </p:nvSpPr>
        <p:spPr>
          <a:xfrm>
            <a:off x="762000" y="9124950"/>
            <a:ext cx="3619500" cy="800100"/>
          </a:xfrm>
          <a:prstGeom prst="rect">
            <a:avLst/>
          </a:prstGeom>
          <a:noFill/>
          <a:ln/>
        </p:spPr>
        <p:txBody>
          <a:bodyPr wrap="square" lIns="0" tIns="0" rIns="0" bIns="0" rtlCol="0" anchor="ctr"/>
          <a:lstStyle/>
          <a:p>
            <a:pPr marL="0" indent="0" algn="l">
              <a:lnSpc>
                <a:spcPct val="130000"/>
              </a:lnSpc>
              <a:buNone/>
            </a:pPr>
            <a:r>
              <a:rPr lang="en-US" sz="1050" dirty="0">
                <a:solidFill>
                  <a:srgbClr val="F5F5F3"/>
                </a:solidFill>
              </a:rPr>
              <a:t>The domain name and the main admin account are the two things hardest to get back and easiest to lose track of.</a:t>
            </a:r>
            <a:endParaRPr lang="en-US" sz="1050" dirty="0"/>
          </a:p>
        </p:txBody>
      </p:sp>
      <p:sp>
        <p:nvSpPr>
          <p:cNvPr id="70" name="Card"/>
          <p:cNvSpPr/>
          <p:nvPr/>
        </p:nvSpPr>
        <p:spPr>
          <a:xfrm>
            <a:off x="4705350" y="9124950"/>
            <a:ext cx="2286000" cy="800100"/>
          </a:xfrm>
          <a:prstGeom prst="roundRect">
            <a:avLst>
              <a:gd name="adj" fmla="val 7143"/>
            </a:avLst>
          </a:prstGeom>
          <a:solidFill>
            <a:srgbClr val="F5F5F3"/>
          </a:solidFill>
          <a:ln/>
        </p:spPr>
        <p:txBody>
          <a:bodyPr/>
          <a:lstStyle/>
          <a:p>
            <a:endParaRPr lang="en-GB"/>
          </a:p>
        </p:txBody>
      </p:sp>
      <p:sp>
        <p:nvSpPr>
          <p:cNvPr id="71" name="Text 66"/>
          <p:cNvSpPr txBox="1"/>
          <p:nvPr/>
        </p:nvSpPr>
        <p:spPr>
          <a:xfrm>
            <a:off x="4876800" y="9124950"/>
            <a:ext cx="1962150" cy="800100"/>
          </a:xfrm>
          <a:prstGeom prst="rect">
            <a:avLst/>
          </a:prstGeom>
          <a:noFill/>
          <a:ln/>
        </p:spPr>
        <p:txBody>
          <a:bodyPr wrap="square" lIns="0" tIns="0" rIns="0" bIns="0" rtlCol="0" anchor="ctr"/>
          <a:lstStyle/>
          <a:p>
            <a:pPr marL="0" indent="0" algn="l">
              <a:lnSpc>
                <a:spcPct val="125000"/>
              </a:lnSpc>
              <a:buNone/>
            </a:pPr>
            <a:r>
              <a:rPr lang="en-US" sz="1013" dirty="0">
                <a:solidFill>
                  <a:srgbClr val="1E1E1E"/>
                </a:solidFill>
              </a:rPr>
              <a:t>Keep it where two people can reach it. Review it with your 90-day plan.</a:t>
            </a:r>
            <a:endParaRPr lang="en-US" sz="1013" dirty="0"/>
          </a:p>
        </p:txBody>
      </p:sp>
      <p:sp>
        <p:nvSpPr>
          <p:cNvPr id="72"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73"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74"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75" name="Link: back to contents" descr="Link: back to contents">
            <a:hlinkClick r:id="rId6" action="ppaction://hlinksldjump" tooltip="Go to page 1"/>
          </p:cNvPr>
          <p:cNvPicPr>
            <a:picLocks noChangeAspect="1"/>
          </p:cNvPicPr>
          <p:nvPr/>
        </p:nvPicPr>
        <p:blipFill>
          <a:blip r:embed="rId7"/>
          <a:stretch>
            <a:fillRect/>
          </a:stretch>
        </p:blipFill>
        <p:spPr>
          <a:xfrm>
            <a:off x="3019425" y="10163175"/>
            <a:ext cx="1524000" cy="228600"/>
          </a:xfrm>
          <a:prstGeom prst="rect">
            <a:avLst/>
          </a:prstGeom>
        </p:spPr>
      </p:pic>
      <p:sp>
        <p:nvSpPr>
          <p:cNvPr id="76"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77" name="Link: IT Health Assessment" descr="Link: IT Health Assessment">
            <a:hlinkClick r:id="rId8" tooltip="Open in your browser"/>
          </p:cNvPr>
          <p:cNvPicPr>
            <a:picLocks noChangeAspect="1"/>
          </p:cNvPicPr>
          <p:nvPr/>
        </p:nvPicPr>
        <p:blipFill>
          <a:blip r:embed="rId7"/>
          <a:stretch>
            <a:fillRect/>
          </a:stretch>
        </p:blipFill>
        <p:spPr>
          <a:xfrm>
            <a:off x="5467350" y="10163175"/>
            <a:ext cx="1524000" cy="228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5F3"/>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3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0B150E"/>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7A8C20"/>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EDEDE9"/>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20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47625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03 · CLOSE THE GAPS · YOUR TURN</a:t>
            </a:r>
            <a:endParaRPr lang="en-US" sz="975" dirty="0"/>
          </a:p>
        </p:txBody>
      </p:sp>
      <p:sp>
        <p:nvSpPr>
          <p:cNvPr id="12" name="Headline"/>
          <p:cNvSpPr txBox="1"/>
          <p:nvPr/>
        </p:nvSpPr>
        <p:spPr>
          <a:xfrm>
            <a:off x="571500" y="1143000"/>
            <a:ext cx="6419850" cy="47625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Your first 90 days, </a:t>
            </a:r>
            <a:r>
              <a:rPr lang="en-US" sz="2850" b="1" kern="0" spc="-60" dirty="0">
                <a:solidFill>
                  <a:srgbClr val="7A8C20"/>
                </a:solidFill>
              </a:rPr>
              <a:t>in order</a:t>
            </a:r>
            <a:endParaRPr lang="en-US" sz="2850" dirty="0"/>
          </a:p>
        </p:txBody>
      </p:sp>
      <p:sp>
        <p:nvSpPr>
          <p:cNvPr id="13" name="Accent rule"/>
          <p:cNvSpPr/>
          <p:nvPr/>
        </p:nvSpPr>
        <p:spPr>
          <a:xfrm>
            <a:off x="571500" y="1733550"/>
            <a:ext cx="533400" cy="38100"/>
          </a:xfrm>
          <a:prstGeom prst="rect">
            <a:avLst/>
          </a:prstGeom>
          <a:solidFill>
            <a:srgbClr val="7A8C20"/>
          </a:solidFill>
          <a:ln/>
        </p:spPr>
        <p:txBody>
          <a:bodyPr/>
          <a:lstStyle/>
          <a:p>
            <a:endParaRPr lang="en-GB"/>
          </a:p>
        </p:txBody>
      </p:sp>
      <p:sp>
        <p:nvSpPr>
          <p:cNvPr id="14" name="Text 11"/>
          <p:cNvSpPr txBox="1"/>
          <p:nvPr/>
        </p:nvSpPr>
        <p:spPr>
          <a:xfrm>
            <a:off x="571500" y="1924050"/>
            <a:ext cx="6419850" cy="247650"/>
          </a:xfrm>
          <a:prstGeom prst="rect">
            <a:avLst/>
          </a:prstGeom>
          <a:noFill/>
          <a:ln/>
        </p:spPr>
        <p:txBody>
          <a:bodyPr wrap="square" lIns="0" tIns="0" rIns="0" bIns="0" rtlCol="0" anchor="t"/>
          <a:lstStyle/>
          <a:p>
            <a:pPr marL="0" indent="0" algn="l">
              <a:lnSpc>
                <a:spcPct val="115000"/>
              </a:lnSpc>
              <a:buNone/>
            </a:pPr>
            <a:r>
              <a:rPr lang="en-US" sz="1200" dirty="0">
                <a:solidFill>
                  <a:srgbClr val="3A3A3A"/>
                </a:solidFill>
              </a:rPr>
              <a:t>Small, specific steps someone can start on Monday. Tick them off as you go.</a:t>
            </a:r>
            <a:endParaRPr lang="en-US" sz="1200" dirty="0"/>
          </a:p>
        </p:txBody>
      </p:sp>
      <p:sp>
        <p:nvSpPr>
          <p:cNvPr id="15" name="Timeline"/>
          <p:cNvSpPr/>
          <p:nvPr/>
        </p:nvSpPr>
        <p:spPr>
          <a:xfrm>
            <a:off x="1596866" y="2762250"/>
            <a:ext cx="4369118" cy="0"/>
          </a:xfrm>
          <a:prstGeom prst="line">
            <a:avLst/>
          </a:prstGeom>
          <a:noFill/>
          <a:ln w="25400">
            <a:solidFill>
              <a:srgbClr val="DCDDDA"/>
            </a:solidFill>
            <a:prstDash val="solid"/>
          </a:ln>
        </p:spPr>
        <p:txBody>
          <a:bodyPr/>
          <a:lstStyle/>
          <a:p>
            <a:endParaRPr lang="en-GB"/>
          </a:p>
        </p:txBody>
      </p:sp>
      <p:sp>
        <p:nvSpPr>
          <p:cNvPr id="16" name="Text 13"/>
          <p:cNvSpPr txBox="1"/>
          <p:nvPr/>
        </p:nvSpPr>
        <p:spPr>
          <a:xfrm>
            <a:off x="571500" y="2419350"/>
            <a:ext cx="2050733" cy="171450"/>
          </a:xfrm>
          <a:prstGeom prst="rect">
            <a:avLst/>
          </a:prstGeom>
          <a:noFill/>
          <a:ln/>
        </p:spPr>
        <p:txBody>
          <a:bodyPr wrap="square" lIns="0" tIns="0" rIns="0" bIns="0" rtlCol="0" anchor="t"/>
          <a:lstStyle/>
          <a:p>
            <a:pPr marL="0" indent="0" algn="ctr">
              <a:lnSpc>
                <a:spcPct val="115000"/>
              </a:lnSpc>
              <a:buNone/>
            </a:pPr>
            <a:r>
              <a:rPr lang="en-US" sz="900" b="1" kern="0" spc="90" dirty="0">
                <a:solidFill>
                  <a:srgbClr val="0B150E"/>
                </a:solidFill>
              </a:rPr>
              <a:t>THIS WEEK</a:t>
            </a:r>
            <a:endParaRPr lang="en-US" sz="900" dirty="0"/>
          </a:p>
        </p:txBody>
      </p:sp>
      <p:sp>
        <p:nvSpPr>
          <p:cNvPr id="17" name="Shape 14"/>
          <p:cNvSpPr/>
          <p:nvPr/>
        </p:nvSpPr>
        <p:spPr>
          <a:xfrm>
            <a:off x="1473041" y="2638425"/>
            <a:ext cx="247650" cy="247650"/>
          </a:xfrm>
          <a:prstGeom prst="ellipse">
            <a:avLst/>
          </a:prstGeom>
          <a:solidFill>
            <a:srgbClr val="C2D036"/>
          </a:solidFill>
          <a:ln w="38100">
            <a:solidFill>
              <a:srgbClr val="F5F5F3"/>
            </a:solidFill>
            <a:prstDash val="solid"/>
          </a:ln>
        </p:spPr>
        <p:txBody>
          <a:bodyPr/>
          <a:lstStyle/>
          <a:p>
            <a:endParaRPr lang="en-GB"/>
          </a:p>
        </p:txBody>
      </p:sp>
      <p:sp>
        <p:nvSpPr>
          <p:cNvPr id="18" name="Phase card"/>
          <p:cNvSpPr/>
          <p:nvPr/>
        </p:nvSpPr>
        <p:spPr>
          <a:xfrm>
            <a:off x="571500" y="3086100"/>
            <a:ext cx="2050733" cy="4629150"/>
          </a:xfrm>
          <a:prstGeom prst="roundRect">
            <a:avLst>
              <a:gd name="adj" fmla="val 2787"/>
            </a:avLst>
          </a:prstGeom>
          <a:solidFill>
            <a:srgbClr val="FFFFFF"/>
          </a:solidFill>
          <a:ln/>
          <a:effectLst>
            <a:outerShdw blurRad="127000" dist="38100" dir="5400000" algn="bl" rotWithShape="0">
              <a:srgbClr val="0B150E">
                <a:alpha val="10000"/>
              </a:srgbClr>
            </a:outerShdw>
          </a:effectLst>
        </p:spPr>
        <p:txBody>
          <a:bodyPr/>
          <a:lstStyle/>
          <a:p>
            <a:endParaRPr lang="en-GB"/>
          </a:p>
        </p:txBody>
      </p:sp>
      <p:sp>
        <p:nvSpPr>
          <p:cNvPr id="19" name="Card accent"/>
          <p:cNvSpPr/>
          <p:nvPr/>
        </p:nvSpPr>
        <p:spPr>
          <a:xfrm>
            <a:off x="571500" y="3086100"/>
            <a:ext cx="2050733" cy="38100"/>
          </a:xfrm>
          <a:prstGeom prst="rect">
            <a:avLst/>
          </a:prstGeom>
          <a:solidFill>
            <a:srgbClr val="C2D036"/>
          </a:solidFill>
          <a:ln/>
        </p:spPr>
        <p:txBody>
          <a:bodyPr/>
          <a:lstStyle/>
          <a:p>
            <a:endParaRPr lang="en-GB"/>
          </a:p>
        </p:txBody>
      </p:sp>
      <p:sp>
        <p:nvSpPr>
          <p:cNvPr id="20" name="Text 17"/>
          <p:cNvSpPr txBox="1"/>
          <p:nvPr/>
        </p:nvSpPr>
        <p:spPr>
          <a:xfrm>
            <a:off x="742950" y="3276600"/>
            <a:ext cx="1707833" cy="323850"/>
          </a:xfrm>
          <a:prstGeom prst="rect">
            <a:avLst/>
          </a:prstGeom>
          <a:noFill/>
          <a:ln/>
        </p:spPr>
        <p:txBody>
          <a:bodyPr wrap="square" lIns="0" tIns="0" rIns="0" bIns="0" rtlCol="0" anchor="t"/>
          <a:lstStyle/>
          <a:p>
            <a:pPr marL="0" indent="0" algn="l">
              <a:lnSpc>
                <a:spcPct val="115000"/>
              </a:lnSpc>
              <a:buNone/>
            </a:pPr>
            <a:r>
              <a:rPr lang="en-US" sz="2100" b="1" kern="0" spc="-50" dirty="0">
                <a:solidFill>
                  <a:srgbClr val="0B150E"/>
                </a:solidFill>
              </a:rPr>
              <a:t>Now</a:t>
            </a:r>
            <a:endParaRPr lang="en-US" sz="2100" dirty="0"/>
          </a:p>
        </p:txBody>
      </p:sp>
      <p:sp>
        <p:nvSpPr>
          <p:cNvPr id="21" name="Text 18"/>
          <p:cNvSpPr txBox="1"/>
          <p:nvPr/>
        </p:nvSpPr>
        <p:spPr>
          <a:xfrm>
            <a:off x="742950" y="3638550"/>
            <a:ext cx="1707833" cy="361950"/>
          </a:xfrm>
          <a:prstGeom prst="rect">
            <a:avLst/>
          </a:prstGeom>
          <a:noFill/>
          <a:ln/>
        </p:spPr>
        <p:txBody>
          <a:bodyPr wrap="square" lIns="0" tIns="0" rIns="0" bIns="0" rtlCol="0" anchor="t"/>
          <a:lstStyle/>
          <a:p>
            <a:pPr marL="0" indent="0" algn="l">
              <a:lnSpc>
                <a:spcPct val="125000"/>
              </a:lnSpc>
              <a:buNone/>
            </a:pPr>
            <a:r>
              <a:rPr lang="en-US" sz="938" dirty="0">
                <a:solidFill>
                  <a:srgbClr val="3A3A3A"/>
                </a:solidFill>
              </a:rPr>
              <a:t>Close your lowest-scoring area.</a:t>
            </a:r>
            <a:endParaRPr lang="en-US" sz="938" dirty="0"/>
          </a:p>
        </p:txBody>
      </p:sp>
      <p:sp>
        <p:nvSpPr>
          <p:cNvPr id="22" name="Shape 19"/>
          <p:cNvSpPr/>
          <p:nvPr/>
        </p:nvSpPr>
        <p:spPr>
          <a:xfrm>
            <a:off x="742950" y="4076700"/>
            <a:ext cx="1707833" cy="0"/>
          </a:xfrm>
          <a:prstGeom prst="line">
            <a:avLst/>
          </a:prstGeom>
          <a:noFill/>
          <a:ln w="9525">
            <a:solidFill>
              <a:srgbClr val="E7E8E7"/>
            </a:solidFill>
            <a:prstDash val="solid"/>
          </a:ln>
        </p:spPr>
        <p:txBody>
          <a:bodyPr/>
          <a:lstStyle/>
          <a:p>
            <a:endParaRPr lang="en-GB"/>
          </a:p>
        </p:txBody>
      </p:sp>
      <p:sp>
        <p:nvSpPr>
          <p:cNvPr id="23" name="Tick box"/>
          <p:cNvSpPr/>
          <p:nvPr/>
        </p:nvSpPr>
        <p:spPr>
          <a:xfrm>
            <a:off x="742950" y="424815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24" name="Text 21"/>
          <p:cNvSpPr txBox="1"/>
          <p:nvPr/>
        </p:nvSpPr>
        <p:spPr>
          <a:xfrm>
            <a:off x="990600" y="422910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Switch on two-step sign-in for every account</a:t>
            </a:r>
            <a:endParaRPr lang="en-US" sz="1125" dirty="0"/>
          </a:p>
        </p:txBody>
      </p:sp>
      <p:sp>
        <p:nvSpPr>
          <p:cNvPr id="25" name="Tick box"/>
          <p:cNvSpPr/>
          <p:nvPr/>
        </p:nvSpPr>
        <p:spPr>
          <a:xfrm>
            <a:off x="742950" y="506730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26" name="Text 23"/>
          <p:cNvSpPr txBox="1"/>
          <p:nvPr/>
        </p:nvSpPr>
        <p:spPr>
          <a:xfrm>
            <a:off x="990600" y="504825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List the AI tools your team already uses</a:t>
            </a:r>
            <a:endParaRPr lang="en-US" sz="1125" dirty="0"/>
          </a:p>
        </p:txBody>
      </p:sp>
      <p:sp>
        <p:nvSpPr>
          <p:cNvPr id="27" name="Tick box"/>
          <p:cNvSpPr/>
          <p:nvPr/>
        </p:nvSpPr>
        <p:spPr>
          <a:xfrm>
            <a:off x="742950" y="588645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28" name="Text 25"/>
          <p:cNvSpPr txBox="1"/>
          <p:nvPr/>
        </p:nvSpPr>
        <p:spPr>
          <a:xfrm>
            <a:off x="990600" y="586740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Send your one-page AI rule (page 14)</a:t>
            </a:r>
            <a:endParaRPr lang="en-US" sz="1125" dirty="0"/>
          </a:p>
        </p:txBody>
      </p:sp>
      <p:sp>
        <p:nvSpPr>
          <p:cNvPr id="29" name="Tick box"/>
          <p:cNvSpPr/>
          <p:nvPr/>
        </p:nvSpPr>
        <p:spPr>
          <a:xfrm>
            <a:off x="742950" y="670560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30" name="Text 27"/>
          <p:cNvSpPr txBox="1"/>
          <p:nvPr/>
        </p:nvSpPr>
        <p:spPr>
          <a:xfrm>
            <a:off x="990600" y="668655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Agree your call-back rule for bank changes (page 13)</a:t>
            </a:r>
            <a:endParaRPr lang="en-US" sz="1125" dirty="0"/>
          </a:p>
        </p:txBody>
      </p:sp>
      <p:sp>
        <p:nvSpPr>
          <p:cNvPr id="31" name="Text 28"/>
          <p:cNvSpPr txBox="1"/>
          <p:nvPr/>
        </p:nvSpPr>
        <p:spPr>
          <a:xfrm>
            <a:off x="2755583" y="2419350"/>
            <a:ext cx="2050733" cy="171450"/>
          </a:xfrm>
          <a:prstGeom prst="rect">
            <a:avLst/>
          </a:prstGeom>
          <a:noFill/>
          <a:ln/>
        </p:spPr>
        <p:txBody>
          <a:bodyPr wrap="square" lIns="0" tIns="0" rIns="0" bIns="0" rtlCol="0" anchor="t"/>
          <a:lstStyle/>
          <a:p>
            <a:pPr marL="0" indent="0" algn="ctr">
              <a:lnSpc>
                <a:spcPct val="115000"/>
              </a:lnSpc>
              <a:buNone/>
            </a:pPr>
            <a:r>
              <a:rPr lang="en-US" sz="900" b="1" kern="0" spc="90" dirty="0">
                <a:solidFill>
                  <a:srgbClr val="0B150E"/>
                </a:solidFill>
              </a:rPr>
              <a:t>NEXT 30 DAYS</a:t>
            </a:r>
            <a:endParaRPr lang="en-US" sz="900" dirty="0"/>
          </a:p>
        </p:txBody>
      </p:sp>
      <p:sp>
        <p:nvSpPr>
          <p:cNvPr id="32" name="Shape 29"/>
          <p:cNvSpPr/>
          <p:nvPr/>
        </p:nvSpPr>
        <p:spPr>
          <a:xfrm>
            <a:off x="3657124" y="2638425"/>
            <a:ext cx="247650" cy="247650"/>
          </a:xfrm>
          <a:prstGeom prst="ellipse">
            <a:avLst/>
          </a:prstGeom>
          <a:solidFill>
            <a:srgbClr val="E75933"/>
          </a:solidFill>
          <a:ln w="38100">
            <a:solidFill>
              <a:srgbClr val="F5F5F3"/>
            </a:solidFill>
            <a:prstDash val="solid"/>
          </a:ln>
        </p:spPr>
        <p:txBody>
          <a:bodyPr/>
          <a:lstStyle/>
          <a:p>
            <a:endParaRPr lang="en-GB"/>
          </a:p>
        </p:txBody>
      </p:sp>
      <p:sp>
        <p:nvSpPr>
          <p:cNvPr id="33" name="Phase card"/>
          <p:cNvSpPr/>
          <p:nvPr/>
        </p:nvSpPr>
        <p:spPr>
          <a:xfrm>
            <a:off x="2755583" y="3086100"/>
            <a:ext cx="2050733" cy="4629150"/>
          </a:xfrm>
          <a:prstGeom prst="roundRect">
            <a:avLst>
              <a:gd name="adj" fmla="val 2787"/>
            </a:avLst>
          </a:prstGeom>
          <a:solidFill>
            <a:srgbClr val="FFFFFF"/>
          </a:solidFill>
          <a:ln/>
          <a:effectLst>
            <a:outerShdw blurRad="127000" dist="38100" dir="5400000" algn="bl" rotWithShape="0">
              <a:srgbClr val="0B150E">
                <a:alpha val="10000"/>
              </a:srgbClr>
            </a:outerShdw>
          </a:effectLst>
        </p:spPr>
        <p:txBody>
          <a:bodyPr/>
          <a:lstStyle/>
          <a:p>
            <a:endParaRPr lang="en-GB"/>
          </a:p>
        </p:txBody>
      </p:sp>
      <p:sp>
        <p:nvSpPr>
          <p:cNvPr id="34" name="Card accent"/>
          <p:cNvSpPr/>
          <p:nvPr/>
        </p:nvSpPr>
        <p:spPr>
          <a:xfrm>
            <a:off x="2755583" y="3086100"/>
            <a:ext cx="2050733" cy="38100"/>
          </a:xfrm>
          <a:prstGeom prst="rect">
            <a:avLst/>
          </a:prstGeom>
          <a:solidFill>
            <a:srgbClr val="E75933"/>
          </a:solidFill>
          <a:ln/>
        </p:spPr>
        <p:txBody>
          <a:bodyPr/>
          <a:lstStyle/>
          <a:p>
            <a:endParaRPr lang="en-GB"/>
          </a:p>
        </p:txBody>
      </p:sp>
      <p:sp>
        <p:nvSpPr>
          <p:cNvPr id="35" name="Text 32"/>
          <p:cNvSpPr txBox="1"/>
          <p:nvPr/>
        </p:nvSpPr>
        <p:spPr>
          <a:xfrm>
            <a:off x="2927033" y="3276600"/>
            <a:ext cx="1707833" cy="323850"/>
          </a:xfrm>
          <a:prstGeom prst="rect">
            <a:avLst/>
          </a:prstGeom>
          <a:noFill/>
          <a:ln/>
        </p:spPr>
        <p:txBody>
          <a:bodyPr wrap="square" lIns="0" tIns="0" rIns="0" bIns="0" rtlCol="0" anchor="t"/>
          <a:lstStyle/>
          <a:p>
            <a:pPr marL="0" indent="0" algn="l">
              <a:lnSpc>
                <a:spcPct val="115000"/>
              </a:lnSpc>
              <a:buNone/>
            </a:pPr>
            <a:r>
              <a:rPr lang="en-US" sz="2100" b="1" kern="0" spc="-50" dirty="0">
                <a:solidFill>
                  <a:srgbClr val="0B150E"/>
                </a:solidFill>
              </a:rPr>
              <a:t>Day 30</a:t>
            </a:r>
            <a:endParaRPr lang="en-US" sz="2100" dirty="0"/>
          </a:p>
        </p:txBody>
      </p:sp>
      <p:sp>
        <p:nvSpPr>
          <p:cNvPr id="36" name="Text 33"/>
          <p:cNvSpPr txBox="1"/>
          <p:nvPr/>
        </p:nvSpPr>
        <p:spPr>
          <a:xfrm>
            <a:off x="2927033" y="3638550"/>
            <a:ext cx="1707833" cy="361950"/>
          </a:xfrm>
          <a:prstGeom prst="rect">
            <a:avLst/>
          </a:prstGeom>
          <a:noFill/>
          <a:ln/>
        </p:spPr>
        <p:txBody>
          <a:bodyPr wrap="square" lIns="0" tIns="0" rIns="0" bIns="0" rtlCol="0" anchor="t"/>
          <a:lstStyle/>
          <a:p>
            <a:pPr marL="0" indent="0" algn="l">
              <a:lnSpc>
                <a:spcPct val="125000"/>
              </a:lnSpc>
              <a:buNone/>
            </a:pPr>
            <a:r>
              <a:rPr lang="en-US" sz="938" dirty="0">
                <a:solidFill>
                  <a:srgbClr val="3A3A3A"/>
                </a:solidFill>
              </a:rPr>
              <a:t>The second-lowest area, plus the seat count.</a:t>
            </a:r>
            <a:endParaRPr lang="en-US" sz="938" dirty="0"/>
          </a:p>
        </p:txBody>
      </p:sp>
      <p:sp>
        <p:nvSpPr>
          <p:cNvPr id="37" name="Shape 34"/>
          <p:cNvSpPr/>
          <p:nvPr/>
        </p:nvSpPr>
        <p:spPr>
          <a:xfrm>
            <a:off x="2927033" y="4076700"/>
            <a:ext cx="1707833" cy="0"/>
          </a:xfrm>
          <a:prstGeom prst="line">
            <a:avLst/>
          </a:prstGeom>
          <a:noFill/>
          <a:ln w="9525">
            <a:solidFill>
              <a:srgbClr val="E7E8E7"/>
            </a:solidFill>
            <a:prstDash val="solid"/>
          </a:ln>
        </p:spPr>
        <p:txBody>
          <a:bodyPr/>
          <a:lstStyle/>
          <a:p>
            <a:endParaRPr lang="en-GB"/>
          </a:p>
        </p:txBody>
      </p:sp>
      <p:sp>
        <p:nvSpPr>
          <p:cNvPr id="38" name="Tick box"/>
          <p:cNvSpPr/>
          <p:nvPr/>
        </p:nvSpPr>
        <p:spPr>
          <a:xfrm>
            <a:off x="2927033" y="424815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39" name="Text 36"/>
          <p:cNvSpPr txBox="1"/>
          <p:nvPr/>
        </p:nvSpPr>
        <p:spPr>
          <a:xfrm>
            <a:off x="3174683" y="422910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Count your seats (page 18)</a:t>
            </a:r>
            <a:endParaRPr lang="en-US" sz="1125" dirty="0"/>
          </a:p>
        </p:txBody>
      </p:sp>
      <p:sp>
        <p:nvSpPr>
          <p:cNvPr id="40" name="Tick box"/>
          <p:cNvSpPr/>
          <p:nvPr/>
        </p:nvSpPr>
        <p:spPr>
          <a:xfrm>
            <a:off x="2927033" y="506730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41" name="Text 38"/>
          <p:cNvSpPr txBox="1"/>
          <p:nvPr/>
        </p:nvSpPr>
        <p:spPr>
          <a:xfrm>
            <a:off x="3174683" y="504825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Tidy access to HR, finance and board folders</a:t>
            </a:r>
            <a:endParaRPr lang="en-US" sz="1125" dirty="0"/>
          </a:p>
        </p:txBody>
      </p:sp>
      <p:sp>
        <p:nvSpPr>
          <p:cNvPr id="42" name="Tick box"/>
          <p:cNvSpPr/>
          <p:nvPr/>
        </p:nvSpPr>
        <p:spPr>
          <a:xfrm>
            <a:off x="2927033" y="588645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43" name="Text 40"/>
          <p:cNvSpPr txBox="1"/>
          <p:nvPr/>
        </p:nvSpPr>
        <p:spPr>
          <a:xfrm>
            <a:off x="3174683" y="586740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Restore one real file or mailbox as a test</a:t>
            </a:r>
            <a:endParaRPr lang="en-US" sz="1125" dirty="0"/>
          </a:p>
        </p:txBody>
      </p:sp>
      <p:sp>
        <p:nvSpPr>
          <p:cNvPr id="44" name="Tick box"/>
          <p:cNvSpPr/>
          <p:nvPr/>
        </p:nvSpPr>
        <p:spPr>
          <a:xfrm>
            <a:off x="2927033" y="670560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45" name="Text 42"/>
          <p:cNvSpPr txBox="1"/>
          <p:nvPr/>
        </p:nvSpPr>
        <p:spPr>
          <a:xfrm>
            <a:off x="3174683" y="668655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Show staff what an AI-written scam looks like</a:t>
            </a:r>
            <a:endParaRPr lang="en-US" sz="1125" dirty="0"/>
          </a:p>
        </p:txBody>
      </p:sp>
      <p:sp>
        <p:nvSpPr>
          <p:cNvPr id="46" name="Text 43"/>
          <p:cNvSpPr txBox="1"/>
          <p:nvPr/>
        </p:nvSpPr>
        <p:spPr>
          <a:xfrm>
            <a:off x="4939665" y="2419350"/>
            <a:ext cx="2050733" cy="171450"/>
          </a:xfrm>
          <a:prstGeom prst="rect">
            <a:avLst/>
          </a:prstGeom>
          <a:noFill/>
          <a:ln/>
        </p:spPr>
        <p:txBody>
          <a:bodyPr wrap="square" lIns="0" tIns="0" rIns="0" bIns="0" rtlCol="0" anchor="t"/>
          <a:lstStyle/>
          <a:p>
            <a:pPr marL="0" indent="0" algn="ctr">
              <a:lnSpc>
                <a:spcPct val="115000"/>
              </a:lnSpc>
              <a:buNone/>
            </a:pPr>
            <a:r>
              <a:rPr lang="en-US" sz="900" b="1" kern="0" spc="90" dirty="0">
                <a:solidFill>
                  <a:srgbClr val="0B150E"/>
                </a:solidFill>
              </a:rPr>
              <a:t>NEXT 90 DAYS</a:t>
            </a:r>
            <a:endParaRPr lang="en-US" sz="900" dirty="0"/>
          </a:p>
        </p:txBody>
      </p:sp>
      <p:sp>
        <p:nvSpPr>
          <p:cNvPr id="47" name="Shape 44"/>
          <p:cNvSpPr/>
          <p:nvPr/>
        </p:nvSpPr>
        <p:spPr>
          <a:xfrm>
            <a:off x="5841206" y="2638425"/>
            <a:ext cx="247650" cy="247650"/>
          </a:xfrm>
          <a:prstGeom prst="ellipse">
            <a:avLst/>
          </a:prstGeom>
          <a:solidFill>
            <a:srgbClr val="7880B5"/>
          </a:solidFill>
          <a:ln w="38100">
            <a:solidFill>
              <a:srgbClr val="F5F5F3"/>
            </a:solidFill>
            <a:prstDash val="solid"/>
          </a:ln>
        </p:spPr>
        <p:txBody>
          <a:bodyPr/>
          <a:lstStyle/>
          <a:p>
            <a:endParaRPr lang="en-GB"/>
          </a:p>
        </p:txBody>
      </p:sp>
      <p:sp>
        <p:nvSpPr>
          <p:cNvPr id="48" name="Phase card"/>
          <p:cNvSpPr/>
          <p:nvPr/>
        </p:nvSpPr>
        <p:spPr>
          <a:xfrm>
            <a:off x="4939665" y="3086100"/>
            <a:ext cx="2050733" cy="4629150"/>
          </a:xfrm>
          <a:prstGeom prst="roundRect">
            <a:avLst>
              <a:gd name="adj" fmla="val 2787"/>
            </a:avLst>
          </a:prstGeom>
          <a:solidFill>
            <a:srgbClr val="FFFFFF"/>
          </a:solidFill>
          <a:ln/>
          <a:effectLst>
            <a:outerShdw blurRad="127000" dist="38100" dir="5400000" algn="bl" rotWithShape="0">
              <a:srgbClr val="0B150E">
                <a:alpha val="10000"/>
              </a:srgbClr>
            </a:outerShdw>
          </a:effectLst>
        </p:spPr>
        <p:txBody>
          <a:bodyPr/>
          <a:lstStyle/>
          <a:p>
            <a:endParaRPr lang="en-GB"/>
          </a:p>
        </p:txBody>
      </p:sp>
      <p:sp>
        <p:nvSpPr>
          <p:cNvPr id="49" name="Card accent"/>
          <p:cNvSpPr/>
          <p:nvPr/>
        </p:nvSpPr>
        <p:spPr>
          <a:xfrm>
            <a:off x="4939665" y="3086100"/>
            <a:ext cx="2050733" cy="38100"/>
          </a:xfrm>
          <a:prstGeom prst="rect">
            <a:avLst/>
          </a:prstGeom>
          <a:solidFill>
            <a:srgbClr val="7880B5"/>
          </a:solidFill>
          <a:ln/>
        </p:spPr>
        <p:txBody>
          <a:bodyPr/>
          <a:lstStyle/>
          <a:p>
            <a:endParaRPr lang="en-GB"/>
          </a:p>
        </p:txBody>
      </p:sp>
      <p:sp>
        <p:nvSpPr>
          <p:cNvPr id="50" name="Text 47"/>
          <p:cNvSpPr txBox="1"/>
          <p:nvPr/>
        </p:nvSpPr>
        <p:spPr>
          <a:xfrm>
            <a:off x="5111115" y="3276600"/>
            <a:ext cx="1707833" cy="323850"/>
          </a:xfrm>
          <a:prstGeom prst="rect">
            <a:avLst/>
          </a:prstGeom>
          <a:noFill/>
          <a:ln/>
        </p:spPr>
        <p:txBody>
          <a:bodyPr wrap="square" lIns="0" tIns="0" rIns="0" bIns="0" rtlCol="0" anchor="t"/>
          <a:lstStyle/>
          <a:p>
            <a:pPr marL="0" indent="0" algn="l">
              <a:lnSpc>
                <a:spcPct val="115000"/>
              </a:lnSpc>
              <a:buNone/>
            </a:pPr>
            <a:r>
              <a:rPr lang="en-US" sz="2100" b="1" kern="0" spc="-50" dirty="0">
                <a:solidFill>
                  <a:srgbClr val="0B150E"/>
                </a:solidFill>
              </a:rPr>
              <a:t>Day 90</a:t>
            </a:r>
            <a:endParaRPr lang="en-US" sz="2100" dirty="0"/>
          </a:p>
        </p:txBody>
      </p:sp>
      <p:sp>
        <p:nvSpPr>
          <p:cNvPr id="51" name="Text 48"/>
          <p:cNvSpPr txBox="1"/>
          <p:nvPr/>
        </p:nvSpPr>
        <p:spPr>
          <a:xfrm>
            <a:off x="5111115" y="3638550"/>
            <a:ext cx="1707833" cy="361950"/>
          </a:xfrm>
          <a:prstGeom prst="rect">
            <a:avLst/>
          </a:prstGeom>
          <a:noFill/>
          <a:ln/>
        </p:spPr>
        <p:txBody>
          <a:bodyPr wrap="square" lIns="0" tIns="0" rIns="0" bIns="0" rtlCol="0" anchor="t"/>
          <a:lstStyle/>
          <a:p>
            <a:pPr marL="0" indent="0" algn="l">
              <a:lnSpc>
                <a:spcPct val="125000"/>
              </a:lnSpc>
              <a:buNone/>
            </a:pPr>
            <a:r>
              <a:rPr lang="en-US" sz="938" dirty="0">
                <a:solidFill>
                  <a:srgbClr val="3A3A3A"/>
                </a:solidFill>
              </a:rPr>
              <a:t>The structural fixes.</a:t>
            </a:r>
            <a:endParaRPr lang="en-US" sz="938" dirty="0"/>
          </a:p>
        </p:txBody>
      </p:sp>
      <p:sp>
        <p:nvSpPr>
          <p:cNvPr id="52" name="Shape 49"/>
          <p:cNvSpPr/>
          <p:nvPr/>
        </p:nvSpPr>
        <p:spPr>
          <a:xfrm>
            <a:off x="5111115" y="4076700"/>
            <a:ext cx="1707833" cy="0"/>
          </a:xfrm>
          <a:prstGeom prst="line">
            <a:avLst/>
          </a:prstGeom>
          <a:noFill/>
          <a:ln w="9525">
            <a:solidFill>
              <a:srgbClr val="E7E8E7"/>
            </a:solidFill>
            <a:prstDash val="solid"/>
          </a:ln>
        </p:spPr>
        <p:txBody>
          <a:bodyPr/>
          <a:lstStyle/>
          <a:p>
            <a:endParaRPr lang="en-GB"/>
          </a:p>
        </p:txBody>
      </p:sp>
      <p:sp>
        <p:nvSpPr>
          <p:cNvPr id="53" name="Tick box"/>
          <p:cNvSpPr/>
          <p:nvPr/>
        </p:nvSpPr>
        <p:spPr>
          <a:xfrm>
            <a:off x="5111115" y="424815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54" name="Text 51"/>
          <p:cNvSpPr txBox="1"/>
          <p:nvPr/>
        </p:nvSpPr>
        <p:spPr>
          <a:xfrm>
            <a:off x="5358765" y="422910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Try AI on your time-drain task, with the work login</a:t>
            </a:r>
            <a:endParaRPr lang="en-US" sz="1125" dirty="0"/>
          </a:p>
        </p:txBody>
      </p:sp>
      <p:sp>
        <p:nvSpPr>
          <p:cNvPr id="55" name="Tick box"/>
          <p:cNvSpPr/>
          <p:nvPr/>
        </p:nvSpPr>
        <p:spPr>
          <a:xfrm>
            <a:off x="5111115" y="506730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56" name="Text 53"/>
          <p:cNvSpPr txBox="1"/>
          <p:nvPr/>
        </p:nvSpPr>
        <p:spPr>
          <a:xfrm>
            <a:off x="5358765" y="504825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Put admin accounts and your domain in the business’s name</a:t>
            </a:r>
            <a:endParaRPr lang="en-US" sz="1125" dirty="0"/>
          </a:p>
        </p:txBody>
      </p:sp>
      <p:sp>
        <p:nvSpPr>
          <p:cNvPr id="57" name="Tick box"/>
          <p:cNvSpPr/>
          <p:nvPr/>
        </p:nvSpPr>
        <p:spPr>
          <a:xfrm>
            <a:off x="5111115" y="588645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58" name="Text 55"/>
          <p:cNvSpPr txBox="1"/>
          <p:nvPr/>
        </p:nvSpPr>
        <p:spPr>
          <a:xfrm>
            <a:off x="5358765" y="586740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Fill in your one-page IT fact sheet (page 19)</a:t>
            </a:r>
            <a:endParaRPr lang="en-US" sz="1125" dirty="0"/>
          </a:p>
        </p:txBody>
      </p:sp>
      <p:sp>
        <p:nvSpPr>
          <p:cNvPr id="59" name="Tick box"/>
          <p:cNvSpPr/>
          <p:nvPr/>
        </p:nvSpPr>
        <p:spPr>
          <a:xfrm>
            <a:off x="5111115" y="6705600"/>
            <a:ext cx="152400" cy="152400"/>
          </a:xfrm>
          <a:prstGeom prst="roundRect">
            <a:avLst>
              <a:gd name="adj" fmla="val 18750"/>
            </a:avLst>
          </a:prstGeom>
          <a:solidFill>
            <a:srgbClr val="FFFFFF"/>
          </a:solidFill>
          <a:ln w="13970">
            <a:solidFill>
              <a:srgbClr val="9DA19E"/>
            </a:solidFill>
            <a:prstDash val="solid"/>
          </a:ln>
        </p:spPr>
        <p:txBody>
          <a:bodyPr/>
          <a:lstStyle/>
          <a:p>
            <a:endParaRPr lang="en-GB"/>
          </a:p>
        </p:txBody>
      </p:sp>
      <p:sp>
        <p:nvSpPr>
          <p:cNvPr id="60" name="Text 57"/>
          <p:cNvSpPr txBox="1"/>
          <p:nvPr/>
        </p:nvSpPr>
        <p:spPr>
          <a:xfrm>
            <a:off x="5358765" y="6686550"/>
            <a:ext cx="1479233" cy="628650"/>
          </a:xfrm>
          <a:prstGeom prst="rect">
            <a:avLst/>
          </a:prstGeom>
          <a:noFill/>
          <a:ln/>
        </p:spPr>
        <p:txBody>
          <a:bodyPr wrap="square" lIns="0" tIns="0" rIns="0" bIns="0" rtlCol="0" anchor="t"/>
          <a:lstStyle/>
          <a:p>
            <a:pPr marL="0" indent="0" algn="l">
              <a:lnSpc>
                <a:spcPct val="125000"/>
              </a:lnSpc>
              <a:buNone/>
            </a:pPr>
            <a:r>
              <a:rPr lang="en-US" sz="1125" dirty="0">
                <a:solidFill>
                  <a:srgbClr val="1E1E1E"/>
                </a:solidFill>
              </a:rPr>
              <a:t>Retake the six questions on page 21 and compare</a:t>
            </a:r>
            <a:endParaRPr lang="en-US" sz="1125" dirty="0"/>
          </a:p>
        </p:txBody>
      </p:sp>
      <p:sp>
        <p:nvSpPr>
          <p:cNvPr id="61" name="Two things panel"/>
          <p:cNvSpPr/>
          <p:nvPr/>
        </p:nvSpPr>
        <p:spPr>
          <a:xfrm>
            <a:off x="571500" y="7905750"/>
            <a:ext cx="6419850" cy="914400"/>
          </a:xfrm>
          <a:prstGeom prst="roundRect">
            <a:avLst>
              <a:gd name="adj" fmla="val 6250"/>
            </a:avLst>
          </a:prstGeom>
          <a:solidFill>
            <a:srgbClr val="0B150E"/>
          </a:solidFill>
          <a:ln/>
        </p:spPr>
        <p:txBody>
          <a:bodyPr/>
          <a:lstStyle/>
          <a:p>
            <a:endParaRPr lang="en-GB"/>
          </a:p>
        </p:txBody>
      </p:sp>
      <p:sp>
        <p:nvSpPr>
          <p:cNvPr id="62" name="Text 59"/>
          <p:cNvSpPr txBox="1"/>
          <p:nvPr/>
        </p:nvSpPr>
        <p:spPr>
          <a:xfrm>
            <a:off x="800100" y="8058150"/>
            <a:ext cx="3810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C2D036"/>
                </a:solidFill>
              </a:rPr>
              <a:t>IF YOU ONLY DO TWO THINGS</a:t>
            </a:r>
            <a:endParaRPr lang="en-US" sz="900" dirty="0"/>
          </a:p>
        </p:txBody>
      </p:sp>
      <p:sp>
        <p:nvSpPr>
          <p:cNvPr id="63" name="Text 60"/>
          <p:cNvSpPr txBox="1"/>
          <p:nvPr/>
        </p:nvSpPr>
        <p:spPr>
          <a:xfrm>
            <a:off x="800100" y="8286750"/>
            <a:ext cx="5962650" cy="457200"/>
          </a:xfrm>
          <a:prstGeom prst="rect">
            <a:avLst/>
          </a:prstGeom>
          <a:noFill/>
          <a:ln/>
        </p:spPr>
        <p:txBody>
          <a:bodyPr wrap="square" lIns="0" tIns="0" rIns="0" bIns="0" rtlCol="0" anchor="t"/>
          <a:lstStyle/>
          <a:p>
            <a:pPr marL="0" indent="0" algn="l">
              <a:lnSpc>
                <a:spcPct val="130000"/>
              </a:lnSpc>
              <a:buNone/>
            </a:pPr>
            <a:r>
              <a:rPr lang="en-US" sz="1125" dirty="0">
                <a:solidFill>
                  <a:srgbClr val="F5F5F3"/>
                </a:solidFill>
              </a:rPr>
              <a:t>Test one real restore, and count your unused seats. The first tells you whether your safety net exists. The second can help fund the rest.</a:t>
            </a:r>
            <a:endParaRPr lang="en-US" sz="1125" dirty="0"/>
          </a:p>
        </p:txBody>
      </p:sp>
      <p:sp>
        <p:nvSpPr>
          <p:cNvPr id="64" name="Card"/>
          <p:cNvSpPr/>
          <p:nvPr/>
        </p:nvSpPr>
        <p:spPr>
          <a:xfrm>
            <a:off x="571500" y="8991600"/>
            <a:ext cx="6419850" cy="838200"/>
          </a:xfrm>
          <a:prstGeom prst="roundRect">
            <a:avLst>
              <a:gd name="adj" fmla="val 6818"/>
            </a:avLst>
          </a:prstGeom>
          <a:solidFill>
            <a:srgbClr val="FFFFFF"/>
          </a:solidFill>
          <a:ln w="9525">
            <a:solidFill>
              <a:srgbClr val="DCDDDA"/>
            </a:solidFill>
            <a:prstDash val="solid"/>
          </a:ln>
        </p:spPr>
        <p:txBody>
          <a:bodyPr/>
          <a:lstStyle/>
          <a:p>
            <a:endParaRPr lang="en-GB"/>
          </a:p>
        </p:txBody>
      </p:sp>
      <p:sp>
        <p:nvSpPr>
          <p:cNvPr id="65" name="Text 62"/>
          <p:cNvSpPr txBox="1"/>
          <p:nvPr/>
        </p:nvSpPr>
        <p:spPr>
          <a:xfrm>
            <a:off x="800100" y="9086850"/>
            <a:ext cx="5962650" cy="2857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Who owns this list  </a:t>
            </a:r>
            <a:r>
              <a:rPr lang="en-US" sz="1050" dirty="0">
                <a:solidFill>
                  <a:srgbClr val="9DA19E"/>
                </a:solidFill>
              </a:rPr>
              <a:t>________________________</a:t>
            </a:r>
            <a:r>
              <a:rPr lang="en-US" sz="1050" dirty="0">
                <a:solidFill>
                  <a:srgbClr val="1E1E1E"/>
                </a:solidFill>
              </a:rPr>
              <a:t>      Review date  </a:t>
            </a:r>
            <a:r>
              <a:rPr lang="en-US" sz="1050" dirty="0">
                <a:solidFill>
                  <a:srgbClr val="9DA19E"/>
                </a:solidFill>
              </a:rPr>
              <a:t>____ / ____ / ________</a:t>
            </a:r>
            <a:endParaRPr lang="en-US" sz="1050" dirty="0"/>
          </a:p>
        </p:txBody>
      </p:sp>
      <p:sp>
        <p:nvSpPr>
          <p:cNvPr id="66" name="Text 63"/>
          <p:cNvSpPr txBox="1"/>
          <p:nvPr/>
        </p:nvSpPr>
        <p:spPr>
          <a:xfrm>
            <a:off x="800100" y="9429750"/>
            <a:ext cx="5962650" cy="2857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Score today  </a:t>
            </a:r>
            <a:r>
              <a:rPr lang="en-US" sz="1050" dirty="0">
                <a:solidFill>
                  <a:srgbClr val="9DA19E"/>
                </a:solidFill>
              </a:rPr>
              <a:t>______</a:t>
            </a:r>
            <a:r>
              <a:rPr lang="en-US" sz="1050" dirty="0">
                <a:solidFill>
                  <a:srgbClr val="1E1E1E"/>
                </a:solidFill>
              </a:rPr>
              <a:t> / 12      Target at review  </a:t>
            </a:r>
            <a:r>
              <a:rPr lang="en-US" sz="1050" dirty="0">
                <a:solidFill>
                  <a:srgbClr val="9DA19E"/>
                </a:solidFill>
              </a:rPr>
              <a:t>______</a:t>
            </a:r>
            <a:r>
              <a:rPr lang="en-US" sz="1050" dirty="0">
                <a:solidFill>
                  <a:srgbClr val="1E1E1E"/>
                </a:solidFill>
              </a:rPr>
              <a:t> / 12</a:t>
            </a:r>
            <a:endParaRPr lang="en-US" sz="1050" dirty="0"/>
          </a:p>
        </p:txBody>
      </p:sp>
      <p:sp>
        <p:nvSpPr>
          <p:cNvPr id="67" name="Footer rule"/>
          <p:cNvSpPr/>
          <p:nvPr/>
        </p:nvSpPr>
        <p:spPr>
          <a:xfrm>
            <a:off x="571500" y="10125075"/>
            <a:ext cx="6419850" cy="0"/>
          </a:xfrm>
          <a:prstGeom prst="line">
            <a:avLst/>
          </a:prstGeom>
          <a:noFill/>
          <a:ln w="9525">
            <a:solidFill>
              <a:srgbClr val="DCDDDA"/>
            </a:solidFill>
            <a:prstDash val="solid"/>
          </a:ln>
        </p:spPr>
        <p:txBody>
          <a:bodyPr/>
          <a:lstStyle/>
          <a:p>
            <a:endParaRPr lang="en-GB"/>
          </a:p>
        </p:txBody>
      </p:sp>
      <p:sp>
        <p:nvSpPr>
          <p:cNvPr id="68"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69"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70" name="Link: back to contents" descr="Link: back to contents">
            <a:hlinkClick r:id="rId4" action="ppaction://hlinksldjump" tooltip="Go to page 1"/>
          </p:cNvPr>
          <p:cNvPicPr>
            <a:picLocks noChangeAspect="1"/>
          </p:cNvPicPr>
          <p:nvPr/>
        </p:nvPicPr>
        <p:blipFill>
          <a:blip r:embed="rId5"/>
          <a:stretch>
            <a:fillRect/>
          </a:stretch>
        </p:blipFill>
        <p:spPr>
          <a:xfrm>
            <a:off x="3019425" y="10163175"/>
            <a:ext cx="1524000" cy="228600"/>
          </a:xfrm>
          <a:prstGeom prst="rect">
            <a:avLst/>
          </a:prstGeom>
        </p:spPr>
      </p:pic>
      <p:sp>
        <p:nvSpPr>
          <p:cNvPr id="71"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72" name="Link: IT Health Assessment" descr="Link: IT Health Assessment">
            <a:hlinkClick r:id="rId6" tooltip="Open in your browser"/>
          </p:cNvPr>
          <p:cNvPicPr>
            <a:picLocks noChangeAspect="1"/>
          </p:cNvPicPr>
          <p:nvPr/>
        </p:nvPicPr>
        <p:blipFill>
          <a:blip r:embed="rId5"/>
          <a:stretch>
            <a:fillRect/>
          </a:stretch>
        </p:blipFill>
        <p:spPr>
          <a:xfrm>
            <a:off x="5467350" y="10163175"/>
            <a:ext cx="1524000" cy="228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Ink band"/>
          <p:cNvSpPr/>
          <p:nvPr/>
        </p:nvSpPr>
        <p:spPr>
          <a:xfrm>
            <a:off x="0" y="0"/>
            <a:ext cx="7562850" cy="3238500"/>
          </a:xfrm>
          <a:prstGeom prst="rect">
            <a:avLst/>
          </a:prstGeom>
          <a:solidFill>
            <a:srgbClr val="0B150E"/>
          </a:solidFill>
          <a:ln/>
        </p:spPr>
        <p:txBody>
          <a:bodyPr/>
          <a:lstStyle/>
          <a:p>
            <a:endParaRPr lang="en-GB"/>
          </a:p>
        </p:txBody>
      </p:sp>
      <p:pic>
        <p:nvPicPr>
          <p:cNvPr id="3" name="Watermark 7C" descr="/home/claude/ebook/build/img/wm-ink.png"/>
          <p:cNvPicPr>
            <a:picLocks noChangeAspect="1"/>
          </p:cNvPicPr>
          <p:nvPr/>
        </p:nvPicPr>
        <p:blipFill>
          <a:blip r:embed="rId3">
            <a:alphaModFix amt="5000"/>
          </a:blip>
          <a:stretch>
            <a:fillRect/>
          </a:stretch>
        </p:blipFill>
        <p:spPr>
          <a:xfrm>
            <a:off x="3943350" y="0"/>
            <a:ext cx="3619500" cy="4000500"/>
          </a:xfrm>
          <a:prstGeom prst="rect">
            <a:avLst/>
          </a:prstGeom>
        </p:spPr>
      </p:pic>
      <p:pic>
        <p:nvPicPr>
          <p:cNvPr id="4" name="SevenC mark" descr="SevenC"/>
          <p:cNvPicPr>
            <a:picLocks noChangeAspect="1"/>
          </p:cNvPicPr>
          <p:nvPr/>
        </p:nvPicPr>
        <p:blipFill>
          <a:blip r:embed="rId4"/>
          <a:stretch>
            <a:fillRect/>
          </a:stretch>
        </p:blipFill>
        <p:spPr>
          <a:xfrm>
            <a:off x="571500" y="381000"/>
            <a:ext cx="171450" cy="171450"/>
          </a:xfrm>
          <a:prstGeom prst="rect">
            <a:avLst/>
          </a:prstGeom>
        </p:spPr>
      </p:pic>
      <p:sp>
        <p:nvSpPr>
          <p:cNvPr id="5"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6"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4 OF 4</a:t>
            </a:r>
            <a:endParaRPr lang="en-US" sz="788" dirty="0"/>
          </a:p>
        </p:txBody>
      </p:sp>
      <p:sp>
        <p:nvSpPr>
          <p:cNvPr id="7" name="Progress 1"/>
          <p:cNvSpPr/>
          <p:nvPr/>
        </p:nvSpPr>
        <p:spPr>
          <a:xfrm>
            <a:off x="5295900" y="447675"/>
            <a:ext cx="228600" cy="38100"/>
          </a:xfrm>
          <a:prstGeom prst="roundRect">
            <a:avLst>
              <a:gd name="adj" fmla="val 50000"/>
            </a:avLst>
          </a:prstGeom>
          <a:solidFill>
            <a:srgbClr val="C8C8C8"/>
          </a:solidFill>
          <a:ln/>
        </p:spPr>
        <p:txBody>
          <a:bodyPr/>
          <a:lstStyle/>
          <a:p>
            <a:endParaRPr lang="en-GB"/>
          </a:p>
        </p:txBody>
      </p:sp>
      <p:sp>
        <p:nvSpPr>
          <p:cNvPr id="8" name="Progress 2"/>
          <p:cNvSpPr/>
          <p:nvPr/>
        </p:nvSpPr>
        <p:spPr>
          <a:xfrm>
            <a:off x="5562600" y="447675"/>
            <a:ext cx="228600" cy="38100"/>
          </a:xfrm>
          <a:prstGeom prst="roundRect">
            <a:avLst>
              <a:gd name="adj" fmla="val 50000"/>
            </a:avLst>
          </a:prstGeom>
          <a:solidFill>
            <a:srgbClr val="C8C8C8"/>
          </a:solidFill>
          <a:ln/>
        </p:spPr>
        <p:txBody>
          <a:bodyPr/>
          <a:lstStyle/>
          <a:p>
            <a:endParaRPr lang="en-GB"/>
          </a:p>
        </p:txBody>
      </p:sp>
      <p:sp>
        <p:nvSpPr>
          <p:cNvPr id="9" name="Progress 3"/>
          <p:cNvSpPr/>
          <p:nvPr/>
        </p:nvSpPr>
        <p:spPr>
          <a:xfrm>
            <a:off x="5829300" y="447675"/>
            <a:ext cx="228600" cy="38100"/>
          </a:xfrm>
          <a:prstGeom prst="roundRect">
            <a:avLst>
              <a:gd name="adj" fmla="val 50000"/>
            </a:avLst>
          </a:prstGeom>
          <a:solidFill>
            <a:srgbClr val="C8C8C8"/>
          </a:solidFill>
          <a:ln/>
        </p:spPr>
        <p:txBody>
          <a:bodyPr/>
          <a:lstStyle/>
          <a:p>
            <a:endParaRPr lang="en-GB"/>
          </a:p>
        </p:txBody>
      </p:sp>
      <p:sp>
        <p:nvSpPr>
          <p:cNvPr id="10" name="Progress 4"/>
          <p:cNvSpPr/>
          <p:nvPr/>
        </p:nvSpPr>
        <p:spPr>
          <a:xfrm>
            <a:off x="6096000" y="447675"/>
            <a:ext cx="228600" cy="38100"/>
          </a:xfrm>
          <a:prstGeom prst="roundRect">
            <a:avLst>
              <a:gd name="adj" fmla="val 50000"/>
            </a:avLst>
          </a:prstGeom>
          <a:solidFill>
            <a:srgbClr val="C2D036"/>
          </a:solidFill>
          <a:ln/>
        </p:spPr>
        <p:txBody>
          <a:bodyPr/>
          <a:lstStyle/>
          <a:p>
            <a:endParaRPr lang="en-GB"/>
          </a:p>
        </p:txBody>
      </p:sp>
      <p:sp>
        <p:nvSpPr>
          <p:cNvPr id="11"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21 / 24</a:t>
            </a:r>
            <a:endParaRPr lang="en-US" sz="900" dirty="0"/>
          </a:p>
        </p:txBody>
      </p:sp>
      <p:sp>
        <p:nvSpPr>
          <p:cNvPr id="12" name="Header rule"/>
          <p:cNvSpPr/>
          <p:nvPr/>
        </p:nvSpPr>
        <p:spPr>
          <a:xfrm>
            <a:off x="571500" y="666750"/>
            <a:ext cx="6419850" cy="0"/>
          </a:xfrm>
          <a:prstGeom prst="line">
            <a:avLst/>
          </a:prstGeom>
          <a:noFill/>
          <a:ln w="9525">
            <a:solidFill>
              <a:srgbClr val="27302A"/>
            </a:solidFill>
            <a:prstDash val="solid"/>
          </a:ln>
        </p:spPr>
        <p:txBody>
          <a:bodyPr/>
          <a:lstStyle/>
          <a:p>
            <a:endParaRPr lang="en-GB"/>
          </a:p>
        </p:txBody>
      </p:sp>
      <p:sp>
        <p:nvSpPr>
          <p:cNvPr id="13" name="Part number"/>
          <p:cNvSpPr txBox="1"/>
          <p:nvPr/>
        </p:nvSpPr>
        <p:spPr>
          <a:xfrm>
            <a:off x="571500" y="800100"/>
            <a:ext cx="2857500" cy="952500"/>
          </a:xfrm>
          <a:prstGeom prst="rect">
            <a:avLst/>
          </a:prstGeom>
          <a:noFill/>
          <a:ln/>
        </p:spPr>
        <p:txBody>
          <a:bodyPr wrap="square" lIns="0" tIns="0" rIns="0" bIns="0" rtlCol="0" anchor="t"/>
          <a:lstStyle/>
          <a:p>
            <a:pPr marL="0" indent="0" algn="l">
              <a:lnSpc>
                <a:spcPct val="90000"/>
              </a:lnSpc>
              <a:buNone/>
            </a:pPr>
            <a:r>
              <a:rPr lang="en-US" sz="7500" b="1" kern="0" spc="-250" dirty="0">
                <a:solidFill>
                  <a:srgbClr val="C2D036"/>
                </a:solidFill>
              </a:rPr>
              <a:t>04</a:t>
            </a:r>
            <a:endParaRPr lang="en-US" sz="7500" dirty="0"/>
          </a:p>
        </p:txBody>
      </p:sp>
      <p:sp>
        <p:nvSpPr>
          <p:cNvPr id="14" name="Eyebrow"/>
          <p:cNvSpPr txBox="1"/>
          <p:nvPr/>
        </p:nvSpPr>
        <p:spPr>
          <a:xfrm>
            <a:off x="571500" y="1790700"/>
            <a:ext cx="38100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C8C8C8"/>
                </a:solidFill>
              </a:rPr>
              <a:t>PART FOUR</a:t>
            </a:r>
            <a:endParaRPr lang="en-US" sz="975" dirty="0"/>
          </a:p>
        </p:txBody>
      </p:sp>
      <p:sp>
        <p:nvSpPr>
          <p:cNvPr id="15" name="Headline"/>
          <p:cNvSpPr txBox="1"/>
          <p:nvPr/>
        </p:nvSpPr>
        <p:spPr>
          <a:xfrm>
            <a:off x="571500" y="2000250"/>
            <a:ext cx="6419850" cy="514350"/>
          </a:xfrm>
          <a:prstGeom prst="rect">
            <a:avLst/>
          </a:prstGeom>
          <a:noFill/>
          <a:ln/>
        </p:spPr>
        <p:txBody>
          <a:bodyPr wrap="square" lIns="0" tIns="0" rIns="0" bIns="0" rtlCol="0" anchor="t"/>
          <a:lstStyle/>
          <a:p>
            <a:pPr marL="0" indent="0" algn="l">
              <a:lnSpc>
                <a:spcPct val="100000"/>
              </a:lnSpc>
              <a:buNone/>
            </a:pPr>
            <a:r>
              <a:rPr lang="en-US" sz="3300" b="1" kern="0" spc="-60" dirty="0">
                <a:solidFill>
                  <a:srgbClr val="FFFFFF"/>
                </a:solidFill>
              </a:rPr>
              <a:t>Find out </a:t>
            </a:r>
            <a:r>
              <a:rPr lang="en-US" sz="3300" b="1" kern="0" spc="-60" dirty="0">
                <a:solidFill>
                  <a:srgbClr val="C2D036"/>
                </a:solidFill>
              </a:rPr>
              <a:t>where you stand</a:t>
            </a:r>
            <a:endParaRPr lang="en-US" sz="3300" dirty="0"/>
          </a:p>
        </p:txBody>
      </p:sp>
      <p:sp>
        <p:nvSpPr>
          <p:cNvPr id="16" name="Subline"/>
          <p:cNvSpPr txBox="1"/>
          <p:nvPr/>
        </p:nvSpPr>
        <p:spPr>
          <a:xfrm>
            <a:off x="571500" y="2590800"/>
            <a:ext cx="5905500" cy="438150"/>
          </a:xfrm>
          <a:prstGeom prst="rect">
            <a:avLst/>
          </a:prstGeom>
          <a:noFill/>
          <a:ln/>
        </p:spPr>
        <p:txBody>
          <a:bodyPr wrap="square" lIns="0" tIns="0" rIns="0" bIns="0" rtlCol="0" anchor="t"/>
          <a:lstStyle/>
          <a:p>
            <a:pPr marL="0" indent="0" algn="l">
              <a:lnSpc>
                <a:spcPct val="130000"/>
              </a:lnSpc>
              <a:buNone/>
            </a:pPr>
            <a:r>
              <a:rPr lang="en-US" sz="1200" dirty="0">
                <a:solidFill>
                  <a:srgbClr val="C8C8C8"/>
                </a:solidFill>
              </a:rPr>
              <a:t>Six questions, two minutes. Not sure counts as no: not knowing is a finding too.</a:t>
            </a:r>
            <a:endParaRPr lang="en-US" sz="1200" dirty="0"/>
          </a:p>
        </p:txBody>
      </p:sp>
      <p:sp>
        <p:nvSpPr>
          <p:cNvPr id="17" name="Card"/>
          <p:cNvSpPr/>
          <p:nvPr/>
        </p:nvSpPr>
        <p:spPr>
          <a:xfrm>
            <a:off x="571500" y="3409950"/>
            <a:ext cx="6419850" cy="3924300"/>
          </a:xfrm>
          <a:prstGeom prst="roundRect">
            <a:avLst>
              <a:gd name="adj" fmla="val 1456"/>
            </a:avLst>
          </a:prstGeom>
          <a:solidFill>
            <a:srgbClr val="FFFFFF"/>
          </a:solidFill>
          <a:ln w="9525">
            <a:solidFill>
              <a:srgbClr val="E7E8E7"/>
            </a:solidFill>
            <a:prstDash val="solid"/>
          </a:ln>
        </p:spPr>
        <p:txBody>
          <a:bodyPr/>
          <a:lstStyle/>
          <a:p>
            <a:endParaRPr lang="en-GB"/>
          </a:p>
        </p:txBody>
      </p:sp>
      <p:sp>
        <p:nvSpPr>
          <p:cNvPr id="18" name="Table header"/>
          <p:cNvSpPr/>
          <p:nvPr/>
        </p:nvSpPr>
        <p:spPr>
          <a:xfrm>
            <a:off x="581025" y="3419475"/>
            <a:ext cx="6400800" cy="361950"/>
          </a:xfrm>
          <a:prstGeom prst="rect">
            <a:avLst/>
          </a:prstGeom>
          <a:solidFill>
            <a:srgbClr val="F5F5F3"/>
          </a:solidFill>
          <a:ln/>
        </p:spPr>
        <p:txBody>
          <a:bodyPr/>
          <a:lstStyle/>
          <a:p>
            <a:endParaRPr lang="en-GB"/>
          </a:p>
        </p:txBody>
      </p:sp>
      <p:sp>
        <p:nvSpPr>
          <p:cNvPr id="19" name="Text 15"/>
          <p:cNvSpPr txBox="1"/>
          <p:nvPr/>
        </p:nvSpPr>
        <p:spPr>
          <a:xfrm>
            <a:off x="723900" y="3419475"/>
            <a:ext cx="285750" cy="361950"/>
          </a:xfrm>
          <a:prstGeom prst="rect">
            <a:avLst/>
          </a:prstGeom>
          <a:noFill/>
          <a:ln/>
        </p:spPr>
        <p:txBody>
          <a:bodyPr wrap="square" lIns="0" tIns="0" rIns="0" bIns="0" rtlCol="0" anchor="ctr"/>
          <a:lstStyle/>
          <a:p>
            <a:pPr marL="0" indent="0" algn="l">
              <a:lnSpc>
                <a:spcPct val="115000"/>
              </a:lnSpc>
              <a:buNone/>
            </a:pPr>
            <a:r>
              <a:rPr lang="en-US" sz="788" b="1" kern="0" spc="60" dirty="0">
                <a:solidFill>
                  <a:srgbClr val="8A8A8A"/>
                </a:solidFill>
              </a:rPr>
              <a:t>#</a:t>
            </a:r>
            <a:endParaRPr lang="en-US" sz="788" dirty="0"/>
          </a:p>
        </p:txBody>
      </p:sp>
      <p:sp>
        <p:nvSpPr>
          <p:cNvPr id="20" name="Text 16"/>
          <p:cNvSpPr txBox="1"/>
          <p:nvPr/>
        </p:nvSpPr>
        <p:spPr>
          <a:xfrm>
            <a:off x="1047750" y="3419475"/>
            <a:ext cx="2857500" cy="361950"/>
          </a:xfrm>
          <a:prstGeom prst="rect">
            <a:avLst/>
          </a:prstGeom>
          <a:noFill/>
          <a:ln/>
        </p:spPr>
        <p:txBody>
          <a:bodyPr wrap="square" lIns="0" tIns="0" rIns="0" bIns="0" rtlCol="0" anchor="ctr"/>
          <a:lstStyle/>
          <a:p>
            <a:pPr marL="0" indent="0" algn="l">
              <a:lnSpc>
                <a:spcPct val="115000"/>
              </a:lnSpc>
              <a:buNone/>
            </a:pPr>
            <a:r>
              <a:rPr lang="en-US" sz="788" b="1" kern="0" spc="60" dirty="0">
                <a:solidFill>
                  <a:srgbClr val="8A8A8A"/>
                </a:solidFill>
              </a:rPr>
              <a:t>QUESTION</a:t>
            </a:r>
            <a:endParaRPr lang="en-US" sz="788" dirty="0"/>
          </a:p>
        </p:txBody>
      </p:sp>
      <p:sp>
        <p:nvSpPr>
          <p:cNvPr id="21" name="Text 17"/>
          <p:cNvSpPr txBox="1"/>
          <p:nvPr/>
        </p:nvSpPr>
        <p:spPr>
          <a:xfrm>
            <a:off x="4943475" y="3419475"/>
            <a:ext cx="666750" cy="361950"/>
          </a:xfrm>
          <a:prstGeom prst="rect">
            <a:avLst/>
          </a:prstGeom>
          <a:noFill/>
          <a:ln/>
        </p:spPr>
        <p:txBody>
          <a:bodyPr wrap="square" lIns="0" tIns="0" rIns="0" bIns="0" rtlCol="0" anchor="ctr"/>
          <a:lstStyle/>
          <a:p>
            <a:pPr marL="0" indent="0" algn="ctr">
              <a:lnSpc>
                <a:spcPct val="115000"/>
              </a:lnSpc>
              <a:buNone/>
            </a:pPr>
            <a:r>
              <a:rPr lang="en-US" sz="788" b="1" kern="0" spc="60" dirty="0">
                <a:solidFill>
                  <a:srgbClr val="8A8A8A"/>
                </a:solidFill>
              </a:rPr>
              <a:t>YES · 2</a:t>
            </a:r>
            <a:endParaRPr lang="en-US" sz="788" dirty="0"/>
          </a:p>
        </p:txBody>
      </p:sp>
      <p:sp>
        <p:nvSpPr>
          <p:cNvPr id="22" name="Text 18"/>
          <p:cNvSpPr txBox="1"/>
          <p:nvPr/>
        </p:nvSpPr>
        <p:spPr>
          <a:xfrm>
            <a:off x="5610225" y="3419475"/>
            <a:ext cx="666750" cy="361950"/>
          </a:xfrm>
          <a:prstGeom prst="rect">
            <a:avLst/>
          </a:prstGeom>
          <a:noFill/>
          <a:ln/>
        </p:spPr>
        <p:txBody>
          <a:bodyPr wrap="square" lIns="0" tIns="0" rIns="0" bIns="0" rtlCol="0" anchor="ctr"/>
          <a:lstStyle/>
          <a:p>
            <a:pPr marL="0" indent="0" algn="ctr">
              <a:lnSpc>
                <a:spcPct val="115000"/>
              </a:lnSpc>
              <a:buNone/>
            </a:pPr>
            <a:r>
              <a:rPr lang="en-US" sz="788" b="1" kern="0" spc="60" dirty="0">
                <a:solidFill>
                  <a:srgbClr val="8A8A8A"/>
                </a:solidFill>
              </a:rPr>
              <a:t>PARTLY · 1</a:t>
            </a:r>
            <a:endParaRPr lang="en-US" sz="788" dirty="0"/>
          </a:p>
        </p:txBody>
      </p:sp>
      <p:sp>
        <p:nvSpPr>
          <p:cNvPr id="23" name="Text 19"/>
          <p:cNvSpPr txBox="1"/>
          <p:nvPr/>
        </p:nvSpPr>
        <p:spPr>
          <a:xfrm>
            <a:off x="6276975" y="3419475"/>
            <a:ext cx="666750" cy="361950"/>
          </a:xfrm>
          <a:prstGeom prst="rect">
            <a:avLst/>
          </a:prstGeom>
          <a:noFill/>
          <a:ln/>
        </p:spPr>
        <p:txBody>
          <a:bodyPr wrap="square" lIns="0" tIns="0" rIns="0" bIns="0" rtlCol="0" anchor="ctr"/>
          <a:lstStyle/>
          <a:p>
            <a:pPr marL="0" indent="0" algn="ctr">
              <a:lnSpc>
                <a:spcPct val="115000"/>
              </a:lnSpc>
              <a:buNone/>
            </a:pPr>
            <a:r>
              <a:rPr lang="en-US" sz="788" b="1" kern="0" spc="60" dirty="0">
                <a:solidFill>
                  <a:srgbClr val="8A8A8A"/>
                </a:solidFill>
              </a:rPr>
              <a:t>NO · 0</a:t>
            </a:r>
            <a:endParaRPr lang="en-US" sz="788" dirty="0"/>
          </a:p>
        </p:txBody>
      </p:sp>
      <p:sp>
        <p:nvSpPr>
          <p:cNvPr id="24" name="Text 20"/>
          <p:cNvSpPr txBox="1"/>
          <p:nvPr/>
        </p:nvSpPr>
        <p:spPr>
          <a:xfrm>
            <a:off x="723900" y="3781425"/>
            <a:ext cx="285750" cy="514350"/>
          </a:xfrm>
          <a:prstGeom prst="rect">
            <a:avLst/>
          </a:prstGeom>
          <a:noFill/>
          <a:ln/>
        </p:spPr>
        <p:txBody>
          <a:bodyPr wrap="square" lIns="0" tIns="0" rIns="0" bIns="0" rtlCol="0" anchor="ctr"/>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01</a:t>
            </a:r>
            <a:endParaRPr lang="en-US" sz="975" dirty="0"/>
          </a:p>
        </p:txBody>
      </p:sp>
      <p:sp>
        <p:nvSpPr>
          <p:cNvPr id="25" name="Text 21"/>
          <p:cNvSpPr txBox="1"/>
          <p:nvPr/>
        </p:nvSpPr>
        <p:spPr>
          <a:xfrm>
            <a:off x="1047750" y="3781425"/>
            <a:ext cx="3810000" cy="5143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Do you know which AI tools your staff use with company information, including free ones?</a:t>
            </a:r>
            <a:endParaRPr lang="en-US" sz="1050" dirty="0"/>
          </a:p>
        </p:txBody>
      </p:sp>
      <p:sp>
        <p:nvSpPr>
          <p:cNvPr id="26" name="Answer circle"/>
          <p:cNvSpPr/>
          <p:nvPr/>
        </p:nvSpPr>
        <p:spPr>
          <a:xfrm>
            <a:off x="5181600" y="3943350"/>
            <a:ext cx="190500" cy="190500"/>
          </a:xfrm>
          <a:prstGeom prst="ellipse">
            <a:avLst/>
          </a:prstGeom>
          <a:solidFill>
            <a:srgbClr val="FFFFFF"/>
          </a:solidFill>
          <a:ln w="13970">
            <a:solidFill>
              <a:srgbClr val="9DA19E"/>
            </a:solidFill>
            <a:prstDash val="solid"/>
          </a:ln>
        </p:spPr>
        <p:txBody>
          <a:bodyPr/>
          <a:lstStyle/>
          <a:p>
            <a:endParaRPr lang="en-GB"/>
          </a:p>
        </p:txBody>
      </p:sp>
      <p:sp>
        <p:nvSpPr>
          <p:cNvPr id="27" name="Answer circle"/>
          <p:cNvSpPr/>
          <p:nvPr/>
        </p:nvSpPr>
        <p:spPr>
          <a:xfrm>
            <a:off x="5848350" y="3943350"/>
            <a:ext cx="190500" cy="190500"/>
          </a:xfrm>
          <a:prstGeom prst="ellipse">
            <a:avLst/>
          </a:prstGeom>
          <a:solidFill>
            <a:srgbClr val="FFFFFF"/>
          </a:solidFill>
          <a:ln w="13970">
            <a:solidFill>
              <a:srgbClr val="9DA19E"/>
            </a:solidFill>
            <a:prstDash val="solid"/>
          </a:ln>
        </p:spPr>
        <p:txBody>
          <a:bodyPr/>
          <a:lstStyle/>
          <a:p>
            <a:endParaRPr lang="en-GB"/>
          </a:p>
        </p:txBody>
      </p:sp>
      <p:sp>
        <p:nvSpPr>
          <p:cNvPr id="28" name="Answer circle"/>
          <p:cNvSpPr/>
          <p:nvPr/>
        </p:nvSpPr>
        <p:spPr>
          <a:xfrm>
            <a:off x="6515100" y="3943350"/>
            <a:ext cx="190500" cy="190500"/>
          </a:xfrm>
          <a:prstGeom prst="ellipse">
            <a:avLst/>
          </a:prstGeom>
          <a:solidFill>
            <a:srgbClr val="FFFFFF"/>
          </a:solidFill>
          <a:ln w="13970">
            <a:solidFill>
              <a:srgbClr val="9DA19E"/>
            </a:solidFill>
            <a:prstDash val="solid"/>
          </a:ln>
        </p:spPr>
        <p:txBody>
          <a:bodyPr/>
          <a:lstStyle/>
          <a:p>
            <a:endParaRPr lang="en-GB"/>
          </a:p>
        </p:txBody>
      </p:sp>
      <p:sp>
        <p:nvSpPr>
          <p:cNvPr id="29" name="Shape 25"/>
          <p:cNvSpPr/>
          <p:nvPr/>
        </p:nvSpPr>
        <p:spPr>
          <a:xfrm>
            <a:off x="581025" y="4295775"/>
            <a:ext cx="6400800" cy="0"/>
          </a:xfrm>
          <a:prstGeom prst="line">
            <a:avLst/>
          </a:prstGeom>
          <a:noFill/>
          <a:ln w="9525">
            <a:solidFill>
              <a:srgbClr val="E7E8E7"/>
            </a:solidFill>
            <a:prstDash val="solid"/>
          </a:ln>
        </p:spPr>
        <p:txBody>
          <a:bodyPr/>
          <a:lstStyle/>
          <a:p>
            <a:endParaRPr lang="en-GB"/>
          </a:p>
        </p:txBody>
      </p:sp>
      <p:sp>
        <p:nvSpPr>
          <p:cNvPr id="30" name="Text 26"/>
          <p:cNvSpPr txBox="1"/>
          <p:nvPr/>
        </p:nvSpPr>
        <p:spPr>
          <a:xfrm>
            <a:off x="723900" y="4295775"/>
            <a:ext cx="285750" cy="514350"/>
          </a:xfrm>
          <a:prstGeom prst="rect">
            <a:avLst/>
          </a:prstGeom>
          <a:noFill/>
          <a:ln/>
        </p:spPr>
        <p:txBody>
          <a:bodyPr wrap="square" lIns="0" tIns="0" rIns="0" bIns="0" rtlCol="0" anchor="ctr"/>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02</a:t>
            </a:r>
            <a:endParaRPr lang="en-US" sz="975" dirty="0"/>
          </a:p>
        </p:txBody>
      </p:sp>
      <p:sp>
        <p:nvSpPr>
          <p:cNvPr id="31" name="Text 27"/>
          <p:cNvSpPr txBox="1"/>
          <p:nvPr/>
        </p:nvSpPr>
        <p:spPr>
          <a:xfrm>
            <a:off x="1047750" y="4295775"/>
            <a:ext cx="3810000" cy="5143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Is there a written rule about what may go into an AI tool, and have staff read it?</a:t>
            </a:r>
            <a:endParaRPr lang="en-US" sz="1050" dirty="0"/>
          </a:p>
        </p:txBody>
      </p:sp>
      <p:sp>
        <p:nvSpPr>
          <p:cNvPr id="32" name="Answer circle"/>
          <p:cNvSpPr/>
          <p:nvPr/>
        </p:nvSpPr>
        <p:spPr>
          <a:xfrm>
            <a:off x="5181600" y="4457700"/>
            <a:ext cx="190500" cy="190500"/>
          </a:xfrm>
          <a:prstGeom prst="ellipse">
            <a:avLst/>
          </a:prstGeom>
          <a:solidFill>
            <a:srgbClr val="FFFFFF"/>
          </a:solidFill>
          <a:ln w="13970">
            <a:solidFill>
              <a:srgbClr val="9DA19E"/>
            </a:solidFill>
            <a:prstDash val="solid"/>
          </a:ln>
        </p:spPr>
        <p:txBody>
          <a:bodyPr/>
          <a:lstStyle/>
          <a:p>
            <a:endParaRPr lang="en-GB"/>
          </a:p>
        </p:txBody>
      </p:sp>
      <p:sp>
        <p:nvSpPr>
          <p:cNvPr id="33" name="Answer circle"/>
          <p:cNvSpPr/>
          <p:nvPr/>
        </p:nvSpPr>
        <p:spPr>
          <a:xfrm>
            <a:off x="5848350" y="4457700"/>
            <a:ext cx="190500" cy="190500"/>
          </a:xfrm>
          <a:prstGeom prst="ellipse">
            <a:avLst/>
          </a:prstGeom>
          <a:solidFill>
            <a:srgbClr val="FFFFFF"/>
          </a:solidFill>
          <a:ln w="13970">
            <a:solidFill>
              <a:srgbClr val="9DA19E"/>
            </a:solidFill>
            <a:prstDash val="solid"/>
          </a:ln>
        </p:spPr>
        <p:txBody>
          <a:bodyPr/>
          <a:lstStyle/>
          <a:p>
            <a:endParaRPr lang="en-GB"/>
          </a:p>
        </p:txBody>
      </p:sp>
      <p:sp>
        <p:nvSpPr>
          <p:cNvPr id="34" name="Answer circle"/>
          <p:cNvSpPr/>
          <p:nvPr/>
        </p:nvSpPr>
        <p:spPr>
          <a:xfrm>
            <a:off x="6515100" y="4457700"/>
            <a:ext cx="190500" cy="190500"/>
          </a:xfrm>
          <a:prstGeom prst="ellipse">
            <a:avLst/>
          </a:prstGeom>
          <a:solidFill>
            <a:srgbClr val="FFFFFF"/>
          </a:solidFill>
          <a:ln w="13970">
            <a:solidFill>
              <a:srgbClr val="9DA19E"/>
            </a:solidFill>
            <a:prstDash val="solid"/>
          </a:ln>
        </p:spPr>
        <p:txBody>
          <a:bodyPr/>
          <a:lstStyle/>
          <a:p>
            <a:endParaRPr lang="en-GB"/>
          </a:p>
        </p:txBody>
      </p:sp>
      <p:sp>
        <p:nvSpPr>
          <p:cNvPr id="35" name="Shape 31"/>
          <p:cNvSpPr/>
          <p:nvPr/>
        </p:nvSpPr>
        <p:spPr>
          <a:xfrm>
            <a:off x="581025" y="4810125"/>
            <a:ext cx="6400800" cy="0"/>
          </a:xfrm>
          <a:prstGeom prst="line">
            <a:avLst/>
          </a:prstGeom>
          <a:noFill/>
          <a:ln w="9525">
            <a:solidFill>
              <a:srgbClr val="E7E8E7"/>
            </a:solidFill>
            <a:prstDash val="solid"/>
          </a:ln>
        </p:spPr>
        <p:txBody>
          <a:bodyPr/>
          <a:lstStyle/>
          <a:p>
            <a:endParaRPr lang="en-GB"/>
          </a:p>
        </p:txBody>
      </p:sp>
      <p:sp>
        <p:nvSpPr>
          <p:cNvPr id="36" name="Text 32"/>
          <p:cNvSpPr txBox="1"/>
          <p:nvPr/>
        </p:nvSpPr>
        <p:spPr>
          <a:xfrm>
            <a:off x="723900" y="4810125"/>
            <a:ext cx="285750" cy="514350"/>
          </a:xfrm>
          <a:prstGeom prst="rect">
            <a:avLst/>
          </a:prstGeom>
          <a:noFill/>
          <a:ln/>
        </p:spPr>
        <p:txBody>
          <a:bodyPr wrap="square" lIns="0" tIns="0" rIns="0" bIns="0" rtlCol="0" anchor="ctr"/>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03</a:t>
            </a:r>
            <a:endParaRPr lang="en-US" sz="975" dirty="0"/>
          </a:p>
        </p:txBody>
      </p:sp>
      <p:sp>
        <p:nvSpPr>
          <p:cNvPr id="37" name="Text 33"/>
          <p:cNvSpPr txBox="1"/>
          <p:nvPr/>
        </p:nvSpPr>
        <p:spPr>
          <a:xfrm>
            <a:off x="1047750" y="4810125"/>
            <a:ext cx="3810000" cy="5143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Are permissions tidy enough that a search of one person’s files wouldn’t surface payroll?</a:t>
            </a:r>
            <a:endParaRPr lang="en-US" sz="1050" dirty="0"/>
          </a:p>
        </p:txBody>
      </p:sp>
      <p:sp>
        <p:nvSpPr>
          <p:cNvPr id="38" name="Answer circle"/>
          <p:cNvSpPr/>
          <p:nvPr/>
        </p:nvSpPr>
        <p:spPr>
          <a:xfrm>
            <a:off x="5181600" y="4972050"/>
            <a:ext cx="190500" cy="190500"/>
          </a:xfrm>
          <a:prstGeom prst="ellipse">
            <a:avLst/>
          </a:prstGeom>
          <a:solidFill>
            <a:srgbClr val="FFFFFF"/>
          </a:solidFill>
          <a:ln w="13970">
            <a:solidFill>
              <a:srgbClr val="9DA19E"/>
            </a:solidFill>
            <a:prstDash val="solid"/>
          </a:ln>
        </p:spPr>
        <p:txBody>
          <a:bodyPr/>
          <a:lstStyle/>
          <a:p>
            <a:endParaRPr lang="en-GB"/>
          </a:p>
        </p:txBody>
      </p:sp>
      <p:sp>
        <p:nvSpPr>
          <p:cNvPr id="39" name="Answer circle"/>
          <p:cNvSpPr/>
          <p:nvPr/>
        </p:nvSpPr>
        <p:spPr>
          <a:xfrm>
            <a:off x="5848350" y="4972050"/>
            <a:ext cx="190500" cy="190500"/>
          </a:xfrm>
          <a:prstGeom prst="ellipse">
            <a:avLst/>
          </a:prstGeom>
          <a:solidFill>
            <a:srgbClr val="FFFFFF"/>
          </a:solidFill>
          <a:ln w="13970">
            <a:solidFill>
              <a:srgbClr val="9DA19E"/>
            </a:solidFill>
            <a:prstDash val="solid"/>
          </a:ln>
        </p:spPr>
        <p:txBody>
          <a:bodyPr/>
          <a:lstStyle/>
          <a:p>
            <a:endParaRPr lang="en-GB"/>
          </a:p>
        </p:txBody>
      </p:sp>
      <p:sp>
        <p:nvSpPr>
          <p:cNvPr id="40" name="Answer circle"/>
          <p:cNvSpPr/>
          <p:nvPr/>
        </p:nvSpPr>
        <p:spPr>
          <a:xfrm>
            <a:off x="6515100" y="4972050"/>
            <a:ext cx="190500" cy="190500"/>
          </a:xfrm>
          <a:prstGeom prst="ellipse">
            <a:avLst/>
          </a:prstGeom>
          <a:solidFill>
            <a:srgbClr val="FFFFFF"/>
          </a:solidFill>
          <a:ln w="13970">
            <a:solidFill>
              <a:srgbClr val="9DA19E"/>
            </a:solidFill>
            <a:prstDash val="solid"/>
          </a:ln>
        </p:spPr>
        <p:txBody>
          <a:bodyPr/>
          <a:lstStyle/>
          <a:p>
            <a:endParaRPr lang="en-GB"/>
          </a:p>
        </p:txBody>
      </p:sp>
      <p:sp>
        <p:nvSpPr>
          <p:cNvPr id="41" name="Shape 37"/>
          <p:cNvSpPr/>
          <p:nvPr/>
        </p:nvSpPr>
        <p:spPr>
          <a:xfrm>
            <a:off x="581025" y="5324475"/>
            <a:ext cx="6400800" cy="0"/>
          </a:xfrm>
          <a:prstGeom prst="line">
            <a:avLst/>
          </a:prstGeom>
          <a:noFill/>
          <a:ln w="9525">
            <a:solidFill>
              <a:srgbClr val="E7E8E7"/>
            </a:solidFill>
            <a:prstDash val="solid"/>
          </a:ln>
        </p:spPr>
        <p:txBody>
          <a:bodyPr/>
          <a:lstStyle/>
          <a:p>
            <a:endParaRPr lang="en-GB"/>
          </a:p>
        </p:txBody>
      </p:sp>
      <p:sp>
        <p:nvSpPr>
          <p:cNvPr id="42" name="Text 38"/>
          <p:cNvSpPr txBox="1"/>
          <p:nvPr/>
        </p:nvSpPr>
        <p:spPr>
          <a:xfrm>
            <a:off x="723900" y="5324475"/>
            <a:ext cx="285750" cy="514350"/>
          </a:xfrm>
          <a:prstGeom prst="rect">
            <a:avLst/>
          </a:prstGeom>
          <a:noFill/>
          <a:ln/>
        </p:spPr>
        <p:txBody>
          <a:bodyPr wrap="square" lIns="0" tIns="0" rIns="0" bIns="0" rtlCol="0" anchor="ctr"/>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04</a:t>
            </a:r>
            <a:endParaRPr lang="en-US" sz="975" dirty="0"/>
          </a:p>
        </p:txBody>
      </p:sp>
      <p:sp>
        <p:nvSpPr>
          <p:cNvPr id="43" name="Text 39"/>
          <p:cNvSpPr txBox="1"/>
          <p:nvPr/>
        </p:nvSpPr>
        <p:spPr>
          <a:xfrm>
            <a:off x="1047750" y="5324475"/>
            <a:ext cx="3810000" cy="5143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Is two-step sign-in (MFA) switched on for every user, including directors?</a:t>
            </a:r>
            <a:endParaRPr lang="en-US" sz="1050" dirty="0"/>
          </a:p>
        </p:txBody>
      </p:sp>
      <p:sp>
        <p:nvSpPr>
          <p:cNvPr id="44" name="Answer circle"/>
          <p:cNvSpPr/>
          <p:nvPr/>
        </p:nvSpPr>
        <p:spPr>
          <a:xfrm>
            <a:off x="5181600" y="5486400"/>
            <a:ext cx="190500" cy="190500"/>
          </a:xfrm>
          <a:prstGeom prst="ellipse">
            <a:avLst/>
          </a:prstGeom>
          <a:solidFill>
            <a:srgbClr val="FFFFFF"/>
          </a:solidFill>
          <a:ln w="13970">
            <a:solidFill>
              <a:srgbClr val="9DA19E"/>
            </a:solidFill>
            <a:prstDash val="solid"/>
          </a:ln>
        </p:spPr>
        <p:txBody>
          <a:bodyPr/>
          <a:lstStyle/>
          <a:p>
            <a:endParaRPr lang="en-GB"/>
          </a:p>
        </p:txBody>
      </p:sp>
      <p:sp>
        <p:nvSpPr>
          <p:cNvPr id="45" name="Answer circle"/>
          <p:cNvSpPr/>
          <p:nvPr/>
        </p:nvSpPr>
        <p:spPr>
          <a:xfrm>
            <a:off x="5848350" y="5486400"/>
            <a:ext cx="190500" cy="190500"/>
          </a:xfrm>
          <a:prstGeom prst="ellipse">
            <a:avLst/>
          </a:prstGeom>
          <a:solidFill>
            <a:srgbClr val="FFFFFF"/>
          </a:solidFill>
          <a:ln w="13970">
            <a:solidFill>
              <a:srgbClr val="9DA19E"/>
            </a:solidFill>
            <a:prstDash val="solid"/>
          </a:ln>
        </p:spPr>
        <p:txBody>
          <a:bodyPr/>
          <a:lstStyle/>
          <a:p>
            <a:endParaRPr lang="en-GB"/>
          </a:p>
        </p:txBody>
      </p:sp>
      <p:sp>
        <p:nvSpPr>
          <p:cNvPr id="46" name="Answer circle"/>
          <p:cNvSpPr/>
          <p:nvPr/>
        </p:nvSpPr>
        <p:spPr>
          <a:xfrm>
            <a:off x="6515100" y="5486400"/>
            <a:ext cx="190500" cy="190500"/>
          </a:xfrm>
          <a:prstGeom prst="ellipse">
            <a:avLst/>
          </a:prstGeom>
          <a:solidFill>
            <a:srgbClr val="FFFFFF"/>
          </a:solidFill>
          <a:ln w="13970">
            <a:solidFill>
              <a:srgbClr val="9DA19E"/>
            </a:solidFill>
            <a:prstDash val="solid"/>
          </a:ln>
        </p:spPr>
        <p:txBody>
          <a:bodyPr/>
          <a:lstStyle/>
          <a:p>
            <a:endParaRPr lang="en-GB"/>
          </a:p>
        </p:txBody>
      </p:sp>
      <p:sp>
        <p:nvSpPr>
          <p:cNvPr id="47" name="Shape 43"/>
          <p:cNvSpPr/>
          <p:nvPr/>
        </p:nvSpPr>
        <p:spPr>
          <a:xfrm>
            <a:off x="581025" y="5838825"/>
            <a:ext cx="6400800" cy="0"/>
          </a:xfrm>
          <a:prstGeom prst="line">
            <a:avLst/>
          </a:prstGeom>
          <a:noFill/>
          <a:ln w="9525">
            <a:solidFill>
              <a:srgbClr val="E7E8E7"/>
            </a:solidFill>
            <a:prstDash val="solid"/>
          </a:ln>
        </p:spPr>
        <p:txBody>
          <a:bodyPr/>
          <a:lstStyle/>
          <a:p>
            <a:endParaRPr lang="en-GB"/>
          </a:p>
        </p:txBody>
      </p:sp>
      <p:sp>
        <p:nvSpPr>
          <p:cNvPr id="48" name="Text 44"/>
          <p:cNvSpPr txBox="1"/>
          <p:nvPr/>
        </p:nvSpPr>
        <p:spPr>
          <a:xfrm>
            <a:off x="723900" y="5838825"/>
            <a:ext cx="285750" cy="514350"/>
          </a:xfrm>
          <a:prstGeom prst="rect">
            <a:avLst/>
          </a:prstGeom>
          <a:noFill/>
          <a:ln/>
        </p:spPr>
        <p:txBody>
          <a:bodyPr wrap="square" lIns="0" tIns="0" rIns="0" bIns="0" rtlCol="0" anchor="ctr"/>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05</a:t>
            </a:r>
            <a:endParaRPr lang="en-US" sz="975" dirty="0"/>
          </a:p>
        </p:txBody>
      </p:sp>
      <p:sp>
        <p:nvSpPr>
          <p:cNvPr id="49" name="Text 45"/>
          <p:cNvSpPr txBox="1"/>
          <p:nvPr/>
        </p:nvSpPr>
        <p:spPr>
          <a:xfrm>
            <a:off x="1047750" y="5838825"/>
            <a:ext cx="3810000" cy="5143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Are most staff devices company-managed, so a lost laptop can be wiped the same day?</a:t>
            </a:r>
            <a:endParaRPr lang="en-US" sz="1050" dirty="0"/>
          </a:p>
        </p:txBody>
      </p:sp>
      <p:sp>
        <p:nvSpPr>
          <p:cNvPr id="50" name="Answer circle"/>
          <p:cNvSpPr/>
          <p:nvPr/>
        </p:nvSpPr>
        <p:spPr>
          <a:xfrm>
            <a:off x="5181600" y="6000750"/>
            <a:ext cx="190500" cy="190500"/>
          </a:xfrm>
          <a:prstGeom prst="ellipse">
            <a:avLst/>
          </a:prstGeom>
          <a:solidFill>
            <a:srgbClr val="FFFFFF"/>
          </a:solidFill>
          <a:ln w="13970">
            <a:solidFill>
              <a:srgbClr val="9DA19E"/>
            </a:solidFill>
            <a:prstDash val="solid"/>
          </a:ln>
        </p:spPr>
        <p:txBody>
          <a:bodyPr/>
          <a:lstStyle/>
          <a:p>
            <a:endParaRPr lang="en-GB"/>
          </a:p>
        </p:txBody>
      </p:sp>
      <p:sp>
        <p:nvSpPr>
          <p:cNvPr id="51" name="Answer circle"/>
          <p:cNvSpPr/>
          <p:nvPr/>
        </p:nvSpPr>
        <p:spPr>
          <a:xfrm>
            <a:off x="5848350" y="6000750"/>
            <a:ext cx="190500" cy="190500"/>
          </a:xfrm>
          <a:prstGeom prst="ellipse">
            <a:avLst/>
          </a:prstGeom>
          <a:solidFill>
            <a:srgbClr val="FFFFFF"/>
          </a:solidFill>
          <a:ln w="13970">
            <a:solidFill>
              <a:srgbClr val="9DA19E"/>
            </a:solidFill>
            <a:prstDash val="solid"/>
          </a:ln>
        </p:spPr>
        <p:txBody>
          <a:bodyPr/>
          <a:lstStyle/>
          <a:p>
            <a:endParaRPr lang="en-GB"/>
          </a:p>
        </p:txBody>
      </p:sp>
      <p:sp>
        <p:nvSpPr>
          <p:cNvPr id="52" name="Answer circle"/>
          <p:cNvSpPr/>
          <p:nvPr/>
        </p:nvSpPr>
        <p:spPr>
          <a:xfrm>
            <a:off x="6515100" y="6000750"/>
            <a:ext cx="190500" cy="190500"/>
          </a:xfrm>
          <a:prstGeom prst="ellipse">
            <a:avLst/>
          </a:prstGeom>
          <a:solidFill>
            <a:srgbClr val="FFFFFF"/>
          </a:solidFill>
          <a:ln w="13970">
            <a:solidFill>
              <a:srgbClr val="9DA19E"/>
            </a:solidFill>
            <a:prstDash val="solid"/>
          </a:ln>
        </p:spPr>
        <p:txBody>
          <a:bodyPr/>
          <a:lstStyle/>
          <a:p>
            <a:endParaRPr lang="en-GB"/>
          </a:p>
        </p:txBody>
      </p:sp>
      <p:sp>
        <p:nvSpPr>
          <p:cNvPr id="53" name="Shape 49"/>
          <p:cNvSpPr/>
          <p:nvPr/>
        </p:nvSpPr>
        <p:spPr>
          <a:xfrm>
            <a:off x="581025" y="6353175"/>
            <a:ext cx="6400800" cy="0"/>
          </a:xfrm>
          <a:prstGeom prst="line">
            <a:avLst/>
          </a:prstGeom>
          <a:noFill/>
          <a:ln w="9525">
            <a:solidFill>
              <a:srgbClr val="E7E8E7"/>
            </a:solidFill>
            <a:prstDash val="solid"/>
          </a:ln>
        </p:spPr>
        <p:txBody>
          <a:bodyPr/>
          <a:lstStyle/>
          <a:p>
            <a:endParaRPr lang="en-GB"/>
          </a:p>
        </p:txBody>
      </p:sp>
      <p:sp>
        <p:nvSpPr>
          <p:cNvPr id="54" name="Text 50"/>
          <p:cNvSpPr txBox="1"/>
          <p:nvPr/>
        </p:nvSpPr>
        <p:spPr>
          <a:xfrm>
            <a:off x="723900" y="6353175"/>
            <a:ext cx="285750" cy="514350"/>
          </a:xfrm>
          <a:prstGeom prst="rect">
            <a:avLst/>
          </a:prstGeom>
          <a:noFill/>
          <a:ln/>
        </p:spPr>
        <p:txBody>
          <a:bodyPr wrap="square" lIns="0" tIns="0" rIns="0" bIns="0" rtlCol="0" anchor="ctr"/>
          <a:lstStyle/>
          <a:p>
            <a:pPr marL="0" indent="0" algn="l">
              <a:lnSpc>
                <a:spcPct val="115000"/>
              </a:lnSpc>
              <a:buNone/>
            </a:pPr>
            <a:r>
              <a:rPr lang="en-US" sz="975" dirty="0">
                <a:solidFill>
                  <a:srgbClr val="8A8A8A"/>
                </a:solidFill>
                <a:latin typeface="Roboto Mono" pitchFamily="34" charset="0"/>
                <a:ea typeface="Roboto Mono" pitchFamily="34" charset="-122"/>
                <a:cs typeface="Roboto Mono" pitchFamily="34" charset="-120"/>
              </a:rPr>
              <a:t>06</a:t>
            </a:r>
            <a:endParaRPr lang="en-US" sz="975" dirty="0"/>
          </a:p>
        </p:txBody>
      </p:sp>
      <p:sp>
        <p:nvSpPr>
          <p:cNvPr id="55" name="Text 51"/>
          <p:cNvSpPr txBox="1"/>
          <p:nvPr/>
        </p:nvSpPr>
        <p:spPr>
          <a:xfrm>
            <a:off x="1047750" y="6353175"/>
            <a:ext cx="3810000" cy="514350"/>
          </a:xfrm>
          <a:prstGeom prst="rect">
            <a:avLst/>
          </a:prstGeom>
          <a:noFill/>
          <a:ln/>
        </p:spPr>
        <p:txBody>
          <a:bodyPr wrap="square" lIns="0" tIns="0" rIns="0" bIns="0" rtlCol="0" anchor="ctr"/>
          <a:lstStyle/>
          <a:p>
            <a:pPr marL="0" indent="0" algn="l">
              <a:lnSpc>
                <a:spcPct val="115000"/>
              </a:lnSpc>
              <a:buNone/>
            </a:pPr>
            <a:r>
              <a:rPr lang="en-US" sz="1050" dirty="0">
                <a:solidFill>
                  <a:srgbClr val="1E1E1E"/>
                </a:solidFill>
              </a:rPr>
              <a:t>In the last year, has your team seen what an AI-written scam looks like?</a:t>
            </a:r>
            <a:endParaRPr lang="en-US" sz="1050" dirty="0"/>
          </a:p>
        </p:txBody>
      </p:sp>
      <p:sp>
        <p:nvSpPr>
          <p:cNvPr id="56" name="Answer circle"/>
          <p:cNvSpPr/>
          <p:nvPr/>
        </p:nvSpPr>
        <p:spPr>
          <a:xfrm>
            <a:off x="5181600" y="6515100"/>
            <a:ext cx="190500" cy="190500"/>
          </a:xfrm>
          <a:prstGeom prst="ellipse">
            <a:avLst/>
          </a:prstGeom>
          <a:solidFill>
            <a:srgbClr val="FFFFFF"/>
          </a:solidFill>
          <a:ln w="13970">
            <a:solidFill>
              <a:srgbClr val="9DA19E"/>
            </a:solidFill>
            <a:prstDash val="solid"/>
          </a:ln>
        </p:spPr>
        <p:txBody>
          <a:bodyPr/>
          <a:lstStyle/>
          <a:p>
            <a:endParaRPr lang="en-GB"/>
          </a:p>
        </p:txBody>
      </p:sp>
      <p:sp>
        <p:nvSpPr>
          <p:cNvPr id="57" name="Answer circle"/>
          <p:cNvSpPr/>
          <p:nvPr/>
        </p:nvSpPr>
        <p:spPr>
          <a:xfrm>
            <a:off x="5848350" y="6515100"/>
            <a:ext cx="190500" cy="190500"/>
          </a:xfrm>
          <a:prstGeom prst="ellipse">
            <a:avLst/>
          </a:prstGeom>
          <a:solidFill>
            <a:srgbClr val="FFFFFF"/>
          </a:solidFill>
          <a:ln w="13970">
            <a:solidFill>
              <a:srgbClr val="9DA19E"/>
            </a:solidFill>
            <a:prstDash val="solid"/>
          </a:ln>
        </p:spPr>
        <p:txBody>
          <a:bodyPr/>
          <a:lstStyle/>
          <a:p>
            <a:endParaRPr lang="en-GB"/>
          </a:p>
        </p:txBody>
      </p:sp>
      <p:sp>
        <p:nvSpPr>
          <p:cNvPr id="58" name="Answer circle"/>
          <p:cNvSpPr/>
          <p:nvPr/>
        </p:nvSpPr>
        <p:spPr>
          <a:xfrm>
            <a:off x="6515100" y="6515100"/>
            <a:ext cx="190500" cy="190500"/>
          </a:xfrm>
          <a:prstGeom prst="ellipse">
            <a:avLst/>
          </a:prstGeom>
          <a:solidFill>
            <a:srgbClr val="FFFFFF"/>
          </a:solidFill>
          <a:ln w="13970">
            <a:solidFill>
              <a:srgbClr val="9DA19E"/>
            </a:solidFill>
            <a:prstDash val="solid"/>
          </a:ln>
        </p:spPr>
        <p:txBody>
          <a:bodyPr/>
          <a:lstStyle/>
          <a:p>
            <a:endParaRPr lang="en-GB"/>
          </a:p>
        </p:txBody>
      </p:sp>
      <p:sp>
        <p:nvSpPr>
          <p:cNvPr id="59" name="Total row"/>
          <p:cNvSpPr/>
          <p:nvPr/>
        </p:nvSpPr>
        <p:spPr>
          <a:xfrm>
            <a:off x="571500" y="6867525"/>
            <a:ext cx="6419850" cy="466725"/>
          </a:xfrm>
          <a:prstGeom prst="roundRect">
            <a:avLst>
              <a:gd name="adj" fmla="val 12245"/>
            </a:avLst>
          </a:prstGeom>
          <a:solidFill>
            <a:srgbClr val="C2D036"/>
          </a:solidFill>
          <a:ln/>
        </p:spPr>
        <p:txBody>
          <a:bodyPr/>
          <a:lstStyle/>
          <a:p>
            <a:endParaRPr lang="en-GB"/>
          </a:p>
        </p:txBody>
      </p:sp>
      <p:sp>
        <p:nvSpPr>
          <p:cNvPr id="60" name="Total row"/>
          <p:cNvSpPr/>
          <p:nvPr/>
        </p:nvSpPr>
        <p:spPr>
          <a:xfrm>
            <a:off x="571500" y="6867525"/>
            <a:ext cx="6419850" cy="190500"/>
          </a:xfrm>
          <a:prstGeom prst="rect">
            <a:avLst/>
          </a:prstGeom>
          <a:solidFill>
            <a:srgbClr val="C2D036"/>
          </a:solidFill>
          <a:ln/>
        </p:spPr>
        <p:txBody>
          <a:bodyPr/>
          <a:lstStyle/>
          <a:p>
            <a:endParaRPr lang="en-GB"/>
          </a:p>
        </p:txBody>
      </p:sp>
      <p:sp>
        <p:nvSpPr>
          <p:cNvPr id="61" name="Text 57"/>
          <p:cNvSpPr txBox="1"/>
          <p:nvPr/>
        </p:nvSpPr>
        <p:spPr>
          <a:xfrm>
            <a:off x="723900" y="6867525"/>
            <a:ext cx="2857500" cy="466725"/>
          </a:xfrm>
          <a:prstGeom prst="rect">
            <a:avLst/>
          </a:prstGeom>
          <a:noFill/>
          <a:ln/>
        </p:spPr>
        <p:txBody>
          <a:bodyPr wrap="square" lIns="0" tIns="0" rIns="0" bIns="0" rtlCol="0" anchor="ctr"/>
          <a:lstStyle/>
          <a:p>
            <a:pPr marL="0" indent="0" algn="l">
              <a:lnSpc>
                <a:spcPct val="115000"/>
              </a:lnSpc>
              <a:buNone/>
            </a:pPr>
            <a:r>
              <a:rPr lang="en-US" sz="1125" b="1" dirty="0">
                <a:solidFill>
                  <a:srgbClr val="0B150E"/>
                </a:solidFill>
              </a:rPr>
              <a:t>Your total</a:t>
            </a:r>
            <a:endParaRPr lang="en-US" sz="1125" dirty="0"/>
          </a:p>
        </p:txBody>
      </p:sp>
      <p:sp>
        <p:nvSpPr>
          <p:cNvPr id="62" name="Shape 58"/>
          <p:cNvSpPr/>
          <p:nvPr/>
        </p:nvSpPr>
        <p:spPr>
          <a:xfrm>
            <a:off x="5715000" y="6943725"/>
            <a:ext cx="1123950" cy="314325"/>
          </a:xfrm>
          <a:prstGeom prst="roundRect">
            <a:avLst>
              <a:gd name="adj" fmla="val 12121"/>
            </a:avLst>
          </a:prstGeom>
          <a:solidFill>
            <a:srgbClr val="FFFFFF"/>
          </a:solidFill>
          <a:ln/>
        </p:spPr>
        <p:txBody>
          <a:bodyPr/>
          <a:lstStyle/>
          <a:p>
            <a:endParaRPr lang="en-GB"/>
          </a:p>
        </p:txBody>
      </p:sp>
      <p:sp>
        <p:nvSpPr>
          <p:cNvPr id="63" name="Text 59"/>
          <p:cNvSpPr txBox="1"/>
          <p:nvPr/>
        </p:nvSpPr>
        <p:spPr>
          <a:xfrm>
            <a:off x="5791200" y="6943725"/>
            <a:ext cx="952500" cy="314325"/>
          </a:xfrm>
          <a:prstGeom prst="rect">
            <a:avLst/>
          </a:prstGeom>
          <a:noFill/>
          <a:ln/>
        </p:spPr>
        <p:txBody>
          <a:bodyPr wrap="square" lIns="0" tIns="0" rIns="0" bIns="0" rtlCol="0" anchor="ctr"/>
          <a:lstStyle/>
          <a:p>
            <a:pPr marL="0" indent="0" algn="r">
              <a:lnSpc>
                <a:spcPct val="115000"/>
              </a:lnSpc>
              <a:buNone/>
            </a:pPr>
            <a:r>
              <a:rPr lang="en-US" sz="1125" b="1" dirty="0">
                <a:solidFill>
                  <a:srgbClr val="8A8A8A"/>
                </a:solidFill>
              </a:rPr>
              <a:t>/ 12</a:t>
            </a:r>
            <a:endParaRPr lang="en-US" sz="1125" dirty="0"/>
          </a:p>
        </p:txBody>
      </p:sp>
      <p:sp>
        <p:nvSpPr>
          <p:cNvPr id="64" name="Text 60"/>
          <p:cNvSpPr txBox="1"/>
          <p:nvPr/>
        </p:nvSpPr>
        <p:spPr>
          <a:xfrm>
            <a:off x="571500" y="7505700"/>
            <a:ext cx="3810000"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What your score means</a:t>
            </a:r>
            <a:endParaRPr lang="en-US" sz="1125" dirty="0"/>
          </a:p>
        </p:txBody>
      </p:sp>
      <p:sp>
        <p:nvSpPr>
          <p:cNvPr id="65" name="Card"/>
          <p:cNvSpPr/>
          <p:nvPr/>
        </p:nvSpPr>
        <p:spPr>
          <a:xfrm>
            <a:off x="571500" y="7772400"/>
            <a:ext cx="2050733" cy="2171700"/>
          </a:xfrm>
          <a:prstGeom prst="roundRect">
            <a:avLst>
              <a:gd name="adj" fmla="val 2787"/>
            </a:avLst>
          </a:prstGeom>
          <a:solidFill>
            <a:srgbClr val="FFFFFF"/>
          </a:solidFill>
          <a:ln w="9525">
            <a:solidFill>
              <a:srgbClr val="E7E8E7"/>
            </a:solidFill>
            <a:prstDash val="solid"/>
          </a:ln>
        </p:spPr>
        <p:txBody>
          <a:bodyPr/>
          <a:lstStyle/>
          <a:p>
            <a:endParaRPr lang="en-GB"/>
          </a:p>
        </p:txBody>
      </p:sp>
      <p:sp>
        <p:nvSpPr>
          <p:cNvPr id="66" name="Card accent"/>
          <p:cNvSpPr/>
          <p:nvPr/>
        </p:nvSpPr>
        <p:spPr>
          <a:xfrm>
            <a:off x="571500" y="7772400"/>
            <a:ext cx="2050733" cy="38100"/>
          </a:xfrm>
          <a:prstGeom prst="rect">
            <a:avLst/>
          </a:prstGeom>
          <a:solidFill>
            <a:srgbClr val="E75933"/>
          </a:solidFill>
          <a:ln/>
        </p:spPr>
        <p:txBody>
          <a:bodyPr/>
          <a:lstStyle/>
          <a:p>
            <a:endParaRPr lang="en-GB"/>
          </a:p>
        </p:txBody>
      </p:sp>
      <p:sp>
        <p:nvSpPr>
          <p:cNvPr id="67" name="Text 63"/>
          <p:cNvSpPr txBox="1"/>
          <p:nvPr/>
        </p:nvSpPr>
        <p:spPr>
          <a:xfrm>
            <a:off x="723900" y="7924800"/>
            <a:ext cx="1714500" cy="342900"/>
          </a:xfrm>
          <a:prstGeom prst="rect">
            <a:avLst/>
          </a:prstGeom>
          <a:noFill/>
          <a:ln/>
        </p:spPr>
        <p:txBody>
          <a:bodyPr wrap="square" lIns="0" tIns="0" rIns="0" bIns="0" rtlCol="0" anchor="t"/>
          <a:lstStyle/>
          <a:p>
            <a:pPr marL="0" indent="0" algn="l">
              <a:lnSpc>
                <a:spcPct val="115000"/>
              </a:lnSpc>
              <a:buNone/>
            </a:pPr>
            <a:r>
              <a:rPr lang="en-US" sz="2250" b="1" kern="0" spc="-60" dirty="0">
                <a:solidFill>
                  <a:srgbClr val="0B150E"/>
                </a:solidFill>
              </a:rPr>
              <a:t>0–5</a:t>
            </a:r>
            <a:endParaRPr lang="en-US" sz="2250" dirty="0"/>
          </a:p>
        </p:txBody>
      </p:sp>
      <p:sp>
        <p:nvSpPr>
          <p:cNvPr id="68" name="Text 64"/>
          <p:cNvSpPr txBox="1"/>
          <p:nvPr/>
        </p:nvSpPr>
        <p:spPr>
          <a:xfrm>
            <a:off x="723900" y="8305800"/>
            <a:ext cx="1743075"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Foundations first</a:t>
            </a:r>
            <a:endParaRPr lang="en-US" sz="1125" dirty="0"/>
          </a:p>
        </p:txBody>
      </p:sp>
      <p:sp>
        <p:nvSpPr>
          <p:cNvPr id="69" name="Text 65"/>
          <p:cNvSpPr txBox="1"/>
          <p:nvPr/>
        </p:nvSpPr>
        <p:spPr>
          <a:xfrm>
            <a:off x="723900" y="8553450"/>
            <a:ext cx="1743075" cy="990600"/>
          </a:xfrm>
          <a:prstGeom prst="rect">
            <a:avLst/>
          </a:prstGeom>
          <a:noFill/>
          <a:ln/>
        </p:spPr>
        <p:txBody>
          <a:bodyPr wrap="square" lIns="0" tIns="0" rIns="0" bIns="0" rtlCol="0" anchor="t"/>
          <a:lstStyle/>
          <a:p>
            <a:pPr marL="0" indent="0" algn="l">
              <a:lnSpc>
                <a:spcPct val="120000"/>
              </a:lnSpc>
              <a:buNone/>
            </a:pPr>
            <a:r>
              <a:rPr lang="en-US" sz="975" dirty="0">
                <a:solidFill>
                  <a:srgbClr val="3A3A3A"/>
                </a:solidFill>
              </a:rPr>
              <a:t>Hold off widening AI use until the basics are in. Start with the IT Health Assessment, or book a free 1-hour assessment.</a:t>
            </a:r>
            <a:endParaRPr lang="en-US" sz="975" dirty="0"/>
          </a:p>
        </p:txBody>
      </p:sp>
      <p:sp>
        <p:nvSpPr>
          <p:cNvPr id="70" name="Text 66"/>
          <p:cNvSpPr txBox="1"/>
          <p:nvPr/>
        </p:nvSpPr>
        <p:spPr>
          <a:xfrm>
            <a:off x="723900" y="9658350"/>
            <a:ext cx="1743075" cy="190500"/>
          </a:xfrm>
          <a:prstGeom prst="rect">
            <a:avLst/>
          </a:prstGeom>
          <a:noFill/>
          <a:ln/>
        </p:spPr>
        <p:txBody>
          <a:bodyPr wrap="none" lIns="0" tIns="0" rIns="0" bIns="0" rtlCol="0" anchor="t"/>
          <a:lstStyle/>
          <a:p>
            <a:pPr marL="0" indent="0" algn="l">
              <a:lnSpc>
                <a:spcPct val="115000"/>
              </a:lnSpc>
              <a:buNone/>
            </a:pPr>
            <a:r>
              <a:rPr lang="en-US" sz="975" b="1" dirty="0">
                <a:solidFill>
                  <a:srgbClr val="7A8C20"/>
                </a:solidFill>
              </a:rPr>
              <a:t>Your next step: page 23 →</a:t>
            </a:r>
            <a:endParaRPr lang="en-US" sz="975" dirty="0"/>
          </a:p>
        </p:txBody>
      </p:sp>
      <p:pic>
        <p:nvPicPr>
          <p:cNvPr id="71" name="Link: next step page" descr="Link: next step page">
            <a:hlinkClick r:id="rId5" action="ppaction://hlinksldjump" tooltip="Go to page 23"/>
          </p:cNvPr>
          <p:cNvPicPr>
            <a:picLocks noChangeAspect="1"/>
          </p:cNvPicPr>
          <p:nvPr/>
        </p:nvPicPr>
        <p:blipFill>
          <a:blip r:embed="rId6"/>
          <a:stretch>
            <a:fillRect/>
          </a:stretch>
        </p:blipFill>
        <p:spPr>
          <a:xfrm>
            <a:off x="685800" y="9620250"/>
            <a:ext cx="1809750" cy="266700"/>
          </a:xfrm>
          <a:prstGeom prst="rect">
            <a:avLst/>
          </a:prstGeom>
        </p:spPr>
      </p:pic>
      <p:sp>
        <p:nvSpPr>
          <p:cNvPr id="72" name="Card"/>
          <p:cNvSpPr/>
          <p:nvPr/>
        </p:nvSpPr>
        <p:spPr>
          <a:xfrm>
            <a:off x="2755583" y="7772400"/>
            <a:ext cx="2050733" cy="2171700"/>
          </a:xfrm>
          <a:prstGeom prst="roundRect">
            <a:avLst>
              <a:gd name="adj" fmla="val 2787"/>
            </a:avLst>
          </a:prstGeom>
          <a:solidFill>
            <a:srgbClr val="FFFFFF"/>
          </a:solidFill>
          <a:ln w="9525">
            <a:solidFill>
              <a:srgbClr val="E7E8E7"/>
            </a:solidFill>
            <a:prstDash val="solid"/>
          </a:ln>
        </p:spPr>
        <p:txBody>
          <a:bodyPr/>
          <a:lstStyle/>
          <a:p>
            <a:endParaRPr lang="en-GB"/>
          </a:p>
        </p:txBody>
      </p:sp>
      <p:sp>
        <p:nvSpPr>
          <p:cNvPr id="73" name="Card accent"/>
          <p:cNvSpPr/>
          <p:nvPr/>
        </p:nvSpPr>
        <p:spPr>
          <a:xfrm>
            <a:off x="2755583" y="7772400"/>
            <a:ext cx="2050733" cy="38100"/>
          </a:xfrm>
          <a:prstGeom prst="rect">
            <a:avLst/>
          </a:prstGeom>
          <a:solidFill>
            <a:srgbClr val="7880B5"/>
          </a:solidFill>
          <a:ln/>
        </p:spPr>
        <p:txBody>
          <a:bodyPr/>
          <a:lstStyle/>
          <a:p>
            <a:endParaRPr lang="en-GB"/>
          </a:p>
        </p:txBody>
      </p:sp>
      <p:sp>
        <p:nvSpPr>
          <p:cNvPr id="74" name="Text 69"/>
          <p:cNvSpPr txBox="1"/>
          <p:nvPr/>
        </p:nvSpPr>
        <p:spPr>
          <a:xfrm>
            <a:off x="2907983" y="7924800"/>
            <a:ext cx="1714500" cy="342900"/>
          </a:xfrm>
          <a:prstGeom prst="rect">
            <a:avLst/>
          </a:prstGeom>
          <a:noFill/>
          <a:ln/>
        </p:spPr>
        <p:txBody>
          <a:bodyPr wrap="square" lIns="0" tIns="0" rIns="0" bIns="0" rtlCol="0" anchor="t"/>
          <a:lstStyle/>
          <a:p>
            <a:pPr marL="0" indent="0" algn="l">
              <a:lnSpc>
                <a:spcPct val="115000"/>
              </a:lnSpc>
              <a:buNone/>
            </a:pPr>
            <a:r>
              <a:rPr lang="en-US" sz="2250" b="1" kern="0" spc="-60" dirty="0">
                <a:solidFill>
                  <a:srgbClr val="0B150E"/>
                </a:solidFill>
              </a:rPr>
              <a:t>6–9</a:t>
            </a:r>
            <a:endParaRPr lang="en-US" sz="2250" dirty="0"/>
          </a:p>
        </p:txBody>
      </p:sp>
      <p:sp>
        <p:nvSpPr>
          <p:cNvPr id="75" name="Text 70"/>
          <p:cNvSpPr txBox="1"/>
          <p:nvPr/>
        </p:nvSpPr>
        <p:spPr>
          <a:xfrm>
            <a:off x="2907983" y="8305800"/>
            <a:ext cx="1743075"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Close gaps as you go</a:t>
            </a:r>
            <a:endParaRPr lang="en-US" sz="1125" dirty="0"/>
          </a:p>
        </p:txBody>
      </p:sp>
      <p:sp>
        <p:nvSpPr>
          <p:cNvPr id="76" name="Text 71"/>
          <p:cNvSpPr txBox="1"/>
          <p:nvPr/>
        </p:nvSpPr>
        <p:spPr>
          <a:xfrm>
            <a:off x="2907983" y="8553450"/>
            <a:ext cx="1743075" cy="990600"/>
          </a:xfrm>
          <a:prstGeom prst="rect">
            <a:avLst/>
          </a:prstGeom>
          <a:noFill/>
          <a:ln/>
        </p:spPr>
        <p:txBody>
          <a:bodyPr wrap="square" lIns="0" tIns="0" rIns="0" bIns="0" rtlCol="0" anchor="t"/>
          <a:lstStyle/>
          <a:p>
            <a:pPr marL="0" indent="0" algn="l">
              <a:lnSpc>
                <a:spcPct val="120000"/>
              </a:lnSpc>
              <a:buNone/>
            </a:pPr>
            <a:r>
              <a:rPr lang="en-US" sz="975" dirty="0">
                <a:solidFill>
                  <a:srgbClr val="3A3A3A"/>
                </a:solidFill>
              </a:rPr>
              <a:t>You can start with AI, but fix your lowest answers first. The IT Health Assessment shows which area is dragging.</a:t>
            </a:r>
            <a:endParaRPr lang="en-US" sz="975" dirty="0"/>
          </a:p>
        </p:txBody>
      </p:sp>
      <p:sp>
        <p:nvSpPr>
          <p:cNvPr id="77" name="Text 72"/>
          <p:cNvSpPr txBox="1"/>
          <p:nvPr/>
        </p:nvSpPr>
        <p:spPr>
          <a:xfrm>
            <a:off x="2907983" y="9658350"/>
            <a:ext cx="1743075" cy="190500"/>
          </a:xfrm>
          <a:prstGeom prst="rect">
            <a:avLst/>
          </a:prstGeom>
          <a:noFill/>
          <a:ln/>
        </p:spPr>
        <p:txBody>
          <a:bodyPr wrap="none" lIns="0" tIns="0" rIns="0" bIns="0" rtlCol="0" anchor="t"/>
          <a:lstStyle/>
          <a:p>
            <a:pPr marL="0" indent="0" algn="l">
              <a:lnSpc>
                <a:spcPct val="115000"/>
              </a:lnSpc>
              <a:buNone/>
            </a:pPr>
            <a:r>
              <a:rPr lang="en-US" sz="975" b="1" dirty="0">
                <a:solidFill>
                  <a:srgbClr val="7A8C20"/>
                </a:solidFill>
              </a:rPr>
              <a:t>Your next step: page 23 →</a:t>
            </a:r>
            <a:endParaRPr lang="en-US" sz="975" dirty="0"/>
          </a:p>
        </p:txBody>
      </p:sp>
      <p:pic>
        <p:nvPicPr>
          <p:cNvPr id="78" name="Link: next step page" descr="Link: next step page">
            <a:hlinkClick r:id="rId5" action="ppaction://hlinksldjump" tooltip="Go to page 23"/>
          </p:cNvPr>
          <p:cNvPicPr>
            <a:picLocks noChangeAspect="1"/>
          </p:cNvPicPr>
          <p:nvPr/>
        </p:nvPicPr>
        <p:blipFill>
          <a:blip r:embed="rId6"/>
          <a:stretch>
            <a:fillRect/>
          </a:stretch>
        </p:blipFill>
        <p:spPr>
          <a:xfrm>
            <a:off x="2869883" y="9620250"/>
            <a:ext cx="1809750" cy="266700"/>
          </a:xfrm>
          <a:prstGeom prst="rect">
            <a:avLst/>
          </a:prstGeom>
        </p:spPr>
      </p:pic>
      <p:sp>
        <p:nvSpPr>
          <p:cNvPr id="79" name="Card"/>
          <p:cNvSpPr/>
          <p:nvPr/>
        </p:nvSpPr>
        <p:spPr>
          <a:xfrm>
            <a:off x="4939665" y="7772400"/>
            <a:ext cx="2050733" cy="2171700"/>
          </a:xfrm>
          <a:prstGeom prst="roundRect">
            <a:avLst>
              <a:gd name="adj" fmla="val 2787"/>
            </a:avLst>
          </a:prstGeom>
          <a:solidFill>
            <a:srgbClr val="FFFFFF"/>
          </a:solidFill>
          <a:ln w="9525">
            <a:solidFill>
              <a:srgbClr val="E7E8E7"/>
            </a:solidFill>
            <a:prstDash val="solid"/>
          </a:ln>
        </p:spPr>
        <p:txBody>
          <a:bodyPr/>
          <a:lstStyle/>
          <a:p>
            <a:endParaRPr lang="en-GB"/>
          </a:p>
        </p:txBody>
      </p:sp>
      <p:sp>
        <p:nvSpPr>
          <p:cNvPr id="80" name="Card accent"/>
          <p:cNvSpPr/>
          <p:nvPr/>
        </p:nvSpPr>
        <p:spPr>
          <a:xfrm>
            <a:off x="4939665" y="7772400"/>
            <a:ext cx="2050733" cy="38100"/>
          </a:xfrm>
          <a:prstGeom prst="rect">
            <a:avLst/>
          </a:prstGeom>
          <a:solidFill>
            <a:srgbClr val="C2D036"/>
          </a:solidFill>
          <a:ln/>
        </p:spPr>
        <p:txBody>
          <a:bodyPr/>
          <a:lstStyle/>
          <a:p>
            <a:endParaRPr lang="en-GB"/>
          </a:p>
        </p:txBody>
      </p:sp>
      <p:sp>
        <p:nvSpPr>
          <p:cNvPr id="81" name="Text 75"/>
          <p:cNvSpPr txBox="1"/>
          <p:nvPr/>
        </p:nvSpPr>
        <p:spPr>
          <a:xfrm>
            <a:off x="5092065" y="7924800"/>
            <a:ext cx="1714500" cy="342900"/>
          </a:xfrm>
          <a:prstGeom prst="rect">
            <a:avLst/>
          </a:prstGeom>
          <a:noFill/>
          <a:ln/>
        </p:spPr>
        <p:txBody>
          <a:bodyPr wrap="square" lIns="0" tIns="0" rIns="0" bIns="0" rtlCol="0" anchor="t"/>
          <a:lstStyle/>
          <a:p>
            <a:pPr marL="0" indent="0" algn="l">
              <a:lnSpc>
                <a:spcPct val="115000"/>
              </a:lnSpc>
              <a:buNone/>
            </a:pPr>
            <a:r>
              <a:rPr lang="en-US" sz="2250" b="1" kern="0" spc="-60" dirty="0">
                <a:solidFill>
                  <a:srgbClr val="0B150E"/>
                </a:solidFill>
              </a:rPr>
              <a:t>10–12</a:t>
            </a:r>
            <a:endParaRPr lang="en-US" sz="2250" dirty="0"/>
          </a:p>
        </p:txBody>
      </p:sp>
      <p:sp>
        <p:nvSpPr>
          <p:cNvPr id="82" name="Text 76"/>
          <p:cNvSpPr txBox="1"/>
          <p:nvPr/>
        </p:nvSpPr>
        <p:spPr>
          <a:xfrm>
            <a:off x="5092065" y="8305800"/>
            <a:ext cx="1743075" cy="209550"/>
          </a:xfrm>
          <a:prstGeom prst="rect">
            <a:avLst/>
          </a:prstGeom>
          <a:noFill/>
          <a:ln/>
        </p:spPr>
        <p:txBody>
          <a:bodyPr wrap="square" lIns="0" tIns="0" rIns="0" bIns="0" rtlCol="0" anchor="t"/>
          <a:lstStyle/>
          <a:p>
            <a:pPr marL="0" indent="0" algn="l">
              <a:lnSpc>
                <a:spcPct val="115000"/>
              </a:lnSpc>
              <a:buNone/>
            </a:pPr>
            <a:r>
              <a:rPr lang="en-US" sz="1125" b="1" dirty="0">
                <a:solidFill>
                  <a:srgbClr val="0B150E"/>
                </a:solidFill>
              </a:rPr>
              <a:t>Ready to build on</a:t>
            </a:r>
            <a:endParaRPr lang="en-US" sz="1125" dirty="0"/>
          </a:p>
        </p:txBody>
      </p:sp>
      <p:sp>
        <p:nvSpPr>
          <p:cNvPr id="83" name="Text 77"/>
          <p:cNvSpPr txBox="1"/>
          <p:nvPr/>
        </p:nvSpPr>
        <p:spPr>
          <a:xfrm>
            <a:off x="5092065" y="8553450"/>
            <a:ext cx="1743075" cy="990600"/>
          </a:xfrm>
          <a:prstGeom prst="rect">
            <a:avLst/>
          </a:prstGeom>
          <a:noFill/>
          <a:ln/>
        </p:spPr>
        <p:txBody>
          <a:bodyPr wrap="square" lIns="0" tIns="0" rIns="0" bIns="0" rtlCol="0" anchor="t"/>
          <a:lstStyle/>
          <a:p>
            <a:pPr marL="0" indent="0" algn="l">
              <a:lnSpc>
                <a:spcPct val="120000"/>
              </a:lnSpc>
              <a:buNone/>
            </a:pPr>
            <a:r>
              <a:rPr lang="en-US" sz="975" dirty="0">
                <a:solidFill>
                  <a:srgbClr val="3A3A3A"/>
                </a:solidFill>
              </a:rPr>
              <a:t>Your answers show the AI basics in place. Check the other areas AI relies on: backups, support and continuity.</a:t>
            </a:r>
            <a:endParaRPr lang="en-US" sz="975" dirty="0"/>
          </a:p>
        </p:txBody>
      </p:sp>
      <p:sp>
        <p:nvSpPr>
          <p:cNvPr id="84" name="Text 78"/>
          <p:cNvSpPr txBox="1"/>
          <p:nvPr/>
        </p:nvSpPr>
        <p:spPr>
          <a:xfrm>
            <a:off x="5092065" y="9658350"/>
            <a:ext cx="1743075" cy="190500"/>
          </a:xfrm>
          <a:prstGeom prst="rect">
            <a:avLst/>
          </a:prstGeom>
          <a:noFill/>
          <a:ln/>
        </p:spPr>
        <p:txBody>
          <a:bodyPr wrap="none" lIns="0" tIns="0" rIns="0" bIns="0" rtlCol="0" anchor="t"/>
          <a:lstStyle/>
          <a:p>
            <a:pPr marL="0" indent="0" algn="l">
              <a:lnSpc>
                <a:spcPct val="115000"/>
              </a:lnSpc>
              <a:buNone/>
            </a:pPr>
            <a:r>
              <a:rPr lang="en-US" sz="975" b="1" dirty="0">
                <a:solidFill>
                  <a:srgbClr val="7A8C20"/>
                </a:solidFill>
              </a:rPr>
              <a:t>Your next step: page 23 →</a:t>
            </a:r>
            <a:endParaRPr lang="en-US" sz="975" dirty="0"/>
          </a:p>
        </p:txBody>
      </p:sp>
      <p:pic>
        <p:nvPicPr>
          <p:cNvPr id="85" name="Link: next step page" descr="Link: next step page">
            <a:hlinkClick r:id="rId5" action="ppaction://hlinksldjump" tooltip="Go to page 23"/>
          </p:cNvPr>
          <p:cNvPicPr>
            <a:picLocks noChangeAspect="1"/>
          </p:cNvPicPr>
          <p:nvPr/>
        </p:nvPicPr>
        <p:blipFill>
          <a:blip r:embed="rId6"/>
          <a:stretch>
            <a:fillRect/>
          </a:stretch>
        </p:blipFill>
        <p:spPr>
          <a:xfrm>
            <a:off x="5053965" y="9620250"/>
            <a:ext cx="1809750" cy="266700"/>
          </a:xfrm>
          <a:prstGeom prst="rect">
            <a:avLst/>
          </a:prstGeom>
        </p:spPr>
      </p:pic>
      <p:sp>
        <p:nvSpPr>
          <p:cNvPr id="86"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87"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88"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89" name="Link: back to contents" descr="Link: back to contents">
            <a:hlinkClick r:id="rId7" action="ppaction://hlinksldjump" tooltip="Go to page 1"/>
          </p:cNvPr>
          <p:cNvPicPr>
            <a:picLocks noChangeAspect="1"/>
          </p:cNvPicPr>
          <p:nvPr/>
        </p:nvPicPr>
        <p:blipFill>
          <a:blip r:embed="rId6"/>
          <a:stretch>
            <a:fillRect/>
          </a:stretch>
        </p:blipFill>
        <p:spPr>
          <a:xfrm>
            <a:off x="3019425" y="10163175"/>
            <a:ext cx="1524000" cy="228600"/>
          </a:xfrm>
          <a:prstGeom prst="rect">
            <a:avLst/>
          </a:prstGeom>
        </p:spPr>
      </p:pic>
      <p:sp>
        <p:nvSpPr>
          <p:cNvPr id="90"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91" name="Link: IT Health Assessment" descr="Link: IT Health Assessment">
            <a:hlinkClick r:id="rId8" tooltip="Open in your browser"/>
          </p:cNvPr>
          <p:cNvPicPr>
            <a:picLocks noChangeAspect="1"/>
          </p:cNvPicPr>
          <p:nvPr/>
        </p:nvPicPr>
        <p:blipFill>
          <a:blip r:embed="rId6"/>
          <a:stretch>
            <a:fillRect/>
          </a:stretch>
        </p:blipFill>
        <p:spPr>
          <a:xfrm>
            <a:off x="5467350" y="10163175"/>
            <a:ext cx="1524000" cy="228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4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0B150E"/>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0B150E"/>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7A8C20"/>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22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Story tag"/>
          <p:cNvSpPr/>
          <p:nvPr/>
        </p:nvSpPr>
        <p:spPr>
          <a:xfrm>
            <a:off x="571500" y="857250"/>
            <a:ext cx="1914525" cy="228600"/>
          </a:xfrm>
          <a:prstGeom prst="roundRect">
            <a:avLst>
              <a:gd name="adj" fmla="val 50000"/>
            </a:avLst>
          </a:prstGeom>
          <a:solidFill>
            <a:srgbClr val="7880B5"/>
          </a:solidFill>
          <a:ln/>
        </p:spPr>
        <p:txBody>
          <a:bodyPr/>
          <a:lstStyle/>
          <a:p>
            <a:endParaRPr lang="en-GB"/>
          </a:p>
        </p:txBody>
      </p:sp>
      <p:pic>
        <p:nvPicPr>
          <p:cNvPr id="12" name="Story icon" descr="/home/claude/ebook/build/icons/LuBookOpen-ink.png"/>
          <p:cNvPicPr>
            <a:picLocks noChangeAspect="1"/>
          </p:cNvPicPr>
          <p:nvPr/>
        </p:nvPicPr>
        <p:blipFill>
          <a:blip r:embed="rId4"/>
          <a:stretch>
            <a:fillRect/>
          </a:stretch>
        </p:blipFill>
        <p:spPr>
          <a:xfrm>
            <a:off x="676275" y="904875"/>
            <a:ext cx="133350" cy="133350"/>
          </a:xfrm>
          <a:prstGeom prst="rect">
            <a:avLst/>
          </a:prstGeom>
        </p:spPr>
      </p:pic>
      <p:sp>
        <p:nvSpPr>
          <p:cNvPr id="13" name="Story tag text"/>
          <p:cNvSpPr txBox="1"/>
          <p:nvPr/>
        </p:nvSpPr>
        <p:spPr>
          <a:xfrm>
            <a:off x="866775" y="857250"/>
            <a:ext cx="1571625" cy="228600"/>
          </a:xfrm>
          <a:prstGeom prst="rect">
            <a:avLst/>
          </a:prstGeom>
          <a:noFill/>
          <a:ln/>
        </p:spPr>
        <p:txBody>
          <a:bodyPr wrap="none" lIns="0" tIns="0" rIns="0" bIns="0" rtlCol="0" anchor="ctr"/>
          <a:lstStyle/>
          <a:p>
            <a:pPr marL="0" indent="0" algn="l">
              <a:lnSpc>
                <a:spcPct val="115000"/>
              </a:lnSpc>
              <a:buNone/>
            </a:pPr>
            <a:r>
              <a:rPr lang="en-US" sz="788" b="1" kern="0" spc="70" dirty="0">
                <a:solidFill>
                  <a:srgbClr val="0B150E"/>
                </a:solidFill>
              </a:rPr>
              <a:t>LERATO’S STORY · 7 OF 7</a:t>
            </a:r>
            <a:endParaRPr lang="en-US" sz="788" dirty="0"/>
          </a:p>
        </p:txBody>
      </p:sp>
      <p:sp>
        <p:nvSpPr>
          <p:cNvPr id="14" name="Illustrative label"/>
          <p:cNvSpPr txBox="1"/>
          <p:nvPr/>
        </p:nvSpPr>
        <p:spPr>
          <a:xfrm>
            <a:off x="2581275" y="857250"/>
            <a:ext cx="1238250" cy="228600"/>
          </a:xfrm>
          <a:prstGeom prst="rect">
            <a:avLst/>
          </a:prstGeom>
          <a:noFill/>
          <a:ln/>
        </p:spPr>
        <p:txBody>
          <a:bodyPr wrap="none" lIns="0" tIns="0" rIns="0" bIns="0" rtlCol="0" anchor="ctr"/>
          <a:lstStyle/>
          <a:p>
            <a:pPr marL="0" indent="0" algn="l">
              <a:lnSpc>
                <a:spcPct val="115000"/>
              </a:lnSpc>
              <a:buNone/>
            </a:pPr>
            <a:r>
              <a:rPr lang="en-US" sz="713" kern="0" spc="40" dirty="0">
                <a:solidFill>
                  <a:srgbClr val="8A8A8A"/>
                </a:solidFill>
                <a:latin typeface="Roboto Mono" pitchFamily="34" charset="0"/>
                <a:ea typeface="Roboto Mono" pitchFamily="34" charset="-122"/>
                <a:cs typeface="Roboto Mono" pitchFamily="34" charset="-120"/>
              </a:rPr>
              <a:t>ILLUSTRATIVE</a:t>
            </a:r>
            <a:endParaRPr lang="en-US" sz="713" dirty="0"/>
          </a:p>
        </p:txBody>
      </p:sp>
      <p:sp>
        <p:nvSpPr>
          <p:cNvPr id="15" name="Headline"/>
          <p:cNvSpPr txBox="1"/>
          <p:nvPr/>
        </p:nvSpPr>
        <p:spPr>
          <a:xfrm>
            <a:off x="571500" y="11811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Ninety days later,</a:t>
            </a:r>
            <a:endParaRPr lang="en-US" sz="2850" dirty="0"/>
          </a:p>
          <a:p>
            <a:pPr marL="0" indent="0" algn="l">
              <a:lnSpc>
                <a:spcPct val="100000"/>
              </a:lnSpc>
              <a:buNone/>
            </a:pPr>
            <a:r>
              <a:rPr lang="en-US" sz="2850" b="1" kern="0" spc="-60" dirty="0">
                <a:solidFill>
                  <a:srgbClr val="7A8C20"/>
                </a:solidFill>
              </a:rPr>
              <a:t>nothing dramatic happened</a:t>
            </a:r>
            <a:endParaRPr lang="en-US" sz="2850" dirty="0"/>
          </a:p>
        </p:txBody>
      </p:sp>
      <p:sp>
        <p:nvSpPr>
          <p:cNvPr id="16" name="Accent rule"/>
          <p:cNvSpPr/>
          <p:nvPr/>
        </p:nvSpPr>
        <p:spPr>
          <a:xfrm>
            <a:off x="571500" y="2190750"/>
            <a:ext cx="533400" cy="38100"/>
          </a:xfrm>
          <a:prstGeom prst="rect">
            <a:avLst/>
          </a:prstGeom>
          <a:solidFill>
            <a:srgbClr val="7A8C20"/>
          </a:solidFill>
          <a:ln/>
        </p:spPr>
        <p:txBody>
          <a:bodyPr/>
          <a:lstStyle/>
          <a:p>
            <a:endParaRPr lang="en-GB"/>
          </a:p>
        </p:txBody>
      </p:sp>
      <p:sp>
        <p:nvSpPr>
          <p:cNvPr id="17" name="Story text"/>
          <p:cNvSpPr txBox="1"/>
          <p:nvPr/>
        </p:nvSpPr>
        <p:spPr>
          <a:xfrm>
            <a:off x="571500" y="2400300"/>
            <a:ext cx="6419850" cy="762000"/>
          </a:xfrm>
          <a:prstGeom prst="rect">
            <a:avLst/>
          </a:prstGeom>
          <a:noFill/>
          <a:ln/>
        </p:spPr>
        <p:txBody>
          <a:bodyPr wrap="square" lIns="0" tIns="0" rIns="0" bIns="0" rtlCol="0" anchor="t"/>
          <a:lstStyle/>
          <a:p>
            <a:pPr marL="0" indent="0" algn="l">
              <a:lnSpc>
                <a:spcPct val="136000"/>
              </a:lnSpc>
              <a:spcAft>
                <a:spcPts val="900"/>
              </a:spcAft>
              <a:buNone/>
            </a:pPr>
            <a:r>
              <a:rPr lang="en-US" sz="1200" dirty="0">
                <a:solidFill>
                  <a:srgbClr val="1E1E1E"/>
                </a:solidFill>
              </a:rPr>
              <a:t>That’s the point. No breach, no lost month-end, no all-staff email asking who deleted the Durban folder. Just a business that knows what it has, and uses AI on purpose.</a:t>
            </a:r>
            <a:endParaRPr lang="en-US" sz="1200" dirty="0"/>
          </a:p>
        </p:txBody>
      </p:sp>
      <p:sp>
        <p:nvSpPr>
          <p:cNvPr id="18" name="Card"/>
          <p:cNvSpPr/>
          <p:nvPr/>
        </p:nvSpPr>
        <p:spPr>
          <a:xfrm>
            <a:off x="571500" y="3295650"/>
            <a:ext cx="3143250" cy="2724150"/>
          </a:xfrm>
          <a:prstGeom prst="roundRect">
            <a:avLst>
              <a:gd name="adj" fmla="val 2098"/>
            </a:avLst>
          </a:prstGeom>
          <a:solidFill>
            <a:srgbClr val="FFFFFF"/>
          </a:solidFill>
          <a:ln w="9525">
            <a:solidFill>
              <a:srgbClr val="E7E8E7"/>
            </a:solidFill>
            <a:prstDash val="solid"/>
          </a:ln>
        </p:spPr>
        <p:txBody>
          <a:bodyPr/>
          <a:lstStyle/>
          <a:p>
            <a:endParaRPr lang="en-GB"/>
          </a:p>
        </p:txBody>
      </p:sp>
      <p:sp>
        <p:nvSpPr>
          <p:cNvPr id="19" name="Card accent"/>
          <p:cNvSpPr/>
          <p:nvPr/>
        </p:nvSpPr>
        <p:spPr>
          <a:xfrm>
            <a:off x="571500" y="3295650"/>
            <a:ext cx="3143250" cy="28575"/>
          </a:xfrm>
          <a:prstGeom prst="rect">
            <a:avLst/>
          </a:prstGeom>
          <a:solidFill>
            <a:srgbClr val="7A8C20"/>
          </a:solidFill>
          <a:ln/>
        </p:spPr>
        <p:txBody>
          <a:bodyPr/>
          <a:lstStyle/>
          <a:p>
            <a:endParaRPr lang="en-GB"/>
          </a:p>
        </p:txBody>
      </p:sp>
      <p:sp>
        <p:nvSpPr>
          <p:cNvPr id="20" name="Text 16"/>
          <p:cNvSpPr txBox="1"/>
          <p:nvPr/>
        </p:nvSpPr>
        <p:spPr>
          <a:xfrm>
            <a:off x="762000" y="3467100"/>
            <a:ext cx="276225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0B150E"/>
                </a:solidFill>
              </a:rPr>
              <a:t>WHAT CHANGED</a:t>
            </a:r>
            <a:endParaRPr lang="en-US" sz="900" dirty="0"/>
          </a:p>
        </p:txBody>
      </p:sp>
      <p:pic>
        <p:nvPicPr>
          <p:cNvPr id="21" name="Check icon" descr="/home/claude/ebook/build/icons/LuCheck-limed.png"/>
          <p:cNvPicPr>
            <a:picLocks noChangeAspect="1"/>
          </p:cNvPicPr>
          <p:nvPr/>
        </p:nvPicPr>
        <p:blipFill>
          <a:blip r:embed="rId5"/>
          <a:stretch>
            <a:fillRect/>
          </a:stretch>
        </p:blipFill>
        <p:spPr>
          <a:xfrm>
            <a:off x="762000" y="3790950"/>
            <a:ext cx="152400" cy="152400"/>
          </a:xfrm>
          <a:prstGeom prst="rect">
            <a:avLst/>
          </a:prstGeom>
        </p:spPr>
      </p:pic>
      <p:sp>
        <p:nvSpPr>
          <p:cNvPr id="22" name="Text 17"/>
          <p:cNvSpPr txBox="1"/>
          <p:nvPr/>
        </p:nvSpPr>
        <p:spPr>
          <a:xfrm>
            <a:off x="990600" y="3752850"/>
            <a:ext cx="2571750" cy="22860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One approved AI tool, used with work logins</a:t>
            </a:r>
            <a:endParaRPr lang="en-US" sz="1013" dirty="0"/>
          </a:p>
        </p:txBody>
      </p:sp>
      <p:pic>
        <p:nvPicPr>
          <p:cNvPr id="23" name="Check icon" descr="/home/claude/ebook/build/icons/LuCheck-limed.png"/>
          <p:cNvPicPr>
            <a:picLocks noChangeAspect="1"/>
          </p:cNvPicPr>
          <p:nvPr/>
        </p:nvPicPr>
        <p:blipFill>
          <a:blip r:embed="rId5"/>
          <a:stretch>
            <a:fillRect/>
          </a:stretch>
        </p:blipFill>
        <p:spPr>
          <a:xfrm>
            <a:off x="762000" y="4105275"/>
            <a:ext cx="152400" cy="152400"/>
          </a:xfrm>
          <a:prstGeom prst="rect">
            <a:avLst/>
          </a:prstGeom>
        </p:spPr>
      </p:pic>
      <p:sp>
        <p:nvSpPr>
          <p:cNvPr id="24" name="Text 18"/>
          <p:cNvSpPr txBox="1"/>
          <p:nvPr/>
        </p:nvSpPr>
        <p:spPr>
          <a:xfrm>
            <a:off x="990600" y="4067175"/>
            <a:ext cx="2571750" cy="22860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A one-page AI rule, signed by the team</a:t>
            </a:r>
            <a:endParaRPr lang="en-US" sz="1013" dirty="0"/>
          </a:p>
        </p:txBody>
      </p:sp>
      <p:pic>
        <p:nvPicPr>
          <p:cNvPr id="25" name="Check icon" descr="/home/claude/ebook/build/icons/LuCheck-limed.png"/>
          <p:cNvPicPr>
            <a:picLocks noChangeAspect="1"/>
          </p:cNvPicPr>
          <p:nvPr/>
        </p:nvPicPr>
        <p:blipFill>
          <a:blip r:embed="rId5"/>
          <a:stretch>
            <a:fillRect/>
          </a:stretch>
        </p:blipFill>
        <p:spPr>
          <a:xfrm>
            <a:off x="762000" y="4419600"/>
            <a:ext cx="152400" cy="152400"/>
          </a:xfrm>
          <a:prstGeom prst="rect">
            <a:avLst/>
          </a:prstGeom>
        </p:spPr>
      </p:pic>
      <p:sp>
        <p:nvSpPr>
          <p:cNvPr id="26" name="Text 19"/>
          <p:cNvSpPr txBox="1"/>
          <p:nvPr/>
        </p:nvSpPr>
        <p:spPr>
          <a:xfrm>
            <a:off x="990600" y="4381500"/>
            <a:ext cx="2571750" cy="22860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HR, finance and board folders tidied</a:t>
            </a:r>
            <a:endParaRPr lang="en-US" sz="1013" dirty="0"/>
          </a:p>
        </p:txBody>
      </p:sp>
      <p:pic>
        <p:nvPicPr>
          <p:cNvPr id="27" name="Check icon" descr="/home/claude/ebook/build/icons/LuCheck-limed.png"/>
          <p:cNvPicPr>
            <a:picLocks noChangeAspect="1"/>
          </p:cNvPicPr>
          <p:nvPr/>
        </p:nvPicPr>
        <p:blipFill>
          <a:blip r:embed="rId5"/>
          <a:stretch>
            <a:fillRect/>
          </a:stretch>
        </p:blipFill>
        <p:spPr>
          <a:xfrm>
            <a:off x="762000" y="4733925"/>
            <a:ext cx="152400" cy="152400"/>
          </a:xfrm>
          <a:prstGeom prst="rect">
            <a:avLst/>
          </a:prstGeom>
        </p:spPr>
      </p:pic>
      <p:sp>
        <p:nvSpPr>
          <p:cNvPr id="28" name="Text 20"/>
          <p:cNvSpPr txBox="1"/>
          <p:nvPr/>
        </p:nvSpPr>
        <p:spPr>
          <a:xfrm>
            <a:off x="990600" y="4695825"/>
            <a:ext cx="2571750" cy="22860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Unused seats found and cancelled</a:t>
            </a:r>
            <a:endParaRPr lang="en-US" sz="1013" dirty="0"/>
          </a:p>
        </p:txBody>
      </p:sp>
      <p:pic>
        <p:nvPicPr>
          <p:cNvPr id="29" name="Check icon" descr="/home/claude/ebook/build/icons/LuCheck-limed.png"/>
          <p:cNvPicPr>
            <a:picLocks noChangeAspect="1"/>
          </p:cNvPicPr>
          <p:nvPr/>
        </p:nvPicPr>
        <p:blipFill>
          <a:blip r:embed="rId5"/>
          <a:stretch>
            <a:fillRect/>
          </a:stretch>
        </p:blipFill>
        <p:spPr>
          <a:xfrm>
            <a:off x="762000" y="5048250"/>
            <a:ext cx="152400" cy="152400"/>
          </a:xfrm>
          <a:prstGeom prst="rect">
            <a:avLst/>
          </a:prstGeom>
        </p:spPr>
      </p:pic>
      <p:sp>
        <p:nvSpPr>
          <p:cNvPr id="30" name="Text 21"/>
          <p:cNvSpPr txBox="1"/>
          <p:nvPr/>
        </p:nvSpPr>
        <p:spPr>
          <a:xfrm>
            <a:off x="990600" y="5010150"/>
            <a:ext cx="2571750" cy="22860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A real restore tested, and timed</a:t>
            </a:r>
            <a:endParaRPr lang="en-US" sz="1013" dirty="0"/>
          </a:p>
        </p:txBody>
      </p:sp>
      <p:pic>
        <p:nvPicPr>
          <p:cNvPr id="31" name="Check icon" descr="/home/claude/ebook/build/icons/LuCheck-limed.png"/>
          <p:cNvPicPr>
            <a:picLocks noChangeAspect="1"/>
          </p:cNvPicPr>
          <p:nvPr/>
        </p:nvPicPr>
        <p:blipFill>
          <a:blip r:embed="rId5"/>
          <a:stretch>
            <a:fillRect/>
          </a:stretch>
        </p:blipFill>
        <p:spPr>
          <a:xfrm>
            <a:off x="762000" y="5362575"/>
            <a:ext cx="152400" cy="152400"/>
          </a:xfrm>
          <a:prstGeom prst="rect">
            <a:avLst/>
          </a:prstGeom>
        </p:spPr>
      </p:pic>
      <p:sp>
        <p:nvSpPr>
          <p:cNvPr id="32" name="Text 22"/>
          <p:cNvSpPr txBox="1"/>
          <p:nvPr/>
        </p:nvSpPr>
        <p:spPr>
          <a:xfrm>
            <a:off x="990600" y="5324475"/>
            <a:ext cx="2571750" cy="22860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A call-back rule for banking changes</a:t>
            </a:r>
            <a:endParaRPr lang="en-US" sz="1013" dirty="0"/>
          </a:p>
        </p:txBody>
      </p:sp>
      <p:pic>
        <p:nvPicPr>
          <p:cNvPr id="33" name="Check icon" descr="/home/claude/ebook/build/icons/LuCheck-limed.png"/>
          <p:cNvPicPr>
            <a:picLocks noChangeAspect="1"/>
          </p:cNvPicPr>
          <p:nvPr/>
        </p:nvPicPr>
        <p:blipFill>
          <a:blip r:embed="rId5"/>
          <a:stretch>
            <a:fillRect/>
          </a:stretch>
        </p:blipFill>
        <p:spPr>
          <a:xfrm>
            <a:off x="762000" y="5676900"/>
            <a:ext cx="152400" cy="152400"/>
          </a:xfrm>
          <a:prstGeom prst="rect">
            <a:avLst/>
          </a:prstGeom>
        </p:spPr>
      </p:pic>
      <p:sp>
        <p:nvSpPr>
          <p:cNvPr id="34" name="Text 23"/>
          <p:cNvSpPr txBox="1"/>
          <p:nvPr/>
        </p:nvSpPr>
        <p:spPr>
          <a:xfrm>
            <a:off x="990600" y="5638800"/>
            <a:ext cx="2571750" cy="228600"/>
          </a:xfrm>
          <a:prstGeom prst="rect">
            <a:avLst/>
          </a:prstGeom>
          <a:noFill/>
          <a:ln/>
        </p:spPr>
        <p:txBody>
          <a:bodyPr wrap="square" lIns="0" tIns="0" rIns="0" bIns="0" rtlCol="0" anchor="ctr"/>
          <a:lstStyle/>
          <a:p>
            <a:pPr marL="0" indent="0" algn="l">
              <a:lnSpc>
                <a:spcPct val="115000"/>
              </a:lnSpc>
              <a:buNone/>
            </a:pPr>
            <a:r>
              <a:rPr lang="en-US" sz="1013" dirty="0">
                <a:solidFill>
                  <a:srgbClr val="1E1E1E"/>
                </a:solidFill>
              </a:rPr>
              <a:t>An IT fact sheet, kept in two places</a:t>
            </a:r>
            <a:endParaRPr lang="en-US" sz="1013" dirty="0"/>
          </a:p>
        </p:txBody>
      </p:sp>
      <p:sp>
        <p:nvSpPr>
          <p:cNvPr id="35" name="Card"/>
          <p:cNvSpPr/>
          <p:nvPr/>
        </p:nvSpPr>
        <p:spPr>
          <a:xfrm>
            <a:off x="3848100" y="3295650"/>
            <a:ext cx="3143250" cy="2724150"/>
          </a:xfrm>
          <a:prstGeom prst="roundRect">
            <a:avLst>
              <a:gd name="adj" fmla="val 2098"/>
            </a:avLst>
          </a:prstGeom>
          <a:solidFill>
            <a:srgbClr val="FFFFFF"/>
          </a:solidFill>
          <a:ln w="9525">
            <a:solidFill>
              <a:srgbClr val="E7E8E7"/>
            </a:solidFill>
            <a:prstDash val="solid"/>
          </a:ln>
        </p:spPr>
        <p:txBody>
          <a:bodyPr/>
          <a:lstStyle/>
          <a:p>
            <a:endParaRPr lang="en-GB"/>
          </a:p>
        </p:txBody>
      </p:sp>
      <p:sp>
        <p:nvSpPr>
          <p:cNvPr id="36" name="Card accent"/>
          <p:cNvSpPr/>
          <p:nvPr/>
        </p:nvSpPr>
        <p:spPr>
          <a:xfrm>
            <a:off x="3848100" y="3295650"/>
            <a:ext cx="3143250" cy="28575"/>
          </a:xfrm>
          <a:prstGeom prst="rect">
            <a:avLst/>
          </a:prstGeom>
          <a:solidFill>
            <a:srgbClr val="E75933"/>
          </a:solidFill>
          <a:ln/>
        </p:spPr>
        <p:txBody>
          <a:bodyPr/>
          <a:lstStyle/>
          <a:p>
            <a:endParaRPr lang="en-GB"/>
          </a:p>
        </p:txBody>
      </p:sp>
      <p:sp>
        <p:nvSpPr>
          <p:cNvPr id="37" name="Text 26"/>
          <p:cNvSpPr txBox="1"/>
          <p:nvPr/>
        </p:nvSpPr>
        <p:spPr>
          <a:xfrm>
            <a:off x="4038600" y="3467100"/>
            <a:ext cx="276225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0B150E"/>
                </a:solidFill>
              </a:rPr>
              <a:t>WHAT SHE HASN’T SOLVED YET</a:t>
            </a:r>
            <a:endParaRPr lang="en-US" sz="900" dirty="0"/>
          </a:p>
        </p:txBody>
      </p:sp>
      <p:pic>
        <p:nvPicPr>
          <p:cNvPr id="38" name="Open question" descr="/home/claude/ebook/build/icons/LuCircleHelp-orange.png"/>
          <p:cNvPicPr>
            <a:picLocks noChangeAspect="1"/>
          </p:cNvPicPr>
          <p:nvPr/>
        </p:nvPicPr>
        <p:blipFill>
          <a:blip r:embed="rId6"/>
          <a:stretch>
            <a:fillRect/>
          </a:stretch>
        </p:blipFill>
        <p:spPr>
          <a:xfrm>
            <a:off x="4038600" y="3771900"/>
            <a:ext cx="152400" cy="152400"/>
          </a:xfrm>
          <a:prstGeom prst="rect">
            <a:avLst/>
          </a:prstGeom>
        </p:spPr>
      </p:pic>
      <p:sp>
        <p:nvSpPr>
          <p:cNvPr id="39" name="Text 27"/>
          <p:cNvSpPr txBox="1"/>
          <p:nvPr/>
        </p:nvSpPr>
        <p:spPr>
          <a:xfrm>
            <a:off x="4267200" y="3752850"/>
            <a:ext cx="2533650" cy="457200"/>
          </a:xfrm>
          <a:prstGeom prst="rect">
            <a:avLst/>
          </a:prstGeom>
          <a:noFill/>
          <a:ln/>
        </p:spPr>
        <p:txBody>
          <a:bodyPr wrap="square" lIns="0" tIns="0" rIns="0" bIns="0" rtlCol="0" anchor="t"/>
          <a:lstStyle/>
          <a:p>
            <a:pPr marL="0" indent="0" algn="l">
              <a:lnSpc>
                <a:spcPct val="125000"/>
              </a:lnSpc>
              <a:buNone/>
            </a:pPr>
            <a:r>
              <a:rPr lang="en-US" sz="1013" dirty="0">
                <a:solidFill>
                  <a:srgbClr val="1E1E1E"/>
                </a:solidFill>
              </a:rPr>
              <a:t>Staff using AI on personal phones, after hours</a:t>
            </a:r>
            <a:endParaRPr lang="en-US" sz="1013" dirty="0"/>
          </a:p>
        </p:txBody>
      </p:sp>
      <p:pic>
        <p:nvPicPr>
          <p:cNvPr id="40" name="Open question" descr="/home/claude/ebook/build/icons/LuCircleHelp-orange.png"/>
          <p:cNvPicPr>
            <a:picLocks noChangeAspect="1"/>
          </p:cNvPicPr>
          <p:nvPr/>
        </p:nvPicPr>
        <p:blipFill>
          <a:blip r:embed="rId6"/>
          <a:stretch>
            <a:fillRect/>
          </a:stretch>
        </p:blipFill>
        <p:spPr>
          <a:xfrm>
            <a:off x="4038600" y="4305300"/>
            <a:ext cx="152400" cy="152400"/>
          </a:xfrm>
          <a:prstGeom prst="rect">
            <a:avLst/>
          </a:prstGeom>
        </p:spPr>
      </p:pic>
      <p:sp>
        <p:nvSpPr>
          <p:cNvPr id="41" name="Text 28"/>
          <p:cNvSpPr txBox="1"/>
          <p:nvPr/>
        </p:nvSpPr>
        <p:spPr>
          <a:xfrm>
            <a:off x="4267200" y="4286250"/>
            <a:ext cx="2533650" cy="457200"/>
          </a:xfrm>
          <a:prstGeom prst="rect">
            <a:avLst/>
          </a:prstGeom>
          <a:noFill/>
          <a:ln/>
        </p:spPr>
        <p:txBody>
          <a:bodyPr wrap="square" lIns="0" tIns="0" rIns="0" bIns="0" rtlCol="0" anchor="t"/>
          <a:lstStyle/>
          <a:p>
            <a:pPr marL="0" indent="0" algn="l">
              <a:lnSpc>
                <a:spcPct val="125000"/>
              </a:lnSpc>
              <a:buNone/>
            </a:pPr>
            <a:r>
              <a:rPr lang="en-US" sz="1013" dirty="0">
                <a:solidFill>
                  <a:srgbClr val="1E1E1E"/>
                </a:solidFill>
              </a:rPr>
              <a:t>Knowing which paid AI features are worth it, for which roles</a:t>
            </a:r>
            <a:endParaRPr lang="en-US" sz="1013" dirty="0"/>
          </a:p>
        </p:txBody>
      </p:sp>
      <p:pic>
        <p:nvPicPr>
          <p:cNvPr id="42" name="Open question" descr="/home/claude/ebook/build/icons/LuCircleHelp-orange.png"/>
          <p:cNvPicPr>
            <a:picLocks noChangeAspect="1"/>
          </p:cNvPicPr>
          <p:nvPr/>
        </p:nvPicPr>
        <p:blipFill>
          <a:blip r:embed="rId6"/>
          <a:stretch>
            <a:fillRect/>
          </a:stretch>
        </p:blipFill>
        <p:spPr>
          <a:xfrm>
            <a:off x="4038600" y="4838700"/>
            <a:ext cx="152400" cy="152400"/>
          </a:xfrm>
          <a:prstGeom prst="rect">
            <a:avLst/>
          </a:prstGeom>
        </p:spPr>
      </p:pic>
      <p:sp>
        <p:nvSpPr>
          <p:cNvPr id="43" name="Text 29"/>
          <p:cNvSpPr txBox="1"/>
          <p:nvPr/>
        </p:nvSpPr>
        <p:spPr>
          <a:xfrm>
            <a:off x="4267200" y="4819650"/>
            <a:ext cx="2533650" cy="457200"/>
          </a:xfrm>
          <a:prstGeom prst="rect">
            <a:avLst/>
          </a:prstGeom>
          <a:noFill/>
          <a:ln/>
        </p:spPr>
        <p:txBody>
          <a:bodyPr wrap="square" lIns="0" tIns="0" rIns="0" bIns="0" rtlCol="0" anchor="t"/>
          <a:lstStyle/>
          <a:p>
            <a:pPr marL="0" indent="0" algn="l">
              <a:lnSpc>
                <a:spcPct val="125000"/>
              </a:lnSpc>
              <a:buNone/>
            </a:pPr>
            <a:r>
              <a:rPr lang="en-US" sz="1013" dirty="0">
                <a:solidFill>
                  <a:srgbClr val="1E1E1E"/>
                </a:solidFill>
              </a:rPr>
              <a:t>Keeping the reviews going through busy months</a:t>
            </a:r>
            <a:endParaRPr lang="en-US" sz="1013" dirty="0"/>
          </a:p>
        </p:txBody>
      </p:sp>
      <p:sp>
        <p:nvSpPr>
          <p:cNvPr id="44" name="Text 30"/>
          <p:cNvSpPr txBox="1"/>
          <p:nvPr/>
        </p:nvSpPr>
        <p:spPr>
          <a:xfrm>
            <a:off x="4038600" y="5429250"/>
            <a:ext cx="2762250" cy="419100"/>
          </a:xfrm>
          <a:prstGeom prst="rect">
            <a:avLst/>
          </a:prstGeom>
          <a:noFill/>
          <a:ln/>
        </p:spPr>
        <p:txBody>
          <a:bodyPr wrap="square" lIns="0" tIns="0" rIns="0" bIns="0" rtlCol="0" anchor="t"/>
          <a:lstStyle/>
          <a:p>
            <a:pPr marL="0" indent="0" algn="l">
              <a:lnSpc>
                <a:spcPct val="125000"/>
              </a:lnSpc>
              <a:buNone/>
            </a:pPr>
            <a:r>
              <a:rPr lang="en-US" sz="938" dirty="0">
                <a:solidFill>
                  <a:srgbClr val="3A3A3A"/>
                </a:solidFill>
              </a:rPr>
              <a:t>Nobody has these fully solved. They’re on her next 90-day list.</a:t>
            </a:r>
            <a:endParaRPr lang="en-US" sz="938" dirty="0"/>
          </a:p>
        </p:txBody>
      </p:sp>
      <p:sp>
        <p:nvSpPr>
          <p:cNvPr id="45" name="Card"/>
          <p:cNvSpPr/>
          <p:nvPr/>
        </p:nvSpPr>
        <p:spPr>
          <a:xfrm>
            <a:off x="571500" y="6172200"/>
            <a:ext cx="6419850" cy="2781300"/>
          </a:xfrm>
          <a:prstGeom prst="roundRect">
            <a:avLst>
              <a:gd name="adj" fmla="val 2055"/>
            </a:avLst>
          </a:prstGeom>
          <a:solidFill>
            <a:srgbClr val="F5F5F3"/>
          </a:solidFill>
          <a:ln/>
        </p:spPr>
        <p:txBody>
          <a:bodyPr/>
          <a:lstStyle/>
          <a:p>
            <a:endParaRPr lang="en-GB"/>
          </a:p>
        </p:txBody>
      </p:sp>
      <p:sp>
        <p:nvSpPr>
          <p:cNvPr id="46" name="Text 32"/>
          <p:cNvSpPr txBox="1"/>
          <p:nvPr/>
        </p:nvSpPr>
        <p:spPr>
          <a:xfrm>
            <a:off x="781050" y="6324600"/>
            <a:ext cx="5715000" cy="209550"/>
          </a:xfrm>
          <a:prstGeom prst="rect">
            <a:avLst/>
          </a:prstGeom>
          <a:noFill/>
          <a:ln/>
        </p:spPr>
        <p:txBody>
          <a:bodyPr wrap="square" lIns="0" tIns="0" rIns="0" bIns="0" rtlCol="0" anchor="t"/>
          <a:lstStyle/>
          <a:p>
            <a:pPr marL="0" indent="0" algn="l">
              <a:lnSpc>
                <a:spcPct val="115000"/>
              </a:lnSpc>
              <a:buNone/>
            </a:pPr>
            <a:r>
              <a:rPr lang="en-US" sz="1200" b="1" dirty="0">
                <a:solidFill>
                  <a:srgbClr val="0B150E"/>
                </a:solidFill>
              </a:rPr>
              <a:t>Five questions to ask your IT provider about AI</a:t>
            </a:r>
            <a:endParaRPr lang="en-US" sz="1200" dirty="0"/>
          </a:p>
        </p:txBody>
      </p:sp>
      <p:sp>
        <p:nvSpPr>
          <p:cNvPr id="47" name="Text 33"/>
          <p:cNvSpPr txBox="1"/>
          <p:nvPr/>
        </p:nvSpPr>
        <p:spPr>
          <a:xfrm>
            <a:off x="781050" y="6553200"/>
            <a:ext cx="5715000" cy="190500"/>
          </a:xfrm>
          <a:prstGeom prst="rect">
            <a:avLst/>
          </a:prstGeom>
          <a:noFill/>
          <a:ln/>
        </p:spPr>
        <p:txBody>
          <a:bodyPr wrap="square" lIns="0" tIns="0" rIns="0" bIns="0" rtlCol="0" anchor="t"/>
          <a:lstStyle/>
          <a:p>
            <a:pPr marL="0" indent="0" algn="l">
              <a:lnSpc>
                <a:spcPct val="115000"/>
              </a:lnSpc>
              <a:buNone/>
            </a:pPr>
            <a:r>
              <a:rPr lang="en-US" sz="975" dirty="0">
                <a:solidFill>
                  <a:srgbClr val="3A3A3A"/>
                </a:solidFill>
              </a:rPr>
              <a:t>Ask them out loud. Listen for a name or a number, not an adjective.</a:t>
            </a:r>
            <a:endParaRPr lang="en-US" sz="975" dirty="0"/>
          </a:p>
        </p:txBody>
      </p:sp>
      <p:sp>
        <p:nvSpPr>
          <p:cNvPr id="48" name="Text 34"/>
          <p:cNvSpPr txBox="1"/>
          <p:nvPr/>
        </p:nvSpPr>
        <p:spPr>
          <a:xfrm>
            <a:off x="781050" y="6838950"/>
            <a:ext cx="285750" cy="190500"/>
          </a:xfrm>
          <a:prstGeom prst="rect">
            <a:avLst/>
          </a:prstGeom>
          <a:noFill/>
          <a:ln/>
        </p:spPr>
        <p:txBody>
          <a:bodyPr wrap="square" lIns="0" tIns="0" rIns="0" bIns="0" rtlCol="0" anchor="t"/>
          <a:lstStyle/>
          <a:p>
            <a:pPr marL="0" indent="0" algn="l">
              <a:lnSpc>
                <a:spcPct val="115000"/>
              </a:lnSpc>
              <a:buNone/>
            </a:pPr>
            <a:r>
              <a:rPr lang="en-US" sz="975" dirty="0">
                <a:solidFill>
                  <a:srgbClr val="7A8C20"/>
                </a:solidFill>
                <a:latin typeface="Roboto Mono" pitchFamily="34" charset="0"/>
                <a:ea typeface="Roboto Mono" pitchFamily="34" charset="-122"/>
                <a:cs typeface="Roboto Mono" pitchFamily="34" charset="-120"/>
              </a:rPr>
              <a:t>01</a:t>
            </a:r>
            <a:endParaRPr lang="en-US" sz="975" dirty="0"/>
          </a:p>
        </p:txBody>
      </p:sp>
      <p:sp>
        <p:nvSpPr>
          <p:cNvPr id="49" name="Text 35"/>
          <p:cNvSpPr txBox="1"/>
          <p:nvPr/>
        </p:nvSpPr>
        <p:spPr>
          <a:xfrm>
            <a:off x="1104900" y="6838950"/>
            <a:ext cx="5715000" cy="190500"/>
          </a:xfrm>
          <a:prstGeom prst="rect">
            <a:avLst/>
          </a:prstGeom>
          <a:noFill/>
          <a:ln/>
        </p:spPr>
        <p:txBody>
          <a:bodyPr wrap="none" lIns="0" tIns="0" rIns="0" bIns="0" rtlCol="0" anchor="t"/>
          <a:lstStyle/>
          <a:p>
            <a:pPr marL="0" indent="0" algn="l">
              <a:lnSpc>
                <a:spcPct val="115000"/>
              </a:lnSpc>
              <a:buNone/>
            </a:pPr>
            <a:r>
              <a:rPr lang="en-US" sz="1050" b="1" dirty="0">
                <a:solidFill>
                  <a:srgbClr val="0B150E"/>
                </a:solidFill>
              </a:rPr>
              <a:t>Which AI tools can you see in use in our business today?</a:t>
            </a:r>
            <a:endParaRPr lang="en-US" sz="1050" dirty="0"/>
          </a:p>
        </p:txBody>
      </p:sp>
      <p:sp>
        <p:nvSpPr>
          <p:cNvPr id="50" name="Text 36"/>
          <p:cNvSpPr txBox="1"/>
          <p:nvPr/>
        </p:nvSpPr>
        <p:spPr>
          <a:xfrm>
            <a:off x="1104900" y="7029450"/>
            <a:ext cx="5715000" cy="171450"/>
          </a:xfrm>
          <a:prstGeom prst="rect">
            <a:avLst/>
          </a:prstGeom>
          <a:noFill/>
          <a:ln/>
        </p:spPr>
        <p:txBody>
          <a:bodyPr wrap="square" lIns="0" tIns="0" rIns="0" bIns="0" rtlCol="0" anchor="t"/>
          <a:lstStyle/>
          <a:p>
            <a:pPr marL="0" indent="0" algn="l">
              <a:lnSpc>
                <a:spcPct val="115000"/>
              </a:lnSpc>
              <a:buNone/>
            </a:pPr>
            <a:r>
              <a:rPr lang="en-US" sz="938" dirty="0">
                <a:solidFill>
                  <a:srgbClr val="3A3A3A"/>
                </a:solidFill>
              </a:rPr>
              <a:t>If nobody is looking, nobody knows.</a:t>
            </a:r>
            <a:endParaRPr lang="en-US" sz="938" dirty="0"/>
          </a:p>
        </p:txBody>
      </p:sp>
      <p:sp>
        <p:nvSpPr>
          <p:cNvPr id="51" name="Text 37"/>
          <p:cNvSpPr txBox="1"/>
          <p:nvPr/>
        </p:nvSpPr>
        <p:spPr>
          <a:xfrm>
            <a:off x="781050" y="7258050"/>
            <a:ext cx="285750" cy="190500"/>
          </a:xfrm>
          <a:prstGeom prst="rect">
            <a:avLst/>
          </a:prstGeom>
          <a:noFill/>
          <a:ln/>
        </p:spPr>
        <p:txBody>
          <a:bodyPr wrap="square" lIns="0" tIns="0" rIns="0" bIns="0" rtlCol="0" anchor="t"/>
          <a:lstStyle/>
          <a:p>
            <a:pPr marL="0" indent="0" algn="l">
              <a:lnSpc>
                <a:spcPct val="115000"/>
              </a:lnSpc>
              <a:buNone/>
            </a:pPr>
            <a:r>
              <a:rPr lang="en-US" sz="975" dirty="0">
                <a:solidFill>
                  <a:srgbClr val="7A8C20"/>
                </a:solidFill>
                <a:latin typeface="Roboto Mono" pitchFamily="34" charset="0"/>
                <a:ea typeface="Roboto Mono" pitchFamily="34" charset="-122"/>
                <a:cs typeface="Roboto Mono" pitchFamily="34" charset="-120"/>
              </a:rPr>
              <a:t>02</a:t>
            </a:r>
            <a:endParaRPr lang="en-US" sz="975" dirty="0"/>
          </a:p>
        </p:txBody>
      </p:sp>
      <p:sp>
        <p:nvSpPr>
          <p:cNvPr id="52" name="Text 38"/>
          <p:cNvSpPr txBox="1"/>
          <p:nvPr/>
        </p:nvSpPr>
        <p:spPr>
          <a:xfrm>
            <a:off x="1104900" y="7258050"/>
            <a:ext cx="5715000" cy="190500"/>
          </a:xfrm>
          <a:prstGeom prst="rect">
            <a:avLst/>
          </a:prstGeom>
          <a:noFill/>
          <a:ln/>
        </p:spPr>
        <p:txBody>
          <a:bodyPr wrap="none" lIns="0" tIns="0" rIns="0" bIns="0" rtlCol="0" anchor="t"/>
          <a:lstStyle/>
          <a:p>
            <a:pPr marL="0" indent="0" algn="l">
              <a:lnSpc>
                <a:spcPct val="115000"/>
              </a:lnSpc>
              <a:buNone/>
            </a:pPr>
            <a:r>
              <a:rPr lang="en-US" sz="1050" b="1" dirty="0">
                <a:solidFill>
                  <a:srgbClr val="0B150E"/>
                </a:solidFill>
              </a:rPr>
              <a:t>Who can open our payroll and HR folders right now?</a:t>
            </a:r>
            <a:endParaRPr lang="en-US" sz="1050" dirty="0"/>
          </a:p>
        </p:txBody>
      </p:sp>
      <p:sp>
        <p:nvSpPr>
          <p:cNvPr id="53" name="Text 39"/>
          <p:cNvSpPr txBox="1"/>
          <p:nvPr/>
        </p:nvSpPr>
        <p:spPr>
          <a:xfrm>
            <a:off x="1104900" y="7448550"/>
            <a:ext cx="5715000" cy="171450"/>
          </a:xfrm>
          <a:prstGeom prst="rect">
            <a:avLst/>
          </a:prstGeom>
          <a:noFill/>
          <a:ln/>
        </p:spPr>
        <p:txBody>
          <a:bodyPr wrap="square" lIns="0" tIns="0" rIns="0" bIns="0" rtlCol="0" anchor="t"/>
          <a:lstStyle/>
          <a:p>
            <a:pPr marL="0" indent="0" algn="l">
              <a:lnSpc>
                <a:spcPct val="115000"/>
              </a:lnSpc>
              <a:buNone/>
            </a:pPr>
            <a:r>
              <a:rPr lang="en-US" sz="938" dirty="0">
                <a:solidFill>
                  <a:srgbClr val="3A3A3A"/>
                </a:solidFill>
              </a:rPr>
              <a:t>Ask for names, not “the right people”.</a:t>
            </a:r>
            <a:endParaRPr lang="en-US" sz="938" dirty="0"/>
          </a:p>
        </p:txBody>
      </p:sp>
      <p:sp>
        <p:nvSpPr>
          <p:cNvPr id="54" name="Text 40"/>
          <p:cNvSpPr txBox="1"/>
          <p:nvPr/>
        </p:nvSpPr>
        <p:spPr>
          <a:xfrm>
            <a:off x="781050" y="7677150"/>
            <a:ext cx="285750" cy="190500"/>
          </a:xfrm>
          <a:prstGeom prst="rect">
            <a:avLst/>
          </a:prstGeom>
          <a:noFill/>
          <a:ln/>
        </p:spPr>
        <p:txBody>
          <a:bodyPr wrap="square" lIns="0" tIns="0" rIns="0" bIns="0" rtlCol="0" anchor="t"/>
          <a:lstStyle/>
          <a:p>
            <a:pPr marL="0" indent="0" algn="l">
              <a:lnSpc>
                <a:spcPct val="115000"/>
              </a:lnSpc>
              <a:buNone/>
            </a:pPr>
            <a:r>
              <a:rPr lang="en-US" sz="975" dirty="0">
                <a:solidFill>
                  <a:srgbClr val="7A8C20"/>
                </a:solidFill>
                <a:latin typeface="Roboto Mono" pitchFamily="34" charset="0"/>
                <a:ea typeface="Roboto Mono" pitchFamily="34" charset="-122"/>
                <a:cs typeface="Roboto Mono" pitchFamily="34" charset="-120"/>
              </a:rPr>
              <a:t>03</a:t>
            </a:r>
            <a:endParaRPr lang="en-US" sz="975" dirty="0"/>
          </a:p>
        </p:txBody>
      </p:sp>
      <p:sp>
        <p:nvSpPr>
          <p:cNvPr id="55" name="Text 41"/>
          <p:cNvSpPr txBox="1"/>
          <p:nvPr/>
        </p:nvSpPr>
        <p:spPr>
          <a:xfrm>
            <a:off x="1104900" y="7677150"/>
            <a:ext cx="5715000" cy="190500"/>
          </a:xfrm>
          <a:prstGeom prst="rect">
            <a:avLst/>
          </a:prstGeom>
          <a:noFill/>
          <a:ln/>
        </p:spPr>
        <p:txBody>
          <a:bodyPr wrap="none" lIns="0" tIns="0" rIns="0" bIns="0" rtlCol="0" anchor="t"/>
          <a:lstStyle/>
          <a:p>
            <a:pPr marL="0" indent="0" algn="l">
              <a:lnSpc>
                <a:spcPct val="115000"/>
              </a:lnSpc>
              <a:buNone/>
            </a:pPr>
            <a:r>
              <a:rPr lang="en-US" sz="1050" b="1" dirty="0">
                <a:solidFill>
                  <a:srgbClr val="0B150E"/>
                </a:solidFill>
              </a:rPr>
              <a:t>When did you last restore something of ours, and how long did it take?</a:t>
            </a:r>
            <a:endParaRPr lang="en-US" sz="1050" dirty="0"/>
          </a:p>
        </p:txBody>
      </p:sp>
      <p:sp>
        <p:nvSpPr>
          <p:cNvPr id="56" name="Text 42"/>
          <p:cNvSpPr txBox="1"/>
          <p:nvPr/>
        </p:nvSpPr>
        <p:spPr>
          <a:xfrm>
            <a:off x="1104900" y="7867650"/>
            <a:ext cx="5715000" cy="171450"/>
          </a:xfrm>
          <a:prstGeom prst="rect">
            <a:avLst/>
          </a:prstGeom>
          <a:noFill/>
          <a:ln/>
        </p:spPr>
        <p:txBody>
          <a:bodyPr wrap="square" lIns="0" tIns="0" rIns="0" bIns="0" rtlCol="0" anchor="t"/>
          <a:lstStyle/>
          <a:p>
            <a:pPr marL="0" indent="0" algn="l">
              <a:lnSpc>
                <a:spcPct val="115000"/>
              </a:lnSpc>
              <a:buNone/>
            </a:pPr>
            <a:r>
              <a:rPr lang="en-US" sz="938" dirty="0">
                <a:solidFill>
                  <a:srgbClr val="3A3A3A"/>
                </a:solidFill>
              </a:rPr>
              <a:t>A backup nobody has restored is a theory.</a:t>
            </a:r>
            <a:endParaRPr lang="en-US" sz="938" dirty="0"/>
          </a:p>
        </p:txBody>
      </p:sp>
      <p:sp>
        <p:nvSpPr>
          <p:cNvPr id="57" name="Text 43"/>
          <p:cNvSpPr txBox="1"/>
          <p:nvPr/>
        </p:nvSpPr>
        <p:spPr>
          <a:xfrm>
            <a:off x="781050" y="8096250"/>
            <a:ext cx="285750" cy="190500"/>
          </a:xfrm>
          <a:prstGeom prst="rect">
            <a:avLst/>
          </a:prstGeom>
          <a:noFill/>
          <a:ln/>
        </p:spPr>
        <p:txBody>
          <a:bodyPr wrap="square" lIns="0" tIns="0" rIns="0" bIns="0" rtlCol="0" anchor="t"/>
          <a:lstStyle/>
          <a:p>
            <a:pPr marL="0" indent="0" algn="l">
              <a:lnSpc>
                <a:spcPct val="115000"/>
              </a:lnSpc>
              <a:buNone/>
            </a:pPr>
            <a:r>
              <a:rPr lang="en-US" sz="975" dirty="0">
                <a:solidFill>
                  <a:srgbClr val="7A8C20"/>
                </a:solidFill>
                <a:latin typeface="Roboto Mono" pitchFamily="34" charset="0"/>
                <a:ea typeface="Roboto Mono" pitchFamily="34" charset="-122"/>
                <a:cs typeface="Roboto Mono" pitchFamily="34" charset="-120"/>
              </a:rPr>
              <a:t>04</a:t>
            </a:r>
            <a:endParaRPr lang="en-US" sz="975" dirty="0"/>
          </a:p>
        </p:txBody>
      </p:sp>
      <p:sp>
        <p:nvSpPr>
          <p:cNvPr id="58" name="Text 44"/>
          <p:cNvSpPr txBox="1"/>
          <p:nvPr/>
        </p:nvSpPr>
        <p:spPr>
          <a:xfrm>
            <a:off x="1104900" y="8096250"/>
            <a:ext cx="5715000" cy="190500"/>
          </a:xfrm>
          <a:prstGeom prst="rect">
            <a:avLst/>
          </a:prstGeom>
          <a:noFill/>
          <a:ln/>
        </p:spPr>
        <p:txBody>
          <a:bodyPr wrap="none" lIns="0" tIns="0" rIns="0" bIns="0" rtlCol="0" anchor="t"/>
          <a:lstStyle/>
          <a:p>
            <a:pPr marL="0" indent="0" algn="l">
              <a:lnSpc>
                <a:spcPct val="115000"/>
              </a:lnSpc>
              <a:buNone/>
            </a:pPr>
            <a:r>
              <a:rPr lang="en-US" sz="1050" b="1" dirty="0">
                <a:solidFill>
                  <a:srgbClr val="0B150E"/>
                </a:solidFill>
              </a:rPr>
              <a:t>Is two-step sign-in on for every account, including the admin ones?</a:t>
            </a:r>
            <a:endParaRPr lang="en-US" sz="1050" dirty="0"/>
          </a:p>
        </p:txBody>
      </p:sp>
      <p:sp>
        <p:nvSpPr>
          <p:cNvPr id="59" name="Text 45"/>
          <p:cNvSpPr txBox="1"/>
          <p:nvPr/>
        </p:nvSpPr>
        <p:spPr>
          <a:xfrm>
            <a:off x="1104900" y="8286750"/>
            <a:ext cx="5715000" cy="171450"/>
          </a:xfrm>
          <a:prstGeom prst="rect">
            <a:avLst/>
          </a:prstGeom>
          <a:noFill/>
          <a:ln/>
        </p:spPr>
        <p:txBody>
          <a:bodyPr wrap="square" lIns="0" tIns="0" rIns="0" bIns="0" rtlCol="0" anchor="t"/>
          <a:lstStyle/>
          <a:p>
            <a:pPr marL="0" indent="0" algn="l">
              <a:lnSpc>
                <a:spcPct val="115000"/>
              </a:lnSpc>
              <a:buNone/>
            </a:pPr>
            <a:r>
              <a:rPr lang="en-US" sz="938" dirty="0">
                <a:solidFill>
                  <a:srgbClr val="3A3A3A"/>
                </a:solidFill>
              </a:rPr>
              <a:t>“Most” isn’t an answer.</a:t>
            </a:r>
            <a:endParaRPr lang="en-US" sz="938" dirty="0"/>
          </a:p>
        </p:txBody>
      </p:sp>
      <p:sp>
        <p:nvSpPr>
          <p:cNvPr id="60" name="Text 46"/>
          <p:cNvSpPr txBox="1"/>
          <p:nvPr/>
        </p:nvSpPr>
        <p:spPr>
          <a:xfrm>
            <a:off x="781050" y="8515350"/>
            <a:ext cx="285750" cy="190500"/>
          </a:xfrm>
          <a:prstGeom prst="rect">
            <a:avLst/>
          </a:prstGeom>
          <a:noFill/>
          <a:ln/>
        </p:spPr>
        <p:txBody>
          <a:bodyPr wrap="square" lIns="0" tIns="0" rIns="0" bIns="0" rtlCol="0" anchor="t"/>
          <a:lstStyle/>
          <a:p>
            <a:pPr marL="0" indent="0" algn="l">
              <a:lnSpc>
                <a:spcPct val="115000"/>
              </a:lnSpc>
              <a:buNone/>
            </a:pPr>
            <a:r>
              <a:rPr lang="en-US" sz="975" dirty="0">
                <a:solidFill>
                  <a:srgbClr val="7A8C20"/>
                </a:solidFill>
                <a:latin typeface="Roboto Mono" pitchFamily="34" charset="0"/>
                <a:ea typeface="Roboto Mono" pitchFamily="34" charset="-122"/>
                <a:cs typeface="Roboto Mono" pitchFamily="34" charset="-120"/>
              </a:rPr>
              <a:t>05</a:t>
            </a:r>
            <a:endParaRPr lang="en-US" sz="975" dirty="0"/>
          </a:p>
        </p:txBody>
      </p:sp>
      <p:sp>
        <p:nvSpPr>
          <p:cNvPr id="61" name="Text 47"/>
          <p:cNvSpPr txBox="1"/>
          <p:nvPr/>
        </p:nvSpPr>
        <p:spPr>
          <a:xfrm>
            <a:off x="1104900" y="8515350"/>
            <a:ext cx="5715000" cy="190500"/>
          </a:xfrm>
          <a:prstGeom prst="rect">
            <a:avLst/>
          </a:prstGeom>
          <a:noFill/>
          <a:ln/>
        </p:spPr>
        <p:txBody>
          <a:bodyPr wrap="none" lIns="0" tIns="0" rIns="0" bIns="0" rtlCol="0" anchor="t"/>
          <a:lstStyle/>
          <a:p>
            <a:pPr marL="0" indent="0" algn="l">
              <a:lnSpc>
                <a:spcPct val="115000"/>
              </a:lnSpc>
              <a:buNone/>
            </a:pPr>
            <a:r>
              <a:rPr lang="en-US" sz="1050" b="1" dirty="0">
                <a:solidFill>
                  <a:srgbClr val="0B150E"/>
                </a:solidFill>
              </a:rPr>
              <a:t>If our main admin left tomorrow, could we still get in?</a:t>
            </a:r>
            <a:endParaRPr lang="en-US" sz="1050" dirty="0"/>
          </a:p>
        </p:txBody>
      </p:sp>
      <p:sp>
        <p:nvSpPr>
          <p:cNvPr id="62" name="Text 48"/>
          <p:cNvSpPr txBox="1"/>
          <p:nvPr/>
        </p:nvSpPr>
        <p:spPr>
          <a:xfrm>
            <a:off x="1104900" y="8705850"/>
            <a:ext cx="5715000" cy="171450"/>
          </a:xfrm>
          <a:prstGeom prst="rect">
            <a:avLst/>
          </a:prstGeom>
          <a:noFill/>
          <a:ln/>
        </p:spPr>
        <p:txBody>
          <a:bodyPr wrap="square" lIns="0" tIns="0" rIns="0" bIns="0" rtlCol="0" anchor="t"/>
          <a:lstStyle/>
          <a:p>
            <a:pPr marL="0" indent="0" algn="l">
              <a:lnSpc>
                <a:spcPct val="115000"/>
              </a:lnSpc>
              <a:buNone/>
            </a:pPr>
            <a:r>
              <a:rPr lang="en-US" sz="938" dirty="0">
                <a:solidFill>
                  <a:srgbClr val="3A3A3A"/>
                </a:solidFill>
              </a:rPr>
              <a:t>The keys belong in the business’s name.</a:t>
            </a:r>
            <a:endParaRPr lang="en-US" sz="938" dirty="0"/>
          </a:p>
        </p:txBody>
      </p:sp>
      <p:sp>
        <p:nvSpPr>
          <p:cNvPr id="63" name="Card"/>
          <p:cNvSpPr/>
          <p:nvPr/>
        </p:nvSpPr>
        <p:spPr>
          <a:xfrm>
            <a:off x="571500" y="9105900"/>
            <a:ext cx="6419850" cy="838200"/>
          </a:xfrm>
          <a:prstGeom prst="roundRect">
            <a:avLst>
              <a:gd name="adj" fmla="val 6818"/>
            </a:avLst>
          </a:prstGeom>
          <a:solidFill>
            <a:srgbClr val="FFFFFF"/>
          </a:solidFill>
          <a:ln w="9525">
            <a:solidFill>
              <a:srgbClr val="E7E8E7"/>
            </a:solidFill>
            <a:prstDash val="solid"/>
          </a:ln>
        </p:spPr>
        <p:txBody>
          <a:bodyPr/>
          <a:lstStyle/>
          <a:p>
            <a:endParaRPr lang="en-GB"/>
          </a:p>
        </p:txBody>
      </p:sp>
      <p:sp>
        <p:nvSpPr>
          <p:cNvPr id="64" name="Text 50"/>
          <p:cNvSpPr txBox="1"/>
          <p:nvPr/>
        </p:nvSpPr>
        <p:spPr>
          <a:xfrm>
            <a:off x="762000" y="9124950"/>
            <a:ext cx="381000" cy="476250"/>
          </a:xfrm>
          <a:prstGeom prst="rect">
            <a:avLst/>
          </a:prstGeom>
          <a:noFill/>
          <a:ln/>
        </p:spPr>
        <p:txBody>
          <a:bodyPr wrap="square" lIns="0" tIns="0" rIns="0" bIns="0" rtlCol="0" anchor="t"/>
          <a:lstStyle/>
          <a:p>
            <a:pPr marL="0" indent="0" algn="l">
              <a:lnSpc>
                <a:spcPct val="115000"/>
              </a:lnSpc>
              <a:buNone/>
            </a:pPr>
            <a:r>
              <a:rPr lang="en-US" sz="4050" b="1" dirty="0">
                <a:solidFill>
                  <a:srgbClr val="7A8C20"/>
                </a:solidFill>
              </a:rPr>
              <a:t>“</a:t>
            </a:r>
            <a:endParaRPr lang="en-US" sz="4050" dirty="0"/>
          </a:p>
        </p:txBody>
      </p:sp>
      <p:sp>
        <p:nvSpPr>
          <p:cNvPr id="65" name="Text 51"/>
          <p:cNvSpPr txBox="1"/>
          <p:nvPr/>
        </p:nvSpPr>
        <p:spPr>
          <a:xfrm>
            <a:off x="1181100" y="9220200"/>
            <a:ext cx="5619750" cy="285750"/>
          </a:xfrm>
          <a:prstGeom prst="rect">
            <a:avLst/>
          </a:prstGeom>
          <a:noFill/>
          <a:ln/>
        </p:spPr>
        <p:txBody>
          <a:bodyPr wrap="square" lIns="0" tIns="0" rIns="0" bIns="0" rtlCol="0" anchor="ctr"/>
          <a:lstStyle/>
          <a:p>
            <a:pPr marL="0" indent="0" algn="l">
              <a:lnSpc>
                <a:spcPct val="115000"/>
              </a:lnSpc>
              <a:buNone/>
            </a:pPr>
            <a:r>
              <a:rPr lang="en-US" sz="1350" b="1" dirty="0">
                <a:solidFill>
                  <a:srgbClr val="0B150E"/>
                </a:solidFill>
              </a:rPr>
              <a:t>They’re not our IT provider — they’re our IT partner.</a:t>
            </a:r>
            <a:endParaRPr lang="en-US" sz="1350" dirty="0"/>
          </a:p>
        </p:txBody>
      </p:sp>
      <p:sp>
        <p:nvSpPr>
          <p:cNvPr id="66" name="Text 52"/>
          <p:cNvSpPr txBox="1"/>
          <p:nvPr/>
        </p:nvSpPr>
        <p:spPr>
          <a:xfrm>
            <a:off x="1181100" y="9563100"/>
            <a:ext cx="3810000" cy="190500"/>
          </a:xfrm>
          <a:prstGeom prst="rect">
            <a:avLst/>
          </a:prstGeom>
          <a:noFill/>
          <a:ln/>
        </p:spPr>
        <p:txBody>
          <a:bodyPr wrap="square" lIns="0" tIns="0" rIns="0" bIns="0" rtlCol="0" anchor="t"/>
          <a:lstStyle/>
          <a:p>
            <a:pPr marL="0" indent="0" algn="l">
              <a:lnSpc>
                <a:spcPct val="115000"/>
              </a:lnSpc>
              <a:buNone/>
            </a:pPr>
            <a:r>
              <a:rPr lang="en-US" sz="975" dirty="0">
                <a:solidFill>
                  <a:srgbClr val="3A3A3A"/>
                </a:solidFill>
              </a:rPr>
              <a:t>Kenneth Fisher · Avlock International</a:t>
            </a:r>
            <a:endParaRPr lang="en-US" sz="975" dirty="0"/>
          </a:p>
        </p:txBody>
      </p:sp>
      <p:sp>
        <p:nvSpPr>
          <p:cNvPr id="67" name="Footer rule"/>
          <p:cNvSpPr/>
          <p:nvPr/>
        </p:nvSpPr>
        <p:spPr>
          <a:xfrm>
            <a:off x="571500" y="10125075"/>
            <a:ext cx="6419850" cy="0"/>
          </a:xfrm>
          <a:prstGeom prst="line">
            <a:avLst/>
          </a:prstGeom>
          <a:noFill/>
          <a:ln w="9525">
            <a:solidFill>
              <a:srgbClr val="E7E8E7"/>
            </a:solidFill>
            <a:prstDash val="solid"/>
          </a:ln>
        </p:spPr>
        <p:txBody>
          <a:bodyPr/>
          <a:lstStyle/>
          <a:p>
            <a:endParaRPr lang="en-GB"/>
          </a:p>
        </p:txBody>
      </p:sp>
      <p:sp>
        <p:nvSpPr>
          <p:cNvPr id="68"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69"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70" name="Link: back to contents" descr="Link: back to contents">
            <a:hlinkClick r:id="rId7" action="ppaction://hlinksldjump" tooltip="Go to page 1"/>
          </p:cNvPr>
          <p:cNvPicPr>
            <a:picLocks noChangeAspect="1"/>
          </p:cNvPicPr>
          <p:nvPr/>
        </p:nvPicPr>
        <p:blipFill>
          <a:blip r:embed="rId8"/>
          <a:stretch>
            <a:fillRect/>
          </a:stretch>
        </p:blipFill>
        <p:spPr>
          <a:xfrm>
            <a:off x="3019425" y="10163175"/>
            <a:ext cx="1524000" cy="228600"/>
          </a:xfrm>
          <a:prstGeom prst="rect">
            <a:avLst/>
          </a:prstGeom>
        </p:spPr>
      </p:pic>
      <p:sp>
        <p:nvSpPr>
          <p:cNvPr id="71"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72" name="Link: IT Health Assessment" descr="Link: IT Health Assessment">
            <a:hlinkClick r:id="rId9" tooltip="Open in your browser"/>
          </p:cNvPr>
          <p:cNvPicPr>
            <a:picLocks noChangeAspect="1"/>
          </p:cNvPicPr>
          <p:nvPr/>
        </p:nvPicPr>
        <p:blipFill>
          <a:blip r:embed="rId8"/>
          <a:stretch>
            <a:fillRect/>
          </a:stretch>
        </p:blipFill>
        <p:spPr>
          <a:xfrm>
            <a:off x="5467350" y="10163175"/>
            <a:ext cx="1524000" cy="228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5F3"/>
        </a:solidFill>
        <a:effectLst/>
      </p:bgPr>
    </p:bg>
    <p:spTree>
      <p:nvGrpSpPr>
        <p:cNvPr id="1" name=""/>
        <p:cNvGrpSpPr/>
        <p:nvPr/>
      </p:nvGrpSpPr>
      <p:grpSpPr>
        <a:xfrm>
          <a:off x="0" y="0"/>
          <a:ext cx="0" cy="0"/>
          <a:chOff x="0" y="0"/>
          <a:chExt cx="0" cy="0"/>
        </a:xfrm>
      </p:grpSpPr>
      <p:pic>
        <p:nvPicPr>
          <p:cNvPr id="2" name="SevenC mark" descr="SevenC"/>
          <p:cNvPicPr>
            <a:picLocks noChangeAspect="1"/>
          </p:cNvPicPr>
          <p:nvPr/>
        </p:nvPicPr>
        <p:blipFill>
          <a:blip r:embed="rId3"/>
          <a:stretch>
            <a:fillRect/>
          </a:stretch>
        </p:blipFill>
        <p:spPr>
          <a:xfrm>
            <a:off x="571500" y="381000"/>
            <a:ext cx="171450" cy="171450"/>
          </a:xfrm>
          <a:prstGeom prst="rect">
            <a:avLst/>
          </a:prstGeom>
        </p:spPr>
      </p:pic>
      <p:sp>
        <p:nvSpPr>
          <p:cNvPr id="3" name="Guide title"/>
          <p:cNvSpPr txBox="1"/>
          <p:nvPr/>
        </p:nvSpPr>
        <p:spPr>
          <a:xfrm>
            <a:off x="819150" y="381000"/>
            <a:ext cx="2857500" cy="171450"/>
          </a:xfrm>
          <a:prstGeom prst="rect">
            <a:avLst/>
          </a:prstGeom>
          <a:noFill/>
          <a:ln/>
        </p:spPr>
        <p:txBody>
          <a:bodyPr wrap="square" lIns="0" tIns="0" rIns="0" bIns="0" rtlCol="0" anchor="ctr"/>
          <a:lstStyle/>
          <a:p>
            <a:pPr marL="0" indent="0" algn="l">
              <a:lnSpc>
                <a:spcPct val="115000"/>
              </a:lnSpc>
              <a:buNone/>
            </a:pPr>
            <a:r>
              <a:rPr lang="en-US" sz="863" b="1" kern="0" spc="90" dirty="0">
                <a:solidFill>
                  <a:srgbClr val="8A8A8A"/>
                </a:solidFill>
              </a:rPr>
              <a:t>AI AT WORK, WITHOUT THE GAPS</a:t>
            </a:r>
            <a:endParaRPr lang="en-US" sz="863" dirty="0"/>
          </a:p>
        </p:txBody>
      </p:sp>
      <p:sp>
        <p:nvSpPr>
          <p:cNvPr id="4" name="Progress label"/>
          <p:cNvSpPr txBox="1"/>
          <p:nvPr/>
        </p:nvSpPr>
        <p:spPr>
          <a:xfrm>
            <a:off x="4229100" y="381000"/>
            <a:ext cx="990600" cy="171450"/>
          </a:xfrm>
          <a:prstGeom prst="rect">
            <a:avLst/>
          </a:prstGeom>
          <a:noFill/>
          <a:ln/>
        </p:spPr>
        <p:txBody>
          <a:bodyPr wrap="square" lIns="0" tIns="0" rIns="0" bIns="0" rtlCol="0" anchor="ctr"/>
          <a:lstStyle/>
          <a:p>
            <a:pPr marL="0" indent="0" algn="r">
              <a:lnSpc>
                <a:spcPct val="115000"/>
              </a:lnSpc>
              <a:buNone/>
            </a:pPr>
            <a:r>
              <a:rPr lang="en-US" sz="788" b="1" kern="0" spc="80" dirty="0">
                <a:solidFill>
                  <a:srgbClr val="8A8A8A"/>
                </a:solidFill>
              </a:rPr>
              <a:t>PART 4 OF 4</a:t>
            </a:r>
            <a:endParaRPr lang="en-US" sz="788" dirty="0"/>
          </a:p>
        </p:txBody>
      </p:sp>
      <p:sp>
        <p:nvSpPr>
          <p:cNvPr id="5" name="Progress 1"/>
          <p:cNvSpPr/>
          <p:nvPr/>
        </p:nvSpPr>
        <p:spPr>
          <a:xfrm>
            <a:off x="5295900" y="447675"/>
            <a:ext cx="228600" cy="38100"/>
          </a:xfrm>
          <a:prstGeom prst="roundRect">
            <a:avLst>
              <a:gd name="adj" fmla="val 50000"/>
            </a:avLst>
          </a:prstGeom>
          <a:solidFill>
            <a:srgbClr val="0B150E"/>
          </a:solidFill>
          <a:ln/>
        </p:spPr>
        <p:txBody>
          <a:bodyPr/>
          <a:lstStyle/>
          <a:p>
            <a:endParaRPr lang="en-GB"/>
          </a:p>
        </p:txBody>
      </p:sp>
      <p:sp>
        <p:nvSpPr>
          <p:cNvPr id="6" name="Progress 2"/>
          <p:cNvSpPr/>
          <p:nvPr/>
        </p:nvSpPr>
        <p:spPr>
          <a:xfrm>
            <a:off x="5562600" y="447675"/>
            <a:ext cx="228600" cy="38100"/>
          </a:xfrm>
          <a:prstGeom prst="roundRect">
            <a:avLst>
              <a:gd name="adj" fmla="val 50000"/>
            </a:avLst>
          </a:prstGeom>
          <a:solidFill>
            <a:srgbClr val="0B150E"/>
          </a:solidFill>
          <a:ln/>
        </p:spPr>
        <p:txBody>
          <a:bodyPr/>
          <a:lstStyle/>
          <a:p>
            <a:endParaRPr lang="en-GB"/>
          </a:p>
        </p:txBody>
      </p:sp>
      <p:sp>
        <p:nvSpPr>
          <p:cNvPr id="7" name="Progress 3"/>
          <p:cNvSpPr/>
          <p:nvPr/>
        </p:nvSpPr>
        <p:spPr>
          <a:xfrm>
            <a:off x="5829300" y="447675"/>
            <a:ext cx="228600" cy="38100"/>
          </a:xfrm>
          <a:prstGeom prst="roundRect">
            <a:avLst>
              <a:gd name="adj" fmla="val 50000"/>
            </a:avLst>
          </a:prstGeom>
          <a:solidFill>
            <a:srgbClr val="0B150E"/>
          </a:solidFill>
          <a:ln/>
        </p:spPr>
        <p:txBody>
          <a:bodyPr/>
          <a:lstStyle/>
          <a:p>
            <a:endParaRPr lang="en-GB"/>
          </a:p>
        </p:txBody>
      </p:sp>
      <p:sp>
        <p:nvSpPr>
          <p:cNvPr id="8" name="Progress 4"/>
          <p:cNvSpPr/>
          <p:nvPr/>
        </p:nvSpPr>
        <p:spPr>
          <a:xfrm>
            <a:off x="6096000" y="447675"/>
            <a:ext cx="228600" cy="38100"/>
          </a:xfrm>
          <a:prstGeom prst="roundRect">
            <a:avLst>
              <a:gd name="adj" fmla="val 50000"/>
            </a:avLst>
          </a:prstGeom>
          <a:solidFill>
            <a:srgbClr val="7A8C20"/>
          </a:solidFill>
          <a:ln/>
        </p:spPr>
        <p:txBody>
          <a:bodyPr/>
          <a:lstStyle/>
          <a:p>
            <a:endParaRPr lang="en-GB"/>
          </a:p>
        </p:txBody>
      </p:sp>
      <p:sp>
        <p:nvSpPr>
          <p:cNvPr id="9" name="Page number"/>
          <p:cNvSpPr txBox="1"/>
          <p:nvPr/>
        </p:nvSpPr>
        <p:spPr>
          <a:xfrm>
            <a:off x="6324600" y="381000"/>
            <a:ext cx="666750" cy="171450"/>
          </a:xfrm>
          <a:prstGeom prst="rect">
            <a:avLst/>
          </a:prstGeom>
          <a:noFill/>
          <a:ln/>
        </p:spPr>
        <p:txBody>
          <a:bodyPr wrap="square" lIns="0" tIns="0" rIns="0" bIns="0" rtlCol="0" anchor="ctr"/>
          <a:lstStyle/>
          <a:p>
            <a:pPr marL="0" indent="0" algn="r">
              <a:lnSpc>
                <a:spcPct val="115000"/>
              </a:lnSpc>
              <a:buNone/>
            </a:pPr>
            <a:r>
              <a:rPr lang="en-US" sz="900" dirty="0">
                <a:solidFill>
                  <a:srgbClr val="8A8A8A"/>
                </a:solidFill>
                <a:latin typeface="Roboto Mono" pitchFamily="34" charset="0"/>
                <a:ea typeface="Roboto Mono" pitchFamily="34" charset="-122"/>
                <a:cs typeface="Roboto Mono" pitchFamily="34" charset="-120"/>
              </a:rPr>
              <a:t>23 / 24</a:t>
            </a:r>
            <a:endParaRPr lang="en-US" sz="900" dirty="0"/>
          </a:p>
        </p:txBody>
      </p:sp>
      <p:sp>
        <p:nvSpPr>
          <p:cNvPr id="10" name="Header rule"/>
          <p:cNvSpPr/>
          <p:nvPr/>
        </p:nvSpPr>
        <p:spPr>
          <a:xfrm>
            <a:off x="571500" y="666750"/>
            <a:ext cx="6419850" cy="0"/>
          </a:xfrm>
          <a:prstGeom prst="line">
            <a:avLst/>
          </a:prstGeom>
          <a:noFill/>
          <a:ln w="9525">
            <a:solidFill>
              <a:srgbClr val="E7E8E7"/>
            </a:solidFill>
            <a:prstDash val="solid"/>
          </a:ln>
        </p:spPr>
        <p:txBody>
          <a:bodyPr/>
          <a:lstStyle/>
          <a:p>
            <a:endParaRPr lang="en-GB"/>
          </a:p>
        </p:txBody>
      </p:sp>
      <p:sp>
        <p:nvSpPr>
          <p:cNvPr id="11" name="Eyebrow"/>
          <p:cNvSpPr txBox="1"/>
          <p:nvPr/>
        </p:nvSpPr>
        <p:spPr>
          <a:xfrm>
            <a:off x="571500" y="914400"/>
            <a:ext cx="3810000" cy="190500"/>
          </a:xfrm>
          <a:prstGeom prst="rect">
            <a:avLst/>
          </a:prstGeom>
          <a:noFill/>
          <a:ln/>
        </p:spPr>
        <p:txBody>
          <a:bodyPr wrap="square" lIns="0" tIns="0" rIns="0" bIns="0" rtlCol="0" anchor="t"/>
          <a:lstStyle/>
          <a:p>
            <a:pPr marL="0" indent="0" algn="l">
              <a:lnSpc>
                <a:spcPct val="115000"/>
              </a:lnSpc>
              <a:buNone/>
            </a:pPr>
            <a:r>
              <a:rPr lang="en-US" sz="975" b="1" kern="0" spc="90" dirty="0">
                <a:solidFill>
                  <a:srgbClr val="7A8C20"/>
                </a:solidFill>
              </a:rPr>
              <a:t>04 · YOUR NEXT STEP</a:t>
            </a:r>
            <a:endParaRPr lang="en-US" sz="975" dirty="0"/>
          </a:p>
        </p:txBody>
      </p:sp>
      <p:sp>
        <p:nvSpPr>
          <p:cNvPr id="12" name="Headline"/>
          <p:cNvSpPr txBox="1"/>
          <p:nvPr/>
        </p:nvSpPr>
        <p:spPr>
          <a:xfrm>
            <a:off x="571500" y="1143000"/>
            <a:ext cx="6419850" cy="914400"/>
          </a:xfrm>
          <a:prstGeom prst="rect">
            <a:avLst/>
          </a:prstGeom>
          <a:noFill/>
          <a:ln/>
        </p:spPr>
        <p:txBody>
          <a:bodyPr wrap="square" lIns="0" tIns="0" rIns="0" bIns="0" rtlCol="0" anchor="t"/>
          <a:lstStyle/>
          <a:p>
            <a:pPr marL="0" indent="0" algn="l">
              <a:lnSpc>
                <a:spcPct val="100000"/>
              </a:lnSpc>
              <a:buNone/>
            </a:pPr>
            <a:r>
              <a:rPr lang="en-US" sz="2850" b="1" kern="0" spc="-60" dirty="0">
                <a:solidFill>
                  <a:srgbClr val="0B150E"/>
                </a:solidFill>
              </a:rPr>
              <a:t>See the full picture</a:t>
            </a:r>
            <a:endParaRPr lang="en-US" sz="2850" dirty="0"/>
          </a:p>
          <a:p>
            <a:pPr marL="0" indent="0" algn="l">
              <a:lnSpc>
                <a:spcPct val="100000"/>
              </a:lnSpc>
              <a:buNone/>
            </a:pPr>
            <a:r>
              <a:rPr lang="en-US" sz="2850" b="1" kern="0" spc="-60" dirty="0">
                <a:solidFill>
                  <a:srgbClr val="7A8C20"/>
                </a:solidFill>
              </a:rPr>
              <a:t>in four minutes</a:t>
            </a:r>
            <a:endParaRPr lang="en-US" sz="2850" dirty="0"/>
          </a:p>
        </p:txBody>
      </p:sp>
      <p:sp>
        <p:nvSpPr>
          <p:cNvPr id="13" name="Accent rule"/>
          <p:cNvSpPr/>
          <p:nvPr/>
        </p:nvSpPr>
        <p:spPr>
          <a:xfrm>
            <a:off x="571500" y="2152650"/>
            <a:ext cx="533400" cy="38100"/>
          </a:xfrm>
          <a:prstGeom prst="rect">
            <a:avLst/>
          </a:prstGeom>
          <a:solidFill>
            <a:srgbClr val="7A8C20"/>
          </a:solidFill>
          <a:ln/>
        </p:spPr>
        <p:txBody>
          <a:bodyPr/>
          <a:lstStyle/>
          <a:p>
            <a:endParaRPr lang="en-GB"/>
          </a:p>
        </p:txBody>
      </p:sp>
      <p:sp>
        <p:nvSpPr>
          <p:cNvPr id="14" name="Text 11"/>
          <p:cNvSpPr txBox="1"/>
          <p:nvPr/>
        </p:nvSpPr>
        <p:spPr>
          <a:xfrm>
            <a:off x="571500" y="2343150"/>
            <a:ext cx="6419850" cy="666750"/>
          </a:xfrm>
          <a:prstGeom prst="rect">
            <a:avLst/>
          </a:prstGeom>
          <a:noFill/>
          <a:ln/>
        </p:spPr>
        <p:txBody>
          <a:bodyPr wrap="square" lIns="0" tIns="0" rIns="0" bIns="0" rtlCol="0" anchor="t"/>
          <a:lstStyle/>
          <a:p>
            <a:pPr marL="0" indent="0" algn="l">
              <a:lnSpc>
                <a:spcPct val="130000"/>
              </a:lnSpc>
              <a:buNone/>
            </a:pPr>
            <a:r>
              <a:rPr lang="en-US" sz="1200" dirty="0">
                <a:solidFill>
                  <a:srgbClr val="3A3A3A"/>
                </a:solidFill>
              </a:rPr>
              <a:t>Your six answers looked at AI. The free IT Health Assessment looks at what AI depends on: 18 questions across six areas, with your score the moment you finish.</a:t>
            </a:r>
            <a:endParaRPr lang="en-US" sz="1200" dirty="0"/>
          </a:p>
        </p:txBody>
      </p:sp>
      <p:sp>
        <p:nvSpPr>
          <p:cNvPr id="15" name="Featured panel"/>
          <p:cNvSpPr/>
          <p:nvPr/>
        </p:nvSpPr>
        <p:spPr>
          <a:xfrm>
            <a:off x="571500" y="3143250"/>
            <a:ext cx="6419850" cy="2533650"/>
          </a:xfrm>
          <a:prstGeom prst="roundRect">
            <a:avLst>
              <a:gd name="adj" fmla="val 3759"/>
            </a:avLst>
          </a:prstGeom>
          <a:solidFill>
            <a:srgbClr val="0B150E"/>
          </a:solidFill>
          <a:ln/>
        </p:spPr>
        <p:txBody>
          <a:bodyPr/>
          <a:lstStyle/>
          <a:p>
            <a:endParaRPr lang="en-GB"/>
          </a:p>
        </p:txBody>
      </p:sp>
      <p:sp>
        <p:nvSpPr>
          <p:cNvPr id="16" name="Text 13"/>
          <p:cNvSpPr txBox="1"/>
          <p:nvPr/>
        </p:nvSpPr>
        <p:spPr>
          <a:xfrm>
            <a:off x="838200" y="3371850"/>
            <a:ext cx="3810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C2D036"/>
                </a:solidFill>
              </a:rPr>
              <a:t>QUICK CHECK · ABOUT 4 MINUTES</a:t>
            </a:r>
            <a:endParaRPr lang="en-US" sz="900" dirty="0"/>
          </a:p>
        </p:txBody>
      </p:sp>
      <p:sp>
        <p:nvSpPr>
          <p:cNvPr id="17" name="Text 14"/>
          <p:cNvSpPr txBox="1"/>
          <p:nvPr/>
        </p:nvSpPr>
        <p:spPr>
          <a:xfrm>
            <a:off x="838200" y="3600450"/>
            <a:ext cx="4000500" cy="381000"/>
          </a:xfrm>
          <a:prstGeom prst="rect">
            <a:avLst/>
          </a:prstGeom>
          <a:noFill/>
          <a:ln/>
        </p:spPr>
        <p:txBody>
          <a:bodyPr wrap="square" lIns="0" tIns="0" rIns="0" bIns="0" rtlCol="0" anchor="t"/>
          <a:lstStyle/>
          <a:p>
            <a:pPr marL="0" indent="0" algn="l">
              <a:lnSpc>
                <a:spcPct val="115000"/>
              </a:lnSpc>
              <a:buNone/>
            </a:pPr>
            <a:r>
              <a:rPr lang="en-US" sz="2250" b="1" kern="0" spc="-60" dirty="0">
                <a:solidFill>
                  <a:srgbClr val="FFFFFF"/>
                </a:solidFill>
              </a:rPr>
              <a:t>IT Health Assessment</a:t>
            </a:r>
            <a:endParaRPr lang="en-US" sz="2250" dirty="0"/>
          </a:p>
        </p:txBody>
      </p:sp>
      <p:pic>
        <p:nvPicPr>
          <p:cNvPr id="18" name="Check icon" descr="/home/claude/ebook/build/icons/LuCheck-lime.png"/>
          <p:cNvPicPr>
            <a:picLocks noChangeAspect="1"/>
          </p:cNvPicPr>
          <p:nvPr/>
        </p:nvPicPr>
        <p:blipFill>
          <a:blip r:embed="rId4"/>
          <a:stretch>
            <a:fillRect/>
          </a:stretch>
        </p:blipFill>
        <p:spPr>
          <a:xfrm>
            <a:off x="838200" y="4143375"/>
            <a:ext cx="152400" cy="152400"/>
          </a:xfrm>
          <a:prstGeom prst="rect">
            <a:avLst/>
          </a:prstGeom>
        </p:spPr>
      </p:pic>
      <p:sp>
        <p:nvSpPr>
          <p:cNvPr id="19" name="Text 15"/>
          <p:cNvSpPr txBox="1"/>
          <p:nvPr/>
        </p:nvSpPr>
        <p:spPr>
          <a:xfrm>
            <a:off x="1085850" y="4114800"/>
            <a:ext cx="4000500" cy="209550"/>
          </a:xfrm>
          <a:prstGeom prst="rect">
            <a:avLst/>
          </a:prstGeom>
          <a:noFill/>
          <a:ln/>
        </p:spPr>
        <p:txBody>
          <a:bodyPr wrap="none" lIns="0" tIns="0" rIns="0" bIns="0" rtlCol="0" anchor="ctr"/>
          <a:lstStyle/>
          <a:p>
            <a:pPr marL="0" indent="0" algn="l">
              <a:lnSpc>
                <a:spcPct val="115000"/>
              </a:lnSpc>
              <a:buNone/>
            </a:pPr>
            <a:r>
              <a:rPr lang="en-US" sz="1050" dirty="0">
                <a:solidFill>
                  <a:srgbClr val="F5F5F3"/>
                </a:solidFill>
              </a:rPr>
              <a:t>18 questions across six areas, including AI use</a:t>
            </a:r>
            <a:endParaRPr lang="en-US" sz="1050" dirty="0"/>
          </a:p>
        </p:txBody>
      </p:sp>
      <p:pic>
        <p:nvPicPr>
          <p:cNvPr id="20" name="Check icon" descr="/home/claude/ebook/build/icons/LuCheck-lime.png"/>
          <p:cNvPicPr>
            <a:picLocks noChangeAspect="1"/>
          </p:cNvPicPr>
          <p:nvPr/>
        </p:nvPicPr>
        <p:blipFill>
          <a:blip r:embed="rId4"/>
          <a:stretch>
            <a:fillRect/>
          </a:stretch>
        </p:blipFill>
        <p:spPr>
          <a:xfrm>
            <a:off x="838200" y="4429125"/>
            <a:ext cx="152400" cy="152400"/>
          </a:xfrm>
          <a:prstGeom prst="rect">
            <a:avLst/>
          </a:prstGeom>
        </p:spPr>
      </p:pic>
      <p:sp>
        <p:nvSpPr>
          <p:cNvPr id="21" name="Text 16"/>
          <p:cNvSpPr txBox="1"/>
          <p:nvPr/>
        </p:nvSpPr>
        <p:spPr>
          <a:xfrm>
            <a:off x="1085850" y="4400550"/>
            <a:ext cx="4000500" cy="209550"/>
          </a:xfrm>
          <a:prstGeom prst="rect">
            <a:avLst/>
          </a:prstGeom>
          <a:noFill/>
          <a:ln/>
        </p:spPr>
        <p:txBody>
          <a:bodyPr wrap="none" lIns="0" tIns="0" rIns="0" bIns="0" rtlCol="0" anchor="ctr"/>
          <a:lstStyle/>
          <a:p>
            <a:pPr marL="0" indent="0" algn="l">
              <a:lnSpc>
                <a:spcPct val="115000"/>
              </a:lnSpc>
              <a:buNone/>
            </a:pPr>
            <a:r>
              <a:rPr lang="en-US" sz="1050" dirty="0">
                <a:solidFill>
                  <a:srgbClr val="F5F5F3"/>
                </a:solidFill>
              </a:rPr>
              <a:t>A score out of 36 and your weakest area, straight away</a:t>
            </a:r>
            <a:endParaRPr lang="en-US" sz="1050" dirty="0"/>
          </a:p>
        </p:txBody>
      </p:sp>
      <p:pic>
        <p:nvPicPr>
          <p:cNvPr id="22" name="Check icon" descr="/home/claude/ebook/build/icons/LuCheck-lime.png"/>
          <p:cNvPicPr>
            <a:picLocks noChangeAspect="1"/>
          </p:cNvPicPr>
          <p:nvPr/>
        </p:nvPicPr>
        <p:blipFill>
          <a:blip r:embed="rId4"/>
          <a:stretch>
            <a:fillRect/>
          </a:stretch>
        </p:blipFill>
        <p:spPr>
          <a:xfrm>
            <a:off x="838200" y="4714875"/>
            <a:ext cx="152400" cy="152400"/>
          </a:xfrm>
          <a:prstGeom prst="rect">
            <a:avLst/>
          </a:prstGeom>
        </p:spPr>
      </p:pic>
      <p:sp>
        <p:nvSpPr>
          <p:cNvPr id="23" name="Text 17"/>
          <p:cNvSpPr txBox="1"/>
          <p:nvPr/>
        </p:nvSpPr>
        <p:spPr>
          <a:xfrm>
            <a:off x="1085850" y="4686300"/>
            <a:ext cx="4000500" cy="209550"/>
          </a:xfrm>
          <a:prstGeom prst="rect">
            <a:avLst/>
          </a:prstGeom>
          <a:noFill/>
          <a:ln/>
        </p:spPr>
        <p:txBody>
          <a:bodyPr wrap="none" lIns="0" tIns="0" rIns="0" bIns="0" rtlCol="0" anchor="ctr"/>
          <a:lstStyle/>
          <a:p>
            <a:pPr marL="0" indent="0" algn="l">
              <a:lnSpc>
                <a:spcPct val="115000"/>
              </a:lnSpc>
              <a:buNone/>
            </a:pPr>
            <a:r>
              <a:rPr lang="en-US" sz="1050" dirty="0">
                <a:solidFill>
                  <a:srgbClr val="F5F5F3"/>
                </a:solidFill>
              </a:rPr>
              <a:t>Only a business email needed. No call unless you ask</a:t>
            </a:r>
            <a:endParaRPr lang="en-US" sz="1050" dirty="0"/>
          </a:p>
        </p:txBody>
      </p:sp>
      <p:sp>
        <p:nvSpPr>
          <p:cNvPr id="24" name="CTA button"/>
          <p:cNvSpPr/>
          <p:nvPr/>
        </p:nvSpPr>
        <p:spPr>
          <a:xfrm>
            <a:off x="838200" y="5086350"/>
            <a:ext cx="2495550" cy="400050"/>
          </a:xfrm>
          <a:prstGeom prst="roundRect">
            <a:avLst>
              <a:gd name="adj" fmla="val 9524"/>
            </a:avLst>
          </a:prstGeom>
          <a:solidFill>
            <a:srgbClr val="C2D036"/>
          </a:solidFill>
          <a:ln/>
        </p:spPr>
        <p:txBody>
          <a:bodyPr/>
          <a:lstStyle/>
          <a:p>
            <a:endParaRPr lang="en-GB"/>
          </a:p>
        </p:txBody>
      </p:sp>
      <p:sp>
        <p:nvSpPr>
          <p:cNvPr id="25" name="Text 19"/>
          <p:cNvSpPr txBox="1"/>
          <p:nvPr/>
        </p:nvSpPr>
        <p:spPr>
          <a:xfrm>
            <a:off x="838200" y="5086350"/>
            <a:ext cx="2495550" cy="400050"/>
          </a:xfrm>
          <a:prstGeom prst="rect">
            <a:avLst/>
          </a:prstGeom>
          <a:noFill/>
          <a:ln/>
        </p:spPr>
        <p:txBody>
          <a:bodyPr wrap="square" lIns="0" tIns="0" rIns="0" bIns="0" rtlCol="0" anchor="ctr"/>
          <a:lstStyle/>
          <a:p>
            <a:pPr marL="0" indent="0" algn="ctr">
              <a:lnSpc>
                <a:spcPct val="115000"/>
              </a:lnSpc>
              <a:buNone/>
            </a:pPr>
            <a:r>
              <a:rPr lang="en-US" sz="1163" b="1" dirty="0">
                <a:solidFill>
                  <a:srgbClr val="0B150E"/>
                </a:solidFill>
              </a:rPr>
              <a:t>Take the 4-minute check →</a:t>
            </a:r>
            <a:endParaRPr lang="en-US" sz="1163" dirty="0"/>
          </a:p>
        </p:txBody>
      </p:sp>
      <p:pic>
        <p:nvPicPr>
          <p:cNvPr id="26" name="Link: IT Health Assessment" descr="Link: IT Health Assessment">
            <a:hlinkClick r:id="rId5" tooltip="Open in your browser"/>
          </p:cNvPr>
          <p:cNvPicPr>
            <a:picLocks noChangeAspect="1"/>
          </p:cNvPicPr>
          <p:nvPr/>
        </p:nvPicPr>
        <p:blipFill>
          <a:blip r:embed="rId6"/>
          <a:stretch>
            <a:fillRect/>
          </a:stretch>
        </p:blipFill>
        <p:spPr>
          <a:xfrm>
            <a:off x="838200" y="5086350"/>
            <a:ext cx="2495550" cy="400050"/>
          </a:xfrm>
          <a:prstGeom prst="rect">
            <a:avLst/>
          </a:prstGeom>
        </p:spPr>
      </p:pic>
      <p:sp>
        <p:nvSpPr>
          <p:cNvPr id="27" name="QR background"/>
          <p:cNvSpPr/>
          <p:nvPr/>
        </p:nvSpPr>
        <p:spPr>
          <a:xfrm>
            <a:off x="5200650" y="3371850"/>
            <a:ext cx="1524000" cy="1524000"/>
          </a:xfrm>
          <a:prstGeom prst="roundRect">
            <a:avLst>
              <a:gd name="adj" fmla="val 3750"/>
            </a:avLst>
          </a:prstGeom>
          <a:solidFill>
            <a:srgbClr val="FFFFFF"/>
          </a:solidFill>
          <a:ln/>
        </p:spPr>
        <p:txBody>
          <a:bodyPr/>
          <a:lstStyle/>
          <a:p>
            <a:endParaRPr lang="en-GB"/>
          </a:p>
        </p:txBody>
      </p:sp>
      <p:pic>
        <p:nvPicPr>
          <p:cNvPr id="28" name="QR code: IT Health Assessment" descr="QR code linking to sevenc.co.za/assessment"/>
          <p:cNvPicPr>
            <a:picLocks noChangeAspect="1"/>
          </p:cNvPicPr>
          <p:nvPr/>
        </p:nvPicPr>
        <p:blipFill>
          <a:blip r:embed="rId7"/>
          <a:stretch>
            <a:fillRect/>
          </a:stretch>
        </p:blipFill>
        <p:spPr>
          <a:xfrm>
            <a:off x="5276850" y="3448050"/>
            <a:ext cx="1371600" cy="1371600"/>
          </a:xfrm>
          <a:prstGeom prst="rect">
            <a:avLst/>
          </a:prstGeom>
        </p:spPr>
      </p:pic>
      <p:pic>
        <p:nvPicPr>
          <p:cNvPr id="29" name="Link: QR code" descr="Link: QR code">
            <a:hlinkClick r:id="rId5" tooltip="Open in your browser"/>
          </p:cNvPr>
          <p:cNvPicPr>
            <a:picLocks noChangeAspect="1"/>
          </p:cNvPicPr>
          <p:nvPr/>
        </p:nvPicPr>
        <p:blipFill>
          <a:blip r:embed="rId6"/>
          <a:stretch>
            <a:fillRect/>
          </a:stretch>
        </p:blipFill>
        <p:spPr>
          <a:xfrm>
            <a:off x="5200650" y="3371850"/>
            <a:ext cx="1524000" cy="1524000"/>
          </a:xfrm>
          <a:prstGeom prst="rect">
            <a:avLst/>
          </a:prstGeom>
        </p:spPr>
      </p:pic>
      <p:sp>
        <p:nvSpPr>
          <p:cNvPr id="30" name="Text 21"/>
          <p:cNvSpPr txBox="1"/>
          <p:nvPr/>
        </p:nvSpPr>
        <p:spPr>
          <a:xfrm>
            <a:off x="5200650" y="4972050"/>
            <a:ext cx="1524000" cy="152400"/>
          </a:xfrm>
          <a:prstGeom prst="rect">
            <a:avLst/>
          </a:prstGeom>
          <a:noFill/>
          <a:ln/>
        </p:spPr>
        <p:txBody>
          <a:bodyPr wrap="square" lIns="0" tIns="0" rIns="0" bIns="0" rtlCol="0" anchor="t"/>
          <a:lstStyle/>
          <a:p>
            <a:pPr marL="0" indent="0" algn="ctr">
              <a:lnSpc>
                <a:spcPct val="115000"/>
              </a:lnSpc>
              <a:buNone/>
            </a:pPr>
            <a:r>
              <a:rPr lang="en-US" sz="788" kern="0" spc="40" dirty="0">
                <a:solidFill>
                  <a:srgbClr val="8A8A8A"/>
                </a:solidFill>
                <a:latin typeface="Roboto Mono" pitchFamily="34" charset="0"/>
                <a:ea typeface="Roboto Mono" pitchFamily="34" charset="-122"/>
                <a:cs typeface="Roboto Mono" pitchFamily="34" charset="-120"/>
              </a:rPr>
              <a:t>SCAN TO START</a:t>
            </a:r>
            <a:endParaRPr lang="en-US" sz="788" dirty="0"/>
          </a:p>
        </p:txBody>
      </p:sp>
      <p:sp>
        <p:nvSpPr>
          <p:cNvPr id="31" name="Text 22"/>
          <p:cNvSpPr txBox="1"/>
          <p:nvPr/>
        </p:nvSpPr>
        <p:spPr>
          <a:xfrm>
            <a:off x="5010150" y="5162550"/>
            <a:ext cx="1905000" cy="171450"/>
          </a:xfrm>
          <a:prstGeom prst="rect">
            <a:avLst/>
          </a:prstGeom>
          <a:noFill/>
          <a:ln/>
        </p:spPr>
        <p:txBody>
          <a:bodyPr wrap="square" lIns="0" tIns="0" rIns="0" bIns="0" rtlCol="0" anchor="t"/>
          <a:lstStyle/>
          <a:p>
            <a:pPr marL="0" indent="0" algn="ctr">
              <a:lnSpc>
                <a:spcPct val="115000"/>
              </a:lnSpc>
              <a:buNone/>
            </a:pPr>
            <a:r>
              <a:rPr lang="en-US" sz="863" dirty="0">
                <a:solidFill>
                  <a:srgbClr val="C8C8C8"/>
                </a:solidFill>
                <a:latin typeface="Roboto Mono" pitchFamily="34" charset="0"/>
                <a:ea typeface="Roboto Mono" pitchFamily="34" charset="-122"/>
                <a:cs typeface="Roboto Mono" pitchFamily="34" charset="-120"/>
              </a:rPr>
              <a:t>sevenc.co.za/assessment</a:t>
            </a:r>
            <a:endParaRPr lang="en-US" sz="863" dirty="0"/>
          </a:p>
        </p:txBody>
      </p:sp>
      <p:sp>
        <p:nvSpPr>
          <p:cNvPr id="32" name="Eyebrow"/>
          <p:cNvSpPr txBox="1"/>
          <p:nvPr/>
        </p:nvSpPr>
        <p:spPr>
          <a:xfrm>
            <a:off x="571500" y="5867400"/>
            <a:ext cx="3810000" cy="19050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8A8A8A"/>
                </a:solidFill>
              </a:rPr>
              <a:t>WANT TO GO FURTHER?</a:t>
            </a:r>
            <a:endParaRPr lang="en-US" sz="900" dirty="0"/>
          </a:p>
        </p:txBody>
      </p:sp>
      <p:sp>
        <p:nvSpPr>
          <p:cNvPr id="33" name="Option card"/>
          <p:cNvSpPr/>
          <p:nvPr/>
        </p:nvSpPr>
        <p:spPr>
          <a:xfrm>
            <a:off x="571500" y="6096000"/>
            <a:ext cx="3143250" cy="1885950"/>
          </a:xfrm>
          <a:prstGeom prst="roundRect">
            <a:avLst>
              <a:gd name="adj" fmla="val 3030"/>
            </a:avLst>
          </a:prstGeom>
          <a:solidFill>
            <a:srgbClr val="FFFFFF"/>
          </a:solidFill>
          <a:ln/>
          <a:effectLst>
            <a:outerShdw blurRad="127000" dist="38100" dir="5400000" algn="bl" rotWithShape="0">
              <a:srgbClr val="0B150E">
                <a:alpha val="10000"/>
              </a:srgbClr>
            </a:outerShdw>
          </a:effectLst>
        </p:spPr>
        <p:txBody>
          <a:bodyPr/>
          <a:lstStyle/>
          <a:p>
            <a:endParaRPr lang="en-GB"/>
          </a:p>
        </p:txBody>
      </p:sp>
      <p:sp>
        <p:nvSpPr>
          <p:cNvPr id="34" name="Card accent"/>
          <p:cNvSpPr/>
          <p:nvPr/>
        </p:nvSpPr>
        <p:spPr>
          <a:xfrm>
            <a:off x="571500" y="6096000"/>
            <a:ext cx="3143250" cy="38100"/>
          </a:xfrm>
          <a:prstGeom prst="rect">
            <a:avLst/>
          </a:prstGeom>
          <a:solidFill>
            <a:srgbClr val="E75933"/>
          </a:solidFill>
          <a:ln/>
        </p:spPr>
        <p:txBody>
          <a:bodyPr/>
          <a:lstStyle/>
          <a:p>
            <a:endParaRPr lang="en-GB"/>
          </a:p>
        </p:txBody>
      </p:sp>
      <p:sp>
        <p:nvSpPr>
          <p:cNvPr id="35" name="Text 26"/>
          <p:cNvSpPr txBox="1"/>
          <p:nvPr/>
        </p:nvSpPr>
        <p:spPr>
          <a:xfrm>
            <a:off x="781050" y="6286500"/>
            <a:ext cx="2762250" cy="152400"/>
          </a:xfrm>
          <a:prstGeom prst="rect">
            <a:avLst/>
          </a:prstGeom>
          <a:noFill/>
          <a:ln/>
        </p:spPr>
        <p:txBody>
          <a:bodyPr wrap="square" lIns="0" tIns="0" rIns="0" bIns="0" rtlCol="0" anchor="t"/>
          <a:lstStyle/>
          <a:p>
            <a:pPr marL="0" indent="0" algn="l">
              <a:lnSpc>
                <a:spcPct val="115000"/>
              </a:lnSpc>
              <a:buNone/>
            </a:pPr>
            <a:r>
              <a:rPr lang="en-US" sz="825" b="1" kern="0" spc="80" dirty="0">
                <a:solidFill>
                  <a:srgbClr val="8A8A8A"/>
                </a:solidFill>
              </a:rPr>
              <a:t>SELF-CHECK · ABOUT 15 MINUTES</a:t>
            </a:r>
            <a:endParaRPr lang="en-US" sz="825" dirty="0"/>
          </a:p>
        </p:txBody>
      </p:sp>
      <p:sp>
        <p:nvSpPr>
          <p:cNvPr id="36" name="Text 27"/>
          <p:cNvSpPr txBox="1"/>
          <p:nvPr/>
        </p:nvSpPr>
        <p:spPr>
          <a:xfrm>
            <a:off x="781050" y="6477000"/>
            <a:ext cx="2762250" cy="476250"/>
          </a:xfrm>
          <a:prstGeom prst="rect">
            <a:avLst/>
          </a:prstGeom>
          <a:noFill/>
          <a:ln/>
        </p:spPr>
        <p:txBody>
          <a:bodyPr wrap="square" lIns="0" tIns="0" rIns="0" bIns="0" rtlCol="0" anchor="t"/>
          <a:lstStyle/>
          <a:p>
            <a:pPr marL="0" indent="0" algn="l">
              <a:lnSpc>
                <a:spcPct val="110000"/>
              </a:lnSpc>
              <a:buNone/>
            </a:pPr>
            <a:r>
              <a:rPr lang="en-US" sz="1425" b="1" dirty="0">
                <a:solidFill>
                  <a:srgbClr val="0B150E"/>
                </a:solidFill>
              </a:rPr>
              <a:t>IT Essentials workbook</a:t>
            </a:r>
            <a:endParaRPr lang="en-US" sz="1425" dirty="0"/>
          </a:p>
        </p:txBody>
      </p:sp>
      <p:sp>
        <p:nvSpPr>
          <p:cNvPr id="37" name="Text 28"/>
          <p:cNvSpPr txBox="1"/>
          <p:nvPr/>
        </p:nvSpPr>
        <p:spPr>
          <a:xfrm>
            <a:off x="781050" y="6991350"/>
            <a:ext cx="2762250" cy="590550"/>
          </a:xfrm>
          <a:prstGeom prst="rect">
            <a:avLst/>
          </a:prstGeom>
          <a:noFill/>
          <a:ln/>
        </p:spPr>
        <p:txBody>
          <a:bodyPr wrap="square" lIns="0" tIns="0" rIns="0" bIns="0" rtlCol="0" anchor="t"/>
          <a:lstStyle/>
          <a:p>
            <a:pPr marL="0" indent="0" algn="l">
              <a:lnSpc>
                <a:spcPct val="125000"/>
              </a:lnSpc>
              <a:buNone/>
            </a:pPr>
            <a:r>
              <a:rPr lang="en-US" sz="1013" dirty="0">
                <a:solidFill>
                  <a:srgbClr val="3A3A3A"/>
                </a:solidFill>
              </a:rPr>
              <a:t>24 questions across eight areas, a score out of 48 and a rand figure for unused licences.</a:t>
            </a:r>
            <a:endParaRPr lang="en-US" sz="1013" dirty="0"/>
          </a:p>
        </p:txBody>
      </p:sp>
      <p:sp>
        <p:nvSpPr>
          <p:cNvPr id="38" name="Text 29"/>
          <p:cNvSpPr txBox="1"/>
          <p:nvPr/>
        </p:nvSpPr>
        <p:spPr>
          <a:xfrm>
            <a:off x="781050" y="7658100"/>
            <a:ext cx="2762250" cy="190500"/>
          </a:xfrm>
          <a:prstGeom prst="rect">
            <a:avLst/>
          </a:prstGeom>
          <a:noFill/>
          <a:ln/>
        </p:spPr>
        <p:txBody>
          <a:bodyPr wrap="square" lIns="0" tIns="0" rIns="0" bIns="0" rtlCol="0" anchor="t"/>
          <a:lstStyle/>
          <a:p>
            <a:pPr marL="0" indent="0" algn="l">
              <a:lnSpc>
                <a:spcPct val="115000"/>
              </a:lnSpc>
              <a:buNone/>
            </a:pPr>
            <a:r>
              <a:rPr lang="en-US" sz="975" b="1" dirty="0">
                <a:solidFill>
                  <a:srgbClr val="7A8C20"/>
                </a:solidFill>
              </a:rPr>
              <a:t>sevenc.co.za/it-essentials-guide →</a:t>
            </a:r>
            <a:endParaRPr lang="en-US" sz="975" dirty="0"/>
          </a:p>
        </p:txBody>
      </p:sp>
      <p:pic>
        <p:nvPicPr>
          <p:cNvPr id="39" name="Link: IT Essentials workbook" descr="Link: IT Essentials workbook">
            <a:hlinkClick r:id="rId8" tooltip="Open in your browser"/>
          </p:cNvPr>
          <p:cNvPicPr>
            <a:picLocks noChangeAspect="1"/>
          </p:cNvPicPr>
          <p:nvPr/>
        </p:nvPicPr>
        <p:blipFill>
          <a:blip r:embed="rId6"/>
          <a:stretch>
            <a:fillRect/>
          </a:stretch>
        </p:blipFill>
        <p:spPr>
          <a:xfrm>
            <a:off x="742950" y="7620000"/>
            <a:ext cx="2762250" cy="266700"/>
          </a:xfrm>
          <a:prstGeom prst="rect">
            <a:avLst/>
          </a:prstGeom>
        </p:spPr>
      </p:pic>
      <p:sp>
        <p:nvSpPr>
          <p:cNvPr id="40" name="Option card"/>
          <p:cNvSpPr/>
          <p:nvPr/>
        </p:nvSpPr>
        <p:spPr>
          <a:xfrm>
            <a:off x="3848100" y="6096000"/>
            <a:ext cx="3143250" cy="1885950"/>
          </a:xfrm>
          <a:prstGeom prst="roundRect">
            <a:avLst>
              <a:gd name="adj" fmla="val 3030"/>
            </a:avLst>
          </a:prstGeom>
          <a:solidFill>
            <a:srgbClr val="FFFFFF"/>
          </a:solidFill>
          <a:ln/>
          <a:effectLst>
            <a:outerShdw blurRad="127000" dist="38100" dir="5400000" algn="bl" rotWithShape="0">
              <a:srgbClr val="0B150E">
                <a:alpha val="10000"/>
              </a:srgbClr>
            </a:outerShdw>
          </a:effectLst>
        </p:spPr>
        <p:txBody>
          <a:bodyPr/>
          <a:lstStyle/>
          <a:p>
            <a:endParaRPr lang="en-GB"/>
          </a:p>
        </p:txBody>
      </p:sp>
      <p:sp>
        <p:nvSpPr>
          <p:cNvPr id="41" name="Card accent"/>
          <p:cNvSpPr/>
          <p:nvPr/>
        </p:nvSpPr>
        <p:spPr>
          <a:xfrm>
            <a:off x="3848100" y="6096000"/>
            <a:ext cx="3143250" cy="38100"/>
          </a:xfrm>
          <a:prstGeom prst="rect">
            <a:avLst/>
          </a:prstGeom>
          <a:solidFill>
            <a:srgbClr val="7880B5"/>
          </a:solidFill>
          <a:ln/>
        </p:spPr>
        <p:txBody>
          <a:bodyPr/>
          <a:lstStyle/>
          <a:p>
            <a:endParaRPr lang="en-GB"/>
          </a:p>
        </p:txBody>
      </p:sp>
      <p:sp>
        <p:nvSpPr>
          <p:cNvPr id="42" name="Text 32"/>
          <p:cNvSpPr txBox="1"/>
          <p:nvPr/>
        </p:nvSpPr>
        <p:spPr>
          <a:xfrm>
            <a:off x="4057650" y="6286500"/>
            <a:ext cx="2762250" cy="152400"/>
          </a:xfrm>
          <a:prstGeom prst="rect">
            <a:avLst/>
          </a:prstGeom>
          <a:noFill/>
          <a:ln/>
        </p:spPr>
        <p:txBody>
          <a:bodyPr wrap="square" lIns="0" tIns="0" rIns="0" bIns="0" rtlCol="0" anchor="t"/>
          <a:lstStyle/>
          <a:p>
            <a:pPr marL="0" indent="0" algn="l">
              <a:lnSpc>
                <a:spcPct val="115000"/>
              </a:lnSpc>
              <a:buNone/>
            </a:pPr>
            <a:r>
              <a:rPr lang="en-US" sz="825" b="1" kern="0" spc="80" dirty="0">
                <a:solidFill>
                  <a:srgbClr val="8A8A8A"/>
                </a:solidFill>
              </a:rPr>
              <a:t>EXPERT REVIEW · ABOUT 1 HOUR</a:t>
            </a:r>
            <a:endParaRPr lang="en-US" sz="825" dirty="0"/>
          </a:p>
        </p:txBody>
      </p:sp>
      <p:sp>
        <p:nvSpPr>
          <p:cNvPr id="43" name="Text 33"/>
          <p:cNvSpPr txBox="1"/>
          <p:nvPr/>
        </p:nvSpPr>
        <p:spPr>
          <a:xfrm>
            <a:off x="4057650" y="6477000"/>
            <a:ext cx="2762250" cy="476250"/>
          </a:xfrm>
          <a:prstGeom prst="rect">
            <a:avLst/>
          </a:prstGeom>
          <a:noFill/>
          <a:ln/>
        </p:spPr>
        <p:txBody>
          <a:bodyPr wrap="square" lIns="0" tIns="0" rIns="0" bIns="0" rtlCol="0" anchor="t"/>
          <a:lstStyle/>
          <a:p>
            <a:pPr marL="0" indent="0" algn="l">
              <a:lnSpc>
                <a:spcPct val="110000"/>
              </a:lnSpc>
              <a:buNone/>
            </a:pPr>
            <a:r>
              <a:rPr lang="en-US" sz="1425" b="1" dirty="0">
                <a:solidFill>
                  <a:srgbClr val="0B150E"/>
                </a:solidFill>
              </a:rPr>
              <a:t>Free IT &amp; Cybersecurity Assessment</a:t>
            </a:r>
            <a:endParaRPr lang="en-US" sz="1425" dirty="0"/>
          </a:p>
        </p:txBody>
      </p:sp>
      <p:sp>
        <p:nvSpPr>
          <p:cNvPr id="44" name="Text 34"/>
          <p:cNvSpPr txBox="1"/>
          <p:nvPr/>
        </p:nvSpPr>
        <p:spPr>
          <a:xfrm>
            <a:off x="4057650" y="6991350"/>
            <a:ext cx="2762250" cy="590550"/>
          </a:xfrm>
          <a:prstGeom prst="rect">
            <a:avLst/>
          </a:prstGeom>
          <a:noFill/>
          <a:ln/>
        </p:spPr>
        <p:txBody>
          <a:bodyPr wrap="square" lIns="0" tIns="0" rIns="0" bIns="0" rtlCol="0" anchor="t"/>
          <a:lstStyle/>
          <a:p>
            <a:pPr marL="0" indent="0" algn="l">
              <a:lnSpc>
                <a:spcPct val="125000"/>
              </a:lnSpc>
              <a:buNone/>
            </a:pPr>
            <a:r>
              <a:rPr lang="en-US" sz="1013" dirty="0">
                <a:solidFill>
                  <a:srgbClr val="3A3A3A"/>
                </a:solidFill>
              </a:rPr>
              <a:t>A SevenC specialist reviews 10 areas with you and leaves a written IT Optimisation Roadmap, yours to keep.</a:t>
            </a:r>
            <a:endParaRPr lang="en-US" sz="1013" dirty="0"/>
          </a:p>
        </p:txBody>
      </p:sp>
      <p:sp>
        <p:nvSpPr>
          <p:cNvPr id="45" name="Text 35"/>
          <p:cNvSpPr txBox="1"/>
          <p:nvPr/>
        </p:nvSpPr>
        <p:spPr>
          <a:xfrm>
            <a:off x="4057650" y="7658100"/>
            <a:ext cx="2762250" cy="190500"/>
          </a:xfrm>
          <a:prstGeom prst="rect">
            <a:avLst/>
          </a:prstGeom>
          <a:noFill/>
          <a:ln/>
        </p:spPr>
        <p:txBody>
          <a:bodyPr wrap="square" lIns="0" tIns="0" rIns="0" bIns="0" rtlCol="0" anchor="t"/>
          <a:lstStyle/>
          <a:p>
            <a:pPr marL="0" indent="0" algn="l">
              <a:lnSpc>
                <a:spcPct val="115000"/>
              </a:lnSpc>
              <a:buNone/>
            </a:pPr>
            <a:r>
              <a:rPr lang="en-US" sz="975" b="1" dirty="0">
                <a:solidFill>
                  <a:srgbClr val="7A8C20"/>
                </a:solidFill>
              </a:rPr>
              <a:t>sevenc.co.za/business-it-audit →</a:t>
            </a:r>
            <a:endParaRPr lang="en-US" sz="975" dirty="0"/>
          </a:p>
        </p:txBody>
      </p:sp>
      <p:pic>
        <p:nvPicPr>
          <p:cNvPr id="46" name="Link: Free IT &amp; Cybersecurity Assessment" descr="Link: Free IT &amp; Cybersecurity Assessment">
            <a:hlinkClick r:id="rId9" tooltip="Open in your browser"/>
          </p:cNvPr>
          <p:cNvPicPr>
            <a:picLocks noChangeAspect="1"/>
          </p:cNvPicPr>
          <p:nvPr/>
        </p:nvPicPr>
        <p:blipFill>
          <a:blip r:embed="rId6"/>
          <a:stretch>
            <a:fillRect/>
          </a:stretch>
        </p:blipFill>
        <p:spPr>
          <a:xfrm>
            <a:off x="4019550" y="7620000"/>
            <a:ext cx="2762250" cy="266700"/>
          </a:xfrm>
          <a:prstGeom prst="rect">
            <a:avLst/>
          </a:prstGeom>
        </p:spPr>
      </p:pic>
      <p:pic>
        <p:nvPicPr>
          <p:cNvPr id="47" name="Photo: a SevenC assessment conversation" descr="A SevenC consultant in conversation with a colleague"/>
          <p:cNvPicPr>
            <a:picLocks noChangeAspect="1"/>
          </p:cNvPicPr>
          <p:nvPr/>
        </p:nvPicPr>
        <p:blipFill>
          <a:blip r:embed="rId10"/>
          <a:stretch>
            <a:fillRect/>
          </a:stretch>
        </p:blipFill>
        <p:spPr>
          <a:xfrm>
            <a:off x="571500" y="8172450"/>
            <a:ext cx="2286000" cy="1600200"/>
          </a:xfrm>
          <a:prstGeom prst="rect">
            <a:avLst/>
          </a:prstGeom>
        </p:spPr>
      </p:pic>
      <p:sp>
        <p:nvSpPr>
          <p:cNvPr id="48" name="Text 36"/>
          <p:cNvSpPr txBox="1"/>
          <p:nvPr/>
        </p:nvSpPr>
        <p:spPr>
          <a:xfrm>
            <a:off x="3067050" y="8210550"/>
            <a:ext cx="3810000" cy="266700"/>
          </a:xfrm>
          <a:prstGeom prst="rect">
            <a:avLst/>
          </a:prstGeom>
          <a:noFill/>
          <a:ln/>
        </p:spPr>
        <p:txBody>
          <a:bodyPr wrap="square" lIns="0" tIns="0" rIns="0" bIns="0" rtlCol="0" anchor="t"/>
          <a:lstStyle/>
          <a:p>
            <a:pPr marL="0" indent="0" algn="l">
              <a:lnSpc>
                <a:spcPct val="115000"/>
              </a:lnSpc>
              <a:buNone/>
            </a:pPr>
            <a:r>
              <a:rPr lang="en-US" sz="1500" b="1" dirty="0">
                <a:solidFill>
                  <a:srgbClr val="0B150E"/>
                </a:solidFill>
              </a:rPr>
              <a:t>No wrong door</a:t>
            </a:r>
            <a:endParaRPr lang="en-US" sz="1500" dirty="0"/>
          </a:p>
        </p:txBody>
      </p:sp>
      <p:sp>
        <p:nvSpPr>
          <p:cNvPr id="49" name="Text 37"/>
          <p:cNvSpPr txBox="1"/>
          <p:nvPr/>
        </p:nvSpPr>
        <p:spPr>
          <a:xfrm>
            <a:off x="3067050" y="8534400"/>
            <a:ext cx="3905250" cy="628650"/>
          </a:xfrm>
          <a:prstGeom prst="rect">
            <a:avLst/>
          </a:prstGeom>
          <a:noFill/>
          <a:ln/>
        </p:spPr>
        <p:txBody>
          <a:bodyPr wrap="square" lIns="0" tIns="0" rIns="0" bIns="0" rtlCol="0" anchor="t"/>
          <a:lstStyle/>
          <a:p>
            <a:pPr marL="0" indent="0" algn="l">
              <a:lnSpc>
                <a:spcPct val="130000"/>
              </a:lnSpc>
              <a:buNone/>
            </a:pPr>
            <a:r>
              <a:rPr lang="en-US" sz="1125" dirty="0">
                <a:solidFill>
                  <a:srgbClr val="3A3A3A"/>
                </a:solidFill>
              </a:rPr>
              <a:t>Start anywhere and stop anywhere. All three are free, there’s nothing to sign, and every result is yours to keep.</a:t>
            </a:r>
            <a:endParaRPr lang="en-US" sz="1125" dirty="0"/>
          </a:p>
        </p:txBody>
      </p:sp>
      <p:sp>
        <p:nvSpPr>
          <p:cNvPr id="50" name="Chip"/>
          <p:cNvSpPr/>
          <p:nvPr/>
        </p:nvSpPr>
        <p:spPr>
          <a:xfrm>
            <a:off x="3067050" y="9372600"/>
            <a:ext cx="461010" cy="266700"/>
          </a:xfrm>
          <a:prstGeom prst="roundRect">
            <a:avLst>
              <a:gd name="adj" fmla="val 50000"/>
            </a:avLst>
          </a:prstGeom>
          <a:solidFill>
            <a:srgbClr val="FFFFFF"/>
          </a:solidFill>
          <a:ln w="9525">
            <a:solidFill>
              <a:srgbClr val="DCDDDA"/>
            </a:solidFill>
            <a:prstDash val="solid"/>
          </a:ln>
        </p:spPr>
        <p:txBody>
          <a:bodyPr/>
          <a:lstStyle/>
          <a:p>
            <a:endParaRPr lang="en-GB"/>
          </a:p>
        </p:txBody>
      </p:sp>
      <p:sp>
        <p:nvSpPr>
          <p:cNvPr id="51" name="Text 39"/>
          <p:cNvSpPr txBox="1"/>
          <p:nvPr/>
        </p:nvSpPr>
        <p:spPr>
          <a:xfrm>
            <a:off x="3067050" y="9372600"/>
            <a:ext cx="461010" cy="266700"/>
          </a:xfrm>
          <a:prstGeom prst="rect">
            <a:avLst/>
          </a:prstGeom>
          <a:noFill/>
          <a:ln/>
        </p:spPr>
        <p:txBody>
          <a:bodyPr wrap="square" lIns="0" tIns="0" rIns="0" bIns="0" rtlCol="0" anchor="ctr"/>
          <a:lstStyle/>
          <a:p>
            <a:pPr marL="0" indent="0" algn="ctr">
              <a:lnSpc>
                <a:spcPct val="115000"/>
              </a:lnSpc>
              <a:buNone/>
            </a:pPr>
            <a:r>
              <a:rPr lang="en-US" sz="900" b="1" dirty="0">
                <a:solidFill>
                  <a:srgbClr val="1E1E1E"/>
                </a:solidFill>
              </a:rPr>
              <a:t>Free</a:t>
            </a:r>
            <a:endParaRPr lang="en-US" sz="900" dirty="0"/>
          </a:p>
        </p:txBody>
      </p:sp>
      <p:sp>
        <p:nvSpPr>
          <p:cNvPr id="52" name="Chip"/>
          <p:cNvSpPr/>
          <p:nvPr/>
        </p:nvSpPr>
        <p:spPr>
          <a:xfrm>
            <a:off x="3604260" y="9372600"/>
            <a:ext cx="1152525" cy="266700"/>
          </a:xfrm>
          <a:prstGeom prst="roundRect">
            <a:avLst>
              <a:gd name="adj" fmla="val 50000"/>
            </a:avLst>
          </a:prstGeom>
          <a:solidFill>
            <a:srgbClr val="FFFFFF"/>
          </a:solidFill>
          <a:ln w="9525">
            <a:solidFill>
              <a:srgbClr val="DCDDDA"/>
            </a:solidFill>
            <a:prstDash val="solid"/>
          </a:ln>
        </p:spPr>
        <p:txBody>
          <a:bodyPr/>
          <a:lstStyle/>
          <a:p>
            <a:endParaRPr lang="en-GB"/>
          </a:p>
        </p:txBody>
      </p:sp>
      <p:sp>
        <p:nvSpPr>
          <p:cNvPr id="53" name="Text 41"/>
          <p:cNvSpPr txBox="1"/>
          <p:nvPr/>
        </p:nvSpPr>
        <p:spPr>
          <a:xfrm>
            <a:off x="3604260" y="9372600"/>
            <a:ext cx="1152525" cy="266700"/>
          </a:xfrm>
          <a:prstGeom prst="rect">
            <a:avLst/>
          </a:prstGeom>
          <a:noFill/>
          <a:ln/>
        </p:spPr>
        <p:txBody>
          <a:bodyPr wrap="square" lIns="0" tIns="0" rIns="0" bIns="0" rtlCol="0" anchor="ctr"/>
          <a:lstStyle/>
          <a:p>
            <a:pPr marL="0" indent="0" algn="ctr">
              <a:lnSpc>
                <a:spcPct val="115000"/>
              </a:lnSpc>
              <a:buNone/>
            </a:pPr>
            <a:r>
              <a:rPr lang="en-US" sz="900" b="1" dirty="0">
                <a:solidFill>
                  <a:srgbClr val="1E1E1E"/>
                </a:solidFill>
              </a:rPr>
              <a:t>Nothing to sign</a:t>
            </a:r>
            <a:endParaRPr lang="en-US" sz="900" dirty="0"/>
          </a:p>
        </p:txBody>
      </p:sp>
      <p:sp>
        <p:nvSpPr>
          <p:cNvPr id="54" name="Chip"/>
          <p:cNvSpPr/>
          <p:nvPr/>
        </p:nvSpPr>
        <p:spPr>
          <a:xfrm>
            <a:off x="4832985" y="9372600"/>
            <a:ext cx="1026795" cy="266700"/>
          </a:xfrm>
          <a:prstGeom prst="roundRect">
            <a:avLst>
              <a:gd name="adj" fmla="val 50000"/>
            </a:avLst>
          </a:prstGeom>
          <a:solidFill>
            <a:srgbClr val="FFFFFF"/>
          </a:solidFill>
          <a:ln w="9525">
            <a:solidFill>
              <a:srgbClr val="DCDDDA"/>
            </a:solidFill>
            <a:prstDash val="solid"/>
          </a:ln>
        </p:spPr>
        <p:txBody>
          <a:bodyPr/>
          <a:lstStyle/>
          <a:p>
            <a:endParaRPr lang="en-GB"/>
          </a:p>
        </p:txBody>
      </p:sp>
      <p:sp>
        <p:nvSpPr>
          <p:cNvPr id="55" name="Text 43"/>
          <p:cNvSpPr txBox="1"/>
          <p:nvPr/>
        </p:nvSpPr>
        <p:spPr>
          <a:xfrm>
            <a:off x="4832985" y="9372600"/>
            <a:ext cx="1026795" cy="266700"/>
          </a:xfrm>
          <a:prstGeom prst="rect">
            <a:avLst/>
          </a:prstGeom>
          <a:noFill/>
          <a:ln/>
        </p:spPr>
        <p:txBody>
          <a:bodyPr wrap="square" lIns="0" tIns="0" rIns="0" bIns="0" rtlCol="0" anchor="ctr"/>
          <a:lstStyle/>
          <a:p>
            <a:pPr marL="0" indent="0" algn="ctr">
              <a:lnSpc>
                <a:spcPct val="115000"/>
              </a:lnSpc>
              <a:buNone/>
            </a:pPr>
            <a:r>
              <a:rPr lang="en-US" sz="900" b="1" dirty="0">
                <a:solidFill>
                  <a:srgbClr val="1E1E1E"/>
                </a:solidFill>
              </a:rPr>
              <a:t>Yours to keep</a:t>
            </a:r>
            <a:endParaRPr lang="en-US" sz="900" dirty="0"/>
          </a:p>
        </p:txBody>
      </p:sp>
      <p:sp>
        <p:nvSpPr>
          <p:cNvPr id="56" name="Chip"/>
          <p:cNvSpPr/>
          <p:nvPr/>
        </p:nvSpPr>
        <p:spPr>
          <a:xfrm>
            <a:off x="5935980" y="9372600"/>
            <a:ext cx="775335" cy="266700"/>
          </a:xfrm>
          <a:prstGeom prst="roundRect">
            <a:avLst>
              <a:gd name="adj" fmla="val 50000"/>
            </a:avLst>
          </a:prstGeom>
          <a:solidFill>
            <a:srgbClr val="FFFFFF"/>
          </a:solidFill>
          <a:ln w="9525">
            <a:solidFill>
              <a:srgbClr val="DCDDDA"/>
            </a:solidFill>
            <a:prstDash val="solid"/>
          </a:ln>
        </p:spPr>
        <p:txBody>
          <a:bodyPr/>
          <a:lstStyle/>
          <a:p>
            <a:endParaRPr lang="en-GB"/>
          </a:p>
        </p:txBody>
      </p:sp>
      <p:sp>
        <p:nvSpPr>
          <p:cNvPr id="57" name="Text 45"/>
          <p:cNvSpPr txBox="1"/>
          <p:nvPr/>
        </p:nvSpPr>
        <p:spPr>
          <a:xfrm>
            <a:off x="5935980" y="9372600"/>
            <a:ext cx="775335" cy="266700"/>
          </a:xfrm>
          <a:prstGeom prst="rect">
            <a:avLst/>
          </a:prstGeom>
          <a:noFill/>
          <a:ln/>
        </p:spPr>
        <p:txBody>
          <a:bodyPr wrap="square" lIns="0" tIns="0" rIns="0" bIns="0" rtlCol="0" anchor="ctr"/>
          <a:lstStyle/>
          <a:p>
            <a:pPr marL="0" indent="0" algn="ctr">
              <a:lnSpc>
                <a:spcPct val="115000"/>
              </a:lnSpc>
              <a:buNone/>
            </a:pPr>
            <a:r>
              <a:rPr lang="en-US" sz="900" b="1" dirty="0">
                <a:solidFill>
                  <a:srgbClr val="1E1E1E"/>
                </a:solidFill>
              </a:rPr>
              <a:t>No jargon</a:t>
            </a:r>
            <a:endParaRPr lang="en-US" sz="900" dirty="0"/>
          </a:p>
        </p:txBody>
      </p:sp>
      <p:sp>
        <p:nvSpPr>
          <p:cNvPr id="58" name="Footer rule"/>
          <p:cNvSpPr/>
          <p:nvPr/>
        </p:nvSpPr>
        <p:spPr>
          <a:xfrm>
            <a:off x="571500" y="10125075"/>
            <a:ext cx="6419850" cy="0"/>
          </a:xfrm>
          <a:prstGeom prst="line">
            <a:avLst/>
          </a:prstGeom>
          <a:noFill/>
          <a:ln w="9525">
            <a:solidFill>
              <a:srgbClr val="DCDDDA"/>
            </a:solidFill>
            <a:prstDash val="solid"/>
          </a:ln>
        </p:spPr>
        <p:txBody>
          <a:bodyPr/>
          <a:lstStyle/>
          <a:p>
            <a:endParaRPr lang="en-GB"/>
          </a:p>
        </p:txBody>
      </p:sp>
      <p:sp>
        <p:nvSpPr>
          <p:cNvPr id="59" name="Footer left"/>
          <p:cNvSpPr txBox="1"/>
          <p:nvPr/>
        </p:nvSpPr>
        <p:spPr>
          <a:xfrm>
            <a:off x="571500" y="10201275"/>
            <a:ext cx="1905000" cy="171450"/>
          </a:xfrm>
          <a:prstGeom prst="rect">
            <a:avLst/>
          </a:prstGeom>
          <a:noFill/>
          <a:ln/>
        </p:spPr>
        <p:txBody>
          <a:bodyPr wrap="square" lIns="0" tIns="0" rIns="0" bIns="0" rtlCol="0" anchor="t"/>
          <a:lstStyle/>
          <a:p>
            <a:pPr marL="0" indent="0" algn="l">
              <a:lnSpc>
                <a:spcPct val="115000"/>
              </a:lnSpc>
              <a:buNone/>
            </a:pPr>
            <a:r>
              <a:rPr lang="en-US" sz="900" dirty="0">
                <a:solidFill>
                  <a:srgbClr val="8A8A8A"/>
                </a:solidFill>
              </a:rPr>
              <a:t>SevenC · IT by Design</a:t>
            </a:r>
            <a:endParaRPr lang="en-US" sz="900" dirty="0"/>
          </a:p>
        </p:txBody>
      </p:sp>
      <p:sp>
        <p:nvSpPr>
          <p:cNvPr id="60" name="Footer contents link"/>
          <p:cNvSpPr txBox="1"/>
          <p:nvPr/>
        </p:nvSpPr>
        <p:spPr>
          <a:xfrm>
            <a:off x="3019425" y="10201275"/>
            <a:ext cx="1524000" cy="171450"/>
          </a:xfrm>
          <a:prstGeom prst="rect">
            <a:avLst/>
          </a:prstGeom>
          <a:noFill/>
          <a:ln/>
        </p:spPr>
        <p:txBody>
          <a:bodyPr wrap="square" lIns="0" tIns="0" rIns="0" bIns="0" rtlCol="0" anchor="t"/>
          <a:lstStyle/>
          <a:p>
            <a:pPr marL="0" indent="0" algn="ctr">
              <a:lnSpc>
                <a:spcPct val="115000"/>
              </a:lnSpc>
              <a:buNone/>
            </a:pPr>
            <a:r>
              <a:rPr lang="en-US" sz="900" b="1" dirty="0">
                <a:solidFill>
                  <a:srgbClr val="7A8C20"/>
                </a:solidFill>
              </a:rPr>
              <a:t>↑ Back to contents</a:t>
            </a:r>
            <a:endParaRPr lang="en-US" sz="900" dirty="0"/>
          </a:p>
        </p:txBody>
      </p:sp>
      <p:pic>
        <p:nvPicPr>
          <p:cNvPr id="61" name="Link: back to contents" descr="Link: back to contents">
            <a:hlinkClick r:id="rId11" action="ppaction://hlinksldjump" tooltip="Go to page 1"/>
          </p:cNvPr>
          <p:cNvPicPr>
            <a:picLocks noChangeAspect="1"/>
          </p:cNvPicPr>
          <p:nvPr/>
        </p:nvPicPr>
        <p:blipFill>
          <a:blip r:embed="rId6"/>
          <a:stretch>
            <a:fillRect/>
          </a:stretch>
        </p:blipFill>
        <p:spPr>
          <a:xfrm>
            <a:off x="3019425" y="10163175"/>
            <a:ext cx="1524000" cy="228600"/>
          </a:xfrm>
          <a:prstGeom prst="rect">
            <a:avLst/>
          </a:prstGeom>
        </p:spPr>
      </p:pic>
      <p:sp>
        <p:nvSpPr>
          <p:cNvPr id="62" name="Footer URL"/>
          <p:cNvSpPr txBox="1"/>
          <p:nvPr/>
        </p:nvSpPr>
        <p:spPr>
          <a:xfrm>
            <a:off x="4895850" y="10201275"/>
            <a:ext cx="2095500" cy="171450"/>
          </a:xfrm>
          <a:prstGeom prst="rect">
            <a:avLst/>
          </a:prstGeom>
          <a:noFill/>
          <a:ln/>
        </p:spPr>
        <p:txBody>
          <a:bodyPr wrap="square" lIns="0" tIns="0" rIns="0" bIns="0" rtlCol="0" anchor="t"/>
          <a:lstStyle/>
          <a:p>
            <a:pPr marL="0" indent="0" algn="r">
              <a:lnSpc>
                <a:spcPct val="115000"/>
              </a:lnSpc>
              <a:buNone/>
            </a:pPr>
            <a:r>
              <a:rPr lang="en-US" sz="900" dirty="0">
                <a:solidFill>
                  <a:srgbClr val="8A8A8A"/>
                </a:solidFill>
              </a:rPr>
              <a:t>sevenc.co.za/assessment</a:t>
            </a:r>
            <a:endParaRPr lang="en-US" sz="900" dirty="0"/>
          </a:p>
        </p:txBody>
      </p:sp>
      <p:pic>
        <p:nvPicPr>
          <p:cNvPr id="63" name="Link: IT Health Assessment" descr="Link: IT Health Assessment">
            <a:hlinkClick r:id="rId5" tooltip="Open in your browser"/>
          </p:cNvPr>
          <p:cNvPicPr>
            <a:picLocks noChangeAspect="1"/>
          </p:cNvPicPr>
          <p:nvPr/>
        </p:nvPicPr>
        <p:blipFill>
          <a:blip r:embed="rId6"/>
          <a:stretch>
            <a:fillRect/>
          </a:stretch>
        </p:blipFill>
        <p:spPr>
          <a:xfrm>
            <a:off x="5467350" y="10163175"/>
            <a:ext cx="1524000" cy="2286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B150E"/>
        </a:solidFill>
        <a:effectLst/>
      </p:bgPr>
    </p:bg>
    <p:spTree>
      <p:nvGrpSpPr>
        <p:cNvPr id="1" name=""/>
        <p:cNvGrpSpPr/>
        <p:nvPr/>
      </p:nvGrpSpPr>
      <p:grpSpPr>
        <a:xfrm>
          <a:off x="0" y="0"/>
          <a:ext cx="0" cy="0"/>
          <a:chOff x="0" y="0"/>
          <a:chExt cx="0" cy="0"/>
        </a:xfrm>
      </p:grpSpPr>
      <p:pic>
        <p:nvPicPr>
          <p:cNvPr id="2" name="SevenC logo" descr="SevenC"/>
          <p:cNvPicPr>
            <a:picLocks noChangeAspect="1"/>
          </p:cNvPicPr>
          <p:nvPr/>
        </p:nvPicPr>
        <p:blipFill>
          <a:blip r:embed="rId3"/>
          <a:stretch>
            <a:fillRect/>
          </a:stretch>
        </p:blipFill>
        <p:spPr>
          <a:xfrm>
            <a:off x="571500" y="495300"/>
            <a:ext cx="1091565" cy="285750"/>
          </a:xfrm>
          <a:prstGeom prst="rect">
            <a:avLst/>
          </a:prstGeom>
        </p:spPr>
      </p:pic>
      <p:sp>
        <p:nvSpPr>
          <p:cNvPr id="3" name="Text 0"/>
          <p:cNvSpPr txBox="1"/>
          <p:nvPr/>
        </p:nvSpPr>
        <p:spPr>
          <a:xfrm>
            <a:off x="571500" y="857250"/>
            <a:ext cx="1905000" cy="171450"/>
          </a:xfrm>
          <a:prstGeom prst="rect">
            <a:avLst/>
          </a:prstGeom>
          <a:noFill/>
          <a:ln/>
        </p:spPr>
        <p:txBody>
          <a:bodyPr wrap="square" lIns="0" tIns="0" rIns="0" bIns="0" rtlCol="0" anchor="t"/>
          <a:lstStyle/>
          <a:p>
            <a:pPr marL="0" indent="0" algn="l">
              <a:lnSpc>
                <a:spcPct val="115000"/>
              </a:lnSpc>
              <a:buNone/>
            </a:pPr>
            <a:r>
              <a:rPr lang="en-US" sz="900" b="1" kern="0" spc="90" dirty="0">
                <a:solidFill>
                  <a:srgbClr val="C2D036"/>
                </a:solidFill>
              </a:rPr>
              <a:t>IT BY DESIGN</a:t>
            </a:r>
            <a:endParaRPr lang="en-US" sz="900" dirty="0"/>
          </a:p>
        </p:txBody>
      </p:sp>
      <p:sp>
        <p:nvSpPr>
          <p:cNvPr id="4" name="Headline"/>
          <p:cNvSpPr txBox="1"/>
          <p:nvPr/>
        </p:nvSpPr>
        <p:spPr>
          <a:xfrm>
            <a:off x="571500" y="1371600"/>
            <a:ext cx="6419850" cy="990600"/>
          </a:xfrm>
          <a:prstGeom prst="rect">
            <a:avLst/>
          </a:prstGeom>
          <a:noFill/>
          <a:ln/>
        </p:spPr>
        <p:txBody>
          <a:bodyPr wrap="square" lIns="0" tIns="0" rIns="0" bIns="0" rtlCol="0" anchor="t"/>
          <a:lstStyle/>
          <a:p>
            <a:pPr marL="0" indent="0" algn="l">
              <a:lnSpc>
                <a:spcPct val="100000"/>
              </a:lnSpc>
              <a:buNone/>
            </a:pPr>
            <a:r>
              <a:rPr lang="en-US" sz="3300" b="1" kern="0" spc="-60" dirty="0">
                <a:solidFill>
                  <a:srgbClr val="FFFFFF"/>
                </a:solidFill>
              </a:rPr>
              <a:t>One partner.</a:t>
            </a:r>
            <a:endParaRPr lang="en-US" sz="3300" dirty="0"/>
          </a:p>
          <a:p>
            <a:pPr marL="0" indent="0" algn="l">
              <a:lnSpc>
                <a:spcPct val="100000"/>
              </a:lnSpc>
              <a:buNone/>
            </a:pPr>
            <a:r>
              <a:rPr lang="en-US" sz="3300" b="1" kern="0" spc="-60" dirty="0">
                <a:solidFill>
                  <a:srgbClr val="C2D036"/>
                </a:solidFill>
              </a:rPr>
              <a:t>Every layer owned.</a:t>
            </a:r>
            <a:endParaRPr lang="en-US" sz="3300" dirty="0"/>
          </a:p>
        </p:txBody>
      </p:sp>
      <p:sp>
        <p:nvSpPr>
          <p:cNvPr id="5" name="Text 2"/>
          <p:cNvSpPr txBox="1"/>
          <p:nvPr/>
        </p:nvSpPr>
        <p:spPr>
          <a:xfrm>
            <a:off x="571500" y="2495550"/>
            <a:ext cx="5905500" cy="685800"/>
          </a:xfrm>
          <a:prstGeom prst="rect">
            <a:avLst/>
          </a:prstGeom>
          <a:noFill/>
          <a:ln/>
        </p:spPr>
        <p:txBody>
          <a:bodyPr wrap="square" lIns="0" tIns="0" rIns="0" bIns="0" rtlCol="0" anchor="t"/>
          <a:lstStyle/>
          <a:p>
            <a:pPr marL="0" indent="0" algn="l">
              <a:lnSpc>
                <a:spcPct val="130000"/>
              </a:lnSpc>
              <a:buNone/>
            </a:pPr>
            <a:r>
              <a:rPr lang="en-US" sz="1200" dirty="0">
                <a:solidFill>
                  <a:srgbClr val="C8C8C8"/>
                </a:solidFill>
              </a:rPr>
              <a:t>SevenC has looked after South African businesses’ IT since 1998: managed IT, cybersecurity, cloud, backup and virtual IT director support, with one accountable team.</a:t>
            </a:r>
            <a:endParaRPr lang="en-US" sz="1200" dirty="0"/>
          </a:p>
        </p:txBody>
      </p:sp>
      <p:pic>
        <p:nvPicPr>
          <p:cNvPr id="6" name="Photo: Sophos MSP Partner of the Year 2026" descr="SevenC team on stage receiving the Sophos MSP Partner of the Year 2026 award"/>
          <p:cNvPicPr>
            <a:picLocks noChangeAspect="1"/>
          </p:cNvPicPr>
          <p:nvPr/>
        </p:nvPicPr>
        <p:blipFill>
          <a:blip r:embed="rId4"/>
          <a:stretch>
            <a:fillRect/>
          </a:stretch>
        </p:blipFill>
        <p:spPr>
          <a:xfrm>
            <a:off x="571500" y="3333750"/>
            <a:ext cx="6419850" cy="1905000"/>
          </a:xfrm>
          <a:prstGeom prst="rect">
            <a:avLst/>
          </a:prstGeom>
        </p:spPr>
      </p:pic>
      <p:sp>
        <p:nvSpPr>
          <p:cNvPr id="7" name="Text 3"/>
          <p:cNvSpPr txBox="1"/>
          <p:nvPr/>
        </p:nvSpPr>
        <p:spPr>
          <a:xfrm>
            <a:off x="571500" y="5314950"/>
            <a:ext cx="6419850" cy="152400"/>
          </a:xfrm>
          <a:prstGeom prst="rect">
            <a:avLst/>
          </a:prstGeom>
          <a:noFill/>
          <a:ln/>
        </p:spPr>
        <p:txBody>
          <a:bodyPr wrap="square" lIns="0" tIns="0" rIns="0" bIns="0" rtlCol="0" anchor="t"/>
          <a:lstStyle/>
          <a:p>
            <a:pPr marL="0" indent="0" algn="l">
              <a:lnSpc>
                <a:spcPct val="115000"/>
              </a:lnSpc>
              <a:buNone/>
            </a:pPr>
            <a:r>
              <a:rPr lang="en-US" sz="788" kern="0" spc="40" dirty="0">
                <a:solidFill>
                  <a:srgbClr val="8A8A8A"/>
                </a:solidFill>
                <a:latin typeface="Roboto Mono" pitchFamily="34" charset="0"/>
                <a:ea typeface="Roboto Mono" pitchFamily="34" charset="-122"/>
                <a:cs typeface="Roboto Mono" pitchFamily="34" charset="-120"/>
              </a:rPr>
              <a:t>SEVENC ON STAGE · SOPHOS MSP PARTNER OF THE YEAR 2026</a:t>
            </a:r>
            <a:endParaRPr lang="en-US" sz="788" dirty="0"/>
          </a:p>
        </p:txBody>
      </p:sp>
      <p:sp>
        <p:nvSpPr>
          <p:cNvPr id="8" name="Shape 4"/>
          <p:cNvSpPr/>
          <p:nvPr/>
        </p:nvSpPr>
        <p:spPr>
          <a:xfrm>
            <a:off x="571500" y="5619750"/>
            <a:ext cx="6419850" cy="0"/>
          </a:xfrm>
          <a:prstGeom prst="line">
            <a:avLst/>
          </a:prstGeom>
          <a:noFill/>
          <a:ln w="9525">
            <a:solidFill>
              <a:srgbClr val="27302A"/>
            </a:solidFill>
            <a:prstDash val="solid"/>
          </a:ln>
        </p:spPr>
        <p:txBody>
          <a:bodyPr/>
          <a:lstStyle/>
          <a:p>
            <a:endParaRPr lang="en-GB"/>
          </a:p>
        </p:txBody>
      </p:sp>
      <p:sp>
        <p:nvSpPr>
          <p:cNvPr id="9" name="Text 5"/>
          <p:cNvSpPr txBox="1"/>
          <p:nvPr/>
        </p:nvSpPr>
        <p:spPr>
          <a:xfrm>
            <a:off x="571500" y="5753100"/>
            <a:ext cx="1452563" cy="342900"/>
          </a:xfrm>
          <a:prstGeom prst="rect">
            <a:avLst/>
          </a:prstGeom>
          <a:noFill/>
          <a:ln/>
        </p:spPr>
        <p:txBody>
          <a:bodyPr wrap="square" lIns="0" tIns="0" rIns="0" bIns="0" rtlCol="0" anchor="t"/>
          <a:lstStyle/>
          <a:p>
            <a:pPr marL="0" indent="0" algn="l">
              <a:lnSpc>
                <a:spcPct val="115000"/>
              </a:lnSpc>
              <a:buNone/>
            </a:pPr>
            <a:r>
              <a:rPr lang="en-US" sz="2100" b="1" kern="0" spc="-50" dirty="0">
                <a:solidFill>
                  <a:srgbClr val="C2D036"/>
                </a:solidFill>
              </a:rPr>
              <a:t>1998</a:t>
            </a:r>
            <a:endParaRPr lang="en-US" sz="2100" dirty="0"/>
          </a:p>
        </p:txBody>
      </p:sp>
      <p:sp>
        <p:nvSpPr>
          <p:cNvPr id="10" name="Text 6"/>
          <p:cNvSpPr txBox="1"/>
          <p:nvPr/>
        </p:nvSpPr>
        <p:spPr>
          <a:xfrm>
            <a:off x="571500" y="6115050"/>
            <a:ext cx="1433513" cy="285750"/>
          </a:xfrm>
          <a:prstGeom prst="rect">
            <a:avLst/>
          </a:prstGeom>
          <a:noFill/>
          <a:ln/>
        </p:spPr>
        <p:txBody>
          <a:bodyPr wrap="square" lIns="0" tIns="0" rIns="0" bIns="0" rtlCol="0" anchor="t"/>
          <a:lstStyle/>
          <a:p>
            <a:pPr marL="0" indent="0" algn="l">
              <a:lnSpc>
                <a:spcPct val="115000"/>
              </a:lnSpc>
              <a:buNone/>
            </a:pPr>
            <a:r>
              <a:rPr lang="en-US" sz="788" b="1" kern="0" spc="70" dirty="0">
                <a:solidFill>
                  <a:srgbClr val="C8C8C8"/>
                </a:solidFill>
              </a:rPr>
              <a:t>SINCE</a:t>
            </a:r>
            <a:endParaRPr lang="en-US" sz="788" dirty="0"/>
          </a:p>
        </p:txBody>
      </p:sp>
      <p:sp>
        <p:nvSpPr>
          <p:cNvPr id="11" name="Shape 7"/>
          <p:cNvSpPr/>
          <p:nvPr/>
        </p:nvSpPr>
        <p:spPr>
          <a:xfrm>
            <a:off x="2176463" y="5734050"/>
            <a:ext cx="0" cy="666750"/>
          </a:xfrm>
          <a:prstGeom prst="line">
            <a:avLst/>
          </a:prstGeom>
          <a:noFill/>
          <a:ln w="9525">
            <a:solidFill>
              <a:srgbClr val="27302A"/>
            </a:solidFill>
            <a:prstDash val="solid"/>
          </a:ln>
        </p:spPr>
        <p:txBody>
          <a:bodyPr/>
          <a:lstStyle/>
          <a:p>
            <a:endParaRPr lang="en-GB"/>
          </a:p>
        </p:txBody>
      </p:sp>
      <p:sp>
        <p:nvSpPr>
          <p:cNvPr id="12" name="Text 8"/>
          <p:cNvSpPr txBox="1"/>
          <p:nvPr/>
        </p:nvSpPr>
        <p:spPr>
          <a:xfrm>
            <a:off x="2309813" y="5753100"/>
            <a:ext cx="1452563" cy="342900"/>
          </a:xfrm>
          <a:prstGeom prst="rect">
            <a:avLst/>
          </a:prstGeom>
          <a:noFill/>
          <a:ln/>
        </p:spPr>
        <p:txBody>
          <a:bodyPr wrap="square" lIns="0" tIns="0" rIns="0" bIns="0" rtlCol="0" anchor="t"/>
          <a:lstStyle/>
          <a:p>
            <a:pPr marL="0" indent="0" algn="l">
              <a:lnSpc>
                <a:spcPct val="115000"/>
              </a:lnSpc>
              <a:buNone/>
            </a:pPr>
            <a:r>
              <a:rPr lang="en-US" sz="2100" b="1" kern="0" spc="-50" dirty="0">
                <a:solidFill>
                  <a:srgbClr val="C2D036"/>
                </a:solidFill>
              </a:rPr>
              <a:t>30–60 min</a:t>
            </a:r>
            <a:endParaRPr lang="en-US" sz="2100" dirty="0"/>
          </a:p>
        </p:txBody>
      </p:sp>
      <p:sp>
        <p:nvSpPr>
          <p:cNvPr id="13" name="Text 9"/>
          <p:cNvSpPr txBox="1"/>
          <p:nvPr/>
        </p:nvSpPr>
        <p:spPr>
          <a:xfrm>
            <a:off x="2309813" y="6115050"/>
            <a:ext cx="1433513" cy="285750"/>
          </a:xfrm>
          <a:prstGeom prst="rect">
            <a:avLst/>
          </a:prstGeom>
          <a:noFill/>
          <a:ln/>
        </p:spPr>
        <p:txBody>
          <a:bodyPr wrap="square" lIns="0" tIns="0" rIns="0" bIns="0" rtlCol="0" anchor="t"/>
          <a:lstStyle/>
          <a:p>
            <a:pPr marL="0" indent="0" algn="l">
              <a:lnSpc>
                <a:spcPct val="115000"/>
              </a:lnSpc>
              <a:buNone/>
            </a:pPr>
            <a:r>
              <a:rPr lang="en-US" sz="788" b="1" kern="0" spc="70" dirty="0">
                <a:solidFill>
                  <a:srgbClr val="C8C8C8"/>
                </a:solidFill>
              </a:rPr>
              <a:t>RESPONSE TIME</a:t>
            </a:r>
            <a:endParaRPr lang="en-US" sz="788" dirty="0"/>
          </a:p>
        </p:txBody>
      </p:sp>
      <p:sp>
        <p:nvSpPr>
          <p:cNvPr id="14" name="Shape 10"/>
          <p:cNvSpPr/>
          <p:nvPr/>
        </p:nvSpPr>
        <p:spPr>
          <a:xfrm>
            <a:off x="3781425" y="5734050"/>
            <a:ext cx="0" cy="666750"/>
          </a:xfrm>
          <a:prstGeom prst="line">
            <a:avLst/>
          </a:prstGeom>
          <a:noFill/>
          <a:ln w="9525">
            <a:solidFill>
              <a:srgbClr val="27302A"/>
            </a:solidFill>
            <a:prstDash val="solid"/>
          </a:ln>
        </p:spPr>
        <p:txBody>
          <a:bodyPr/>
          <a:lstStyle/>
          <a:p>
            <a:endParaRPr lang="en-GB"/>
          </a:p>
        </p:txBody>
      </p:sp>
      <p:sp>
        <p:nvSpPr>
          <p:cNvPr id="15" name="Text 11"/>
          <p:cNvSpPr txBox="1"/>
          <p:nvPr/>
        </p:nvSpPr>
        <p:spPr>
          <a:xfrm>
            <a:off x="3914775" y="5753100"/>
            <a:ext cx="1452563" cy="342900"/>
          </a:xfrm>
          <a:prstGeom prst="rect">
            <a:avLst/>
          </a:prstGeom>
          <a:noFill/>
          <a:ln/>
        </p:spPr>
        <p:txBody>
          <a:bodyPr wrap="square" lIns="0" tIns="0" rIns="0" bIns="0" rtlCol="0" anchor="t"/>
          <a:lstStyle/>
          <a:p>
            <a:pPr marL="0" indent="0" algn="l">
              <a:lnSpc>
                <a:spcPct val="115000"/>
              </a:lnSpc>
              <a:buNone/>
            </a:pPr>
            <a:r>
              <a:rPr lang="en-US" sz="2100" b="1" kern="0" spc="-50" dirty="0">
                <a:solidFill>
                  <a:srgbClr val="C2D036"/>
                </a:solidFill>
              </a:rPr>
              <a:t>Next day</a:t>
            </a:r>
            <a:endParaRPr lang="en-US" sz="2100" dirty="0"/>
          </a:p>
        </p:txBody>
      </p:sp>
      <p:sp>
        <p:nvSpPr>
          <p:cNvPr id="16" name="Text 12"/>
          <p:cNvSpPr txBox="1"/>
          <p:nvPr/>
        </p:nvSpPr>
        <p:spPr>
          <a:xfrm>
            <a:off x="3914775" y="6115050"/>
            <a:ext cx="1433513" cy="285750"/>
          </a:xfrm>
          <a:prstGeom prst="rect">
            <a:avLst/>
          </a:prstGeom>
          <a:noFill/>
          <a:ln/>
        </p:spPr>
        <p:txBody>
          <a:bodyPr wrap="square" lIns="0" tIns="0" rIns="0" bIns="0" rtlCol="0" anchor="t"/>
          <a:lstStyle/>
          <a:p>
            <a:pPr marL="0" indent="0" algn="l">
              <a:lnSpc>
                <a:spcPct val="115000"/>
              </a:lnSpc>
              <a:buNone/>
            </a:pPr>
            <a:r>
              <a:rPr lang="en-US" sz="788" b="1" kern="0" spc="70" dirty="0">
                <a:solidFill>
                  <a:srgbClr val="C8C8C8"/>
                </a:solidFill>
              </a:rPr>
              <a:t>ON-SITE</a:t>
            </a:r>
            <a:endParaRPr lang="en-US" sz="788" dirty="0"/>
          </a:p>
        </p:txBody>
      </p:sp>
      <p:sp>
        <p:nvSpPr>
          <p:cNvPr id="17" name="Shape 13"/>
          <p:cNvSpPr/>
          <p:nvPr/>
        </p:nvSpPr>
        <p:spPr>
          <a:xfrm>
            <a:off x="5386388" y="5734050"/>
            <a:ext cx="0" cy="666750"/>
          </a:xfrm>
          <a:prstGeom prst="line">
            <a:avLst/>
          </a:prstGeom>
          <a:noFill/>
          <a:ln w="9525">
            <a:solidFill>
              <a:srgbClr val="27302A"/>
            </a:solidFill>
            <a:prstDash val="solid"/>
          </a:ln>
        </p:spPr>
        <p:txBody>
          <a:bodyPr/>
          <a:lstStyle/>
          <a:p>
            <a:endParaRPr lang="en-GB"/>
          </a:p>
        </p:txBody>
      </p:sp>
      <p:sp>
        <p:nvSpPr>
          <p:cNvPr id="18" name="Text 14"/>
          <p:cNvSpPr txBox="1"/>
          <p:nvPr/>
        </p:nvSpPr>
        <p:spPr>
          <a:xfrm>
            <a:off x="5519738" y="5753100"/>
            <a:ext cx="1452563" cy="342900"/>
          </a:xfrm>
          <a:prstGeom prst="rect">
            <a:avLst/>
          </a:prstGeom>
          <a:noFill/>
          <a:ln/>
        </p:spPr>
        <p:txBody>
          <a:bodyPr wrap="square" lIns="0" tIns="0" rIns="0" bIns="0" rtlCol="0" anchor="t"/>
          <a:lstStyle/>
          <a:p>
            <a:pPr marL="0" indent="0" algn="l">
              <a:lnSpc>
                <a:spcPct val="115000"/>
              </a:lnSpc>
              <a:buNone/>
            </a:pPr>
            <a:r>
              <a:rPr lang="en-US" sz="2100" b="1" kern="0" spc="-50" dirty="0">
                <a:solidFill>
                  <a:srgbClr val="C2D036"/>
                </a:solidFill>
              </a:rPr>
              <a:t>2026</a:t>
            </a:r>
            <a:endParaRPr lang="en-US" sz="2100" dirty="0"/>
          </a:p>
        </p:txBody>
      </p:sp>
      <p:sp>
        <p:nvSpPr>
          <p:cNvPr id="19" name="Text 15"/>
          <p:cNvSpPr txBox="1"/>
          <p:nvPr/>
        </p:nvSpPr>
        <p:spPr>
          <a:xfrm>
            <a:off x="5519738" y="6115050"/>
            <a:ext cx="1433513" cy="285750"/>
          </a:xfrm>
          <a:prstGeom prst="rect">
            <a:avLst/>
          </a:prstGeom>
          <a:noFill/>
          <a:ln/>
        </p:spPr>
        <p:txBody>
          <a:bodyPr wrap="square" lIns="0" tIns="0" rIns="0" bIns="0" rtlCol="0" anchor="t"/>
          <a:lstStyle/>
          <a:p>
            <a:pPr marL="0" indent="0" algn="l">
              <a:lnSpc>
                <a:spcPct val="115000"/>
              </a:lnSpc>
              <a:buNone/>
            </a:pPr>
            <a:r>
              <a:rPr lang="en-US" sz="788" b="1" kern="0" spc="70" dirty="0">
                <a:solidFill>
                  <a:srgbClr val="C8C8C8"/>
                </a:solidFill>
              </a:rPr>
              <a:t>SOPHOS MSP PARTNER OF THE YEAR</a:t>
            </a:r>
            <a:endParaRPr lang="en-US" sz="788" dirty="0"/>
          </a:p>
        </p:txBody>
      </p:sp>
      <p:sp>
        <p:nvSpPr>
          <p:cNvPr id="20" name="Partner and award strip"/>
          <p:cNvSpPr/>
          <p:nvPr/>
        </p:nvSpPr>
        <p:spPr>
          <a:xfrm>
            <a:off x="571500" y="6534150"/>
            <a:ext cx="6419850" cy="800100"/>
          </a:xfrm>
          <a:prstGeom prst="roundRect">
            <a:avLst>
              <a:gd name="adj" fmla="val 7143"/>
            </a:avLst>
          </a:prstGeom>
          <a:solidFill>
            <a:srgbClr val="FFFFFF"/>
          </a:solidFill>
          <a:ln/>
        </p:spPr>
        <p:txBody>
          <a:bodyPr/>
          <a:lstStyle/>
          <a:p>
            <a:endParaRPr lang="en-GB"/>
          </a:p>
        </p:txBody>
      </p:sp>
      <p:pic>
        <p:nvPicPr>
          <p:cNvPr id="21" name="Partner or award badge" descr="Sophos Platinum Partner"/>
          <p:cNvPicPr>
            <a:picLocks noChangeAspect="1"/>
          </p:cNvPicPr>
          <p:nvPr/>
        </p:nvPicPr>
        <p:blipFill>
          <a:blip r:embed="rId5"/>
          <a:stretch>
            <a:fillRect/>
          </a:stretch>
        </p:blipFill>
        <p:spPr>
          <a:xfrm>
            <a:off x="1090613" y="6767513"/>
            <a:ext cx="1428750" cy="333375"/>
          </a:xfrm>
          <a:prstGeom prst="rect">
            <a:avLst/>
          </a:prstGeom>
        </p:spPr>
      </p:pic>
      <p:pic>
        <p:nvPicPr>
          <p:cNvPr id="22" name="Partner or award badge" descr="Microsoft Solutions Partner"/>
          <p:cNvPicPr>
            <a:picLocks noChangeAspect="1"/>
          </p:cNvPicPr>
          <p:nvPr/>
        </p:nvPicPr>
        <p:blipFill>
          <a:blip r:embed="rId6"/>
          <a:stretch>
            <a:fillRect/>
          </a:stretch>
        </p:blipFill>
        <p:spPr>
          <a:xfrm>
            <a:off x="2976563" y="6677025"/>
            <a:ext cx="1133475" cy="514350"/>
          </a:xfrm>
          <a:prstGeom prst="rect">
            <a:avLst/>
          </a:prstGeom>
        </p:spPr>
      </p:pic>
      <p:pic>
        <p:nvPicPr>
          <p:cNvPr id="23" name="Partner or award badge" descr="Veeam Gold Cloud &amp; Service Provider"/>
          <p:cNvPicPr>
            <a:picLocks noChangeAspect="1"/>
          </p:cNvPicPr>
          <p:nvPr/>
        </p:nvPicPr>
        <p:blipFill>
          <a:blip r:embed="rId7"/>
          <a:stretch>
            <a:fillRect/>
          </a:stretch>
        </p:blipFill>
        <p:spPr>
          <a:xfrm>
            <a:off x="4567238" y="6696075"/>
            <a:ext cx="685800" cy="476250"/>
          </a:xfrm>
          <a:prstGeom prst="rect">
            <a:avLst/>
          </a:prstGeom>
        </p:spPr>
      </p:pic>
      <p:pic>
        <p:nvPicPr>
          <p:cNvPr id="24" name="Partner or award badge" descr="Tech Behemoths 2025 Winner, Cybersecurity, South Africa"/>
          <p:cNvPicPr>
            <a:picLocks noChangeAspect="1"/>
          </p:cNvPicPr>
          <p:nvPr/>
        </p:nvPicPr>
        <p:blipFill>
          <a:blip r:embed="rId8"/>
          <a:stretch>
            <a:fillRect/>
          </a:stretch>
        </p:blipFill>
        <p:spPr>
          <a:xfrm>
            <a:off x="5710238" y="6629400"/>
            <a:ext cx="762000" cy="609600"/>
          </a:xfrm>
          <a:prstGeom prst="rect">
            <a:avLst/>
          </a:prstGeom>
        </p:spPr>
      </p:pic>
      <p:sp>
        <p:nvSpPr>
          <p:cNvPr id="25" name="Badge caption"/>
          <p:cNvSpPr txBox="1"/>
          <p:nvPr/>
        </p:nvSpPr>
        <p:spPr>
          <a:xfrm>
            <a:off x="571500" y="7391400"/>
            <a:ext cx="6419850" cy="266700"/>
          </a:xfrm>
          <a:prstGeom prst="rect">
            <a:avLst/>
          </a:prstGeom>
          <a:noFill/>
          <a:ln/>
        </p:spPr>
        <p:txBody>
          <a:bodyPr wrap="square" lIns="0" tIns="0" rIns="0" bIns="0" rtlCol="0" anchor="t"/>
          <a:lstStyle/>
          <a:p>
            <a:pPr marL="0" indent="0" algn="l">
              <a:lnSpc>
                <a:spcPct val="125000"/>
              </a:lnSpc>
              <a:buNone/>
            </a:pPr>
            <a:r>
              <a:rPr lang="en-US" sz="713" kern="0" spc="30" dirty="0">
                <a:solidFill>
                  <a:srgbClr val="8A8A8A"/>
                </a:solidFill>
                <a:latin typeface="Roboto Mono" pitchFamily="34" charset="0"/>
                <a:ea typeface="Roboto Mono" pitchFamily="34" charset="-122"/>
                <a:cs typeface="Roboto Mono" pitchFamily="34" charset="-120"/>
              </a:rPr>
              <a:t>SOPHOS PLATINUM PARTNER · MICROSOFT SOLUTIONS PARTNER · VEEAM GOLD · TECH BEHEMOTHS 2025 CYBERSECURITY WINNER, SOUTH AFRICA</a:t>
            </a:r>
            <a:endParaRPr lang="en-US" sz="713" dirty="0"/>
          </a:p>
        </p:txBody>
      </p:sp>
      <p:sp>
        <p:nvSpPr>
          <p:cNvPr id="26" name="Text 18"/>
          <p:cNvSpPr txBox="1"/>
          <p:nvPr/>
        </p:nvSpPr>
        <p:spPr>
          <a:xfrm>
            <a:off x="571500" y="7810500"/>
            <a:ext cx="1714500" cy="152400"/>
          </a:xfrm>
          <a:prstGeom prst="rect">
            <a:avLst/>
          </a:prstGeom>
          <a:noFill/>
          <a:ln/>
        </p:spPr>
        <p:txBody>
          <a:bodyPr wrap="square" lIns="0" tIns="0" rIns="0" bIns="0" rtlCol="0" anchor="t"/>
          <a:lstStyle/>
          <a:p>
            <a:pPr marL="0" indent="0" algn="l">
              <a:lnSpc>
                <a:spcPct val="115000"/>
              </a:lnSpc>
              <a:buNone/>
            </a:pPr>
            <a:r>
              <a:rPr lang="en-US" sz="825" b="1" kern="0" spc="80" dirty="0">
                <a:solidFill>
                  <a:srgbClr val="C2D036"/>
                </a:solidFill>
              </a:rPr>
              <a:t>TALK TO US</a:t>
            </a:r>
            <a:endParaRPr lang="en-US" sz="825" dirty="0"/>
          </a:p>
        </p:txBody>
      </p:sp>
      <p:sp>
        <p:nvSpPr>
          <p:cNvPr id="27" name="Text 19"/>
          <p:cNvSpPr txBox="1"/>
          <p:nvPr/>
        </p:nvSpPr>
        <p:spPr>
          <a:xfrm>
            <a:off x="571500" y="8001000"/>
            <a:ext cx="1714500" cy="419100"/>
          </a:xfrm>
          <a:prstGeom prst="rect">
            <a:avLst/>
          </a:prstGeom>
          <a:noFill/>
          <a:ln/>
        </p:spPr>
        <p:txBody>
          <a:bodyPr wrap="square" lIns="0" tIns="0" rIns="0" bIns="0" rtlCol="0" anchor="t"/>
          <a:lstStyle/>
          <a:p>
            <a:pPr marL="0" indent="0" algn="l">
              <a:lnSpc>
                <a:spcPct val="130000"/>
              </a:lnSpc>
              <a:buNone/>
            </a:pPr>
            <a:r>
              <a:rPr lang="en-US" sz="938" dirty="0">
                <a:solidFill>
                  <a:srgbClr val="F5F5F3"/>
                </a:solidFill>
              </a:rPr>
              <a:t>+27 (0)11 467 3388</a:t>
            </a:r>
            <a:endParaRPr lang="en-US" sz="938" dirty="0"/>
          </a:p>
          <a:p>
            <a:pPr marL="0" indent="0" algn="l">
              <a:lnSpc>
                <a:spcPct val="130000"/>
              </a:lnSpc>
              <a:buNone/>
            </a:pPr>
            <a:r>
              <a:rPr lang="en-US" sz="938" dirty="0">
                <a:solidFill>
                  <a:srgbClr val="F5F5F3"/>
                </a:solidFill>
              </a:rPr>
              <a:t>info@sevenc.co.za</a:t>
            </a:r>
            <a:endParaRPr lang="en-US" sz="938" dirty="0"/>
          </a:p>
        </p:txBody>
      </p:sp>
      <p:sp>
        <p:nvSpPr>
          <p:cNvPr id="28" name="Text 20"/>
          <p:cNvSpPr txBox="1"/>
          <p:nvPr/>
        </p:nvSpPr>
        <p:spPr>
          <a:xfrm>
            <a:off x="2438400" y="7810500"/>
            <a:ext cx="2857500" cy="152400"/>
          </a:xfrm>
          <a:prstGeom prst="rect">
            <a:avLst/>
          </a:prstGeom>
          <a:noFill/>
          <a:ln/>
        </p:spPr>
        <p:txBody>
          <a:bodyPr wrap="square" lIns="0" tIns="0" rIns="0" bIns="0" rtlCol="0" anchor="t"/>
          <a:lstStyle/>
          <a:p>
            <a:pPr marL="0" indent="0" algn="l">
              <a:lnSpc>
                <a:spcPct val="115000"/>
              </a:lnSpc>
              <a:buNone/>
            </a:pPr>
            <a:r>
              <a:rPr lang="en-US" sz="825" b="1" kern="0" spc="80" dirty="0">
                <a:solidFill>
                  <a:srgbClr val="C2D036"/>
                </a:solidFill>
              </a:rPr>
              <a:t>VISIT US</a:t>
            </a:r>
            <a:endParaRPr lang="en-US" sz="825" dirty="0"/>
          </a:p>
        </p:txBody>
      </p:sp>
      <p:sp>
        <p:nvSpPr>
          <p:cNvPr id="29" name="Text 21"/>
          <p:cNvSpPr txBox="1"/>
          <p:nvPr/>
        </p:nvSpPr>
        <p:spPr>
          <a:xfrm>
            <a:off x="2438400" y="8001000"/>
            <a:ext cx="2857500" cy="419100"/>
          </a:xfrm>
          <a:prstGeom prst="rect">
            <a:avLst/>
          </a:prstGeom>
          <a:noFill/>
          <a:ln/>
        </p:spPr>
        <p:txBody>
          <a:bodyPr wrap="square" lIns="0" tIns="0" rIns="0" bIns="0" rtlCol="0" anchor="t"/>
          <a:lstStyle/>
          <a:p>
            <a:pPr marL="0" indent="0" algn="l">
              <a:lnSpc>
                <a:spcPct val="130000"/>
              </a:lnSpc>
              <a:buNone/>
            </a:pPr>
            <a:r>
              <a:rPr lang="en-US" sz="938" dirty="0">
                <a:solidFill>
                  <a:srgbClr val="F5F5F3"/>
                </a:solidFill>
              </a:rPr>
              <a:t>Unit 36, Sunninghill Office Park,</a:t>
            </a:r>
            <a:endParaRPr lang="en-US" sz="938" dirty="0"/>
          </a:p>
          <a:p>
            <a:pPr marL="0" indent="0" algn="l">
              <a:lnSpc>
                <a:spcPct val="130000"/>
              </a:lnSpc>
              <a:buNone/>
            </a:pPr>
            <a:r>
              <a:rPr lang="en-US" sz="938" dirty="0">
                <a:solidFill>
                  <a:srgbClr val="F5F5F3"/>
                </a:solidFill>
              </a:rPr>
              <a:t>Peltier Drive, Sunninghill, Johannesburg</a:t>
            </a:r>
            <a:endParaRPr lang="en-US" sz="938" dirty="0"/>
          </a:p>
        </p:txBody>
      </p:sp>
      <p:sp>
        <p:nvSpPr>
          <p:cNvPr id="30" name="Text 22"/>
          <p:cNvSpPr txBox="1"/>
          <p:nvPr/>
        </p:nvSpPr>
        <p:spPr>
          <a:xfrm>
            <a:off x="5448300" y="7810500"/>
            <a:ext cx="1543050" cy="152400"/>
          </a:xfrm>
          <a:prstGeom prst="rect">
            <a:avLst/>
          </a:prstGeom>
          <a:noFill/>
          <a:ln/>
        </p:spPr>
        <p:txBody>
          <a:bodyPr wrap="square" lIns="0" tIns="0" rIns="0" bIns="0" rtlCol="0" anchor="t"/>
          <a:lstStyle/>
          <a:p>
            <a:pPr marL="0" indent="0" algn="l">
              <a:lnSpc>
                <a:spcPct val="115000"/>
              </a:lnSpc>
              <a:buNone/>
            </a:pPr>
            <a:r>
              <a:rPr lang="en-US" sz="825" b="1" kern="0" spc="80" dirty="0">
                <a:solidFill>
                  <a:srgbClr val="C2D036"/>
                </a:solidFill>
              </a:rPr>
              <a:t>ONLINE</a:t>
            </a:r>
            <a:endParaRPr lang="en-US" sz="825" dirty="0"/>
          </a:p>
        </p:txBody>
      </p:sp>
      <p:sp>
        <p:nvSpPr>
          <p:cNvPr id="31" name="Text 23"/>
          <p:cNvSpPr txBox="1"/>
          <p:nvPr/>
        </p:nvSpPr>
        <p:spPr>
          <a:xfrm>
            <a:off x="5448300" y="8001000"/>
            <a:ext cx="1543050" cy="419100"/>
          </a:xfrm>
          <a:prstGeom prst="rect">
            <a:avLst/>
          </a:prstGeom>
          <a:noFill/>
          <a:ln/>
        </p:spPr>
        <p:txBody>
          <a:bodyPr wrap="square" lIns="0" tIns="0" rIns="0" bIns="0" rtlCol="0" anchor="t"/>
          <a:lstStyle/>
          <a:p>
            <a:pPr marL="0" indent="0" algn="l">
              <a:lnSpc>
                <a:spcPct val="130000"/>
              </a:lnSpc>
              <a:buNone/>
            </a:pPr>
            <a:r>
              <a:rPr lang="en-US" sz="938" dirty="0">
                <a:solidFill>
                  <a:srgbClr val="F5F5F3"/>
                </a:solidFill>
              </a:rPr>
              <a:t>sevenc.co.za</a:t>
            </a:r>
            <a:endParaRPr lang="en-US" sz="938" dirty="0"/>
          </a:p>
          <a:p>
            <a:pPr marL="0" indent="0" algn="l">
              <a:lnSpc>
                <a:spcPct val="130000"/>
              </a:lnSpc>
              <a:buNone/>
            </a:pPr>
            <a:r>
              <a:rPr lang="en-US" sz="938" dirty="0">
                <a:solidFill>
                  <a:srgbClr val="F5F5F3"/>
                </a:solidFill>
              </a:rPr>
              <a:t>sevenc.co.za/assessment</a:t>
            </a:r>
            <a:endParaRPr lang="en-US" sz="938" dirty="0"/>
          </a:p>
        </p:txBody>
      </p:sp>
      <p:pic>
        <p:nvPicPr>
          <p:cNvPr id="32" name="Link: sevenc.co.za" descr="Link: sevenc.co.za">
            <a:hlinkClick r:id="rId9" tooltip="Open in your browser"/>
          </p:cNvPr>
          <p:cNvPicPr>
            <a:picLocks noChangeAspect="1"/>
          </p:cNvPicPr>
          <p:nvPr/>
        </p:nvPicPr>
        <p:blipFill>
          <a:blip r:embed="rId10"/>
          <a:stretch>
            <a:fillRect/>
          </a:stretch>
        </p:blipFill>
        <p:spPr>
          <a:xfrm>
            <a:off x="5448300" y="7981950"/>
            <a:ext cx="1543050" cy="438150"/>
          </a:xfrm>
          <a:prstGeom prst="rect">
            <a:avLst/>
          </a:prstGeom>
        </p:spPr>
      </p:pic>
      <p:sp>
        <p:nvSpPr>
          <p:cNvPr id="33" name="Shape 24"/>
          <p:cNvSpPr/>
          <p:nvPr/>
        </p:nvSpPr>
        <p:spPr>
          <a:xfrm>
            <a:off x="571500" y="8534400"/>
            <a:ext cx="6419850" cy="0"/>
          </a:xfrm>
          <a:prstGeom prst="line">
            <a:avLst/>
          </a:prstGeom>
          <a:noFill/>
          <a:ln w="9525">
            <a:solidFill>
              <a:srgbClr val="27302A"/>
            </a:solidFill>
            <a:prstDash val="solid"/>
          </a:ln>
        </p:spPr>
        <p:txBody>
          <a:bodyPr/>
          <a:lstStyle/>
          <a:p>
            <a:endParaRPr lang="en-GB"/>
          </a:p>
        </p:txBody>
      </p:sp>
      <p:sp>
        <p:nvSpPr>
          <p:cNvPr id="34" name="Text 25"/>
          <p:cNvSpPr txBox="1"/>
          <p:nvPr/>
        </p:nvSpPr>
        <p:spPr>
          <a:xfrm>
            <a:off x="571500" y="8629650"/>
            <a:ext cx="1905000" cy="152400"/>
          </a:xfrm>
          <a:prstGeom prst="rect">
            <a:avLst/>
          </a:prstGeom>
          <a:noFill/>
          <a:ln/>
        </p:spPr>
        <p:txBody>
          <a:bodyPr wrap="square" lIns="0" tIns="0" rIns="0" bIns="0" rtlCol="0" anchor="t"/>
          <a:lstStyle/>
          <a:p>
            <a:pPr marL="0" indent="0" algn="l">
              <a:lnSpc>
                <a:spcPct val="115000"/>
              </a:lnSpc>
              <a:buNone/>
            </a:pPr>
            <a:r>
              <a:rPr lang="en-US" sz="825" b="1" kern="0" spc="80" dirty="0">
                <a:solidFill>
                  <a:srgbClr val="8A8A8A"/>
                </a:solidFill>
              </a:rPr>
              <a:t>SOURCES</a:t>
            </a:r>
            <a:endParaRPr lang="en-US" sz="825" dirty="0"/>
          </a:p>
        </p:txBody>
      </p:sp>
      <p:sp>
        <p:nvSpPr>
          <p:cNvPr id="35" name="Sources"/>
          <p:cNvSpPr txBox="1"/>
          <p:nvPr/>
        </p:nvSpPr>
        <p:spPr>
          <a:xfrm>
            <a:off x="571500" y="8820150"/>
            <a:ext cx="3143250" cy="952500"/>
          </a:xfrm>
          <a:prstGeom prst="rect">
            <a:avLst/>
          </a:prstGeom>
          <a:noFill/>
          <a:ln/>
        </p:spPr>
        <p:txBody>
          <a:bodyPr wrap="square" lIns="0" tIns="0" rIns="0" bIns="0" rtlCol="0" anchor="t"/>
          <a:lstStyle/>
          <a:p>
            <a:pPr marL="0" indent="0" algn="l">
              <a:lnSpc>
                <a:spcPct val="135000"/>
              </a:lnSpc>
              <a:buNone/>
            </a:pPr>
            <a:r>
              <a:rPr lang="en-US" sz="713" dirty="0">
                <a:solidFill>
                  <a:srgbClr val="8A8A8A"/>
                </a:solidFill>
                <a:latin typeface="Roboto Mono" pitchFamily="34" charset="0"/>
                <a:ea typeface="Roboto Mono" pitchFamily="34" charset="-122"/>
                <a:cs typeface="Roboto Mono" pitchFamily="34" charset="-120"/>
              </a:rPr>
              <a:t> 1  Microsoft &amp; LinkedIn, Work Trend Index 2024</a:t>
            </a:r>
            <a:endParaRPr lang="en-US" sz="713" dirty="0"/>
          </a:p>
          <a:p>
            <a:pPr marL="0" indent="0" algn="l">
              <a:lnSpc>
                <a:spcPct val="135000"/>
              </a:lnSpc>
              <a:buNone/>
            </a:pPr>
            <a:r>
              <a:rPr lang="en-US" sz="713" dirty="0">
                <a:solidFill>
                  <a:srgbClr val="8A8A8A"/>
                </a:solidFill>
                <a:latin typeface="Roboto Mono" pitchFamily="34" charset="0"/>
                <a:ea typeface="Roboto Mono" pitchFamily="34" charset="-122"/>
                <a:cs typeface="Roboto Mono" pitchFamily="34" charset="-120"/>
              </a:rPr>
              <a:t> 2  World Wide Worx, SA Generative AI Roadmap 2025</a:t>
            </a:r>
            <a:endParaRPr lang="en-US" sz="713" dirty="0"/>
          </a:p>
          <a:p>
            <a:pPr marL="0" indent="0" algn="l">
              <a:lnSpc>
                <a:spcPct val="135000"/>
              </a:lnSpc>
              <a:buNone/>
            </a:pPr>
            <a:r>
              <a:rPr lang="en-US" sz="713" dirty="0">
                <a:solidFill>
                  <a:srgbClr val="8A8A8A"/>
                </a:solidFill>
                <a:latin typeface="Roboto Mono" pitchFamily="34" charset="0"/>
                <a:ea typeface="Roboto Mono" pitchFamily="34" charset="-122"/>
                <a:cs typeface="Roboto Mono" pitchFamily="34" charset="-120"/>
              </a:rPr>
              <a:t> 3  IBM, Cost of a Data Breach Report 2025</a:t>
            </a:r>
            <a:endParaRPr lang="en-US" sz="713" dirty="0"/>
          </a:p>
          <a:p>
            <a:pPr marL="0" indent="0" algn="l">
              <a:lnSpc>
                <a:spcPct val="135000"/>
              </a:lnSpc>
              <a:buNone/>
            </a:pPr>
            <a:r>
              <a:rPr lang="en-US" sz="713" dirty="0">
                <a:solidFill>
                  <a:srgbClr val="8A8A8A"/>
                </a:solidFill>
                <a:latin typeface="Roboto Mono" pitchFamily="34" charset="0"/>
                <a:ea typeface="Roboto Mono" pitchFamily="34" charset="-122"/>
                <a:cs typeface="Roboto Mono" pitchFamily="34" charset="-120"/>
              </a:rPr>
              <a:t> 4  Microsoft, Digital Defense Report 2025</a:t>
            </a:r>
            <a:endParaRPr lang="en-US" sz="713" dirty="0"/>
          </a:p>
          <a:p>
            <a:pPr marL="0" indent="0" algn="l">
              <a:lnSpc>
                <a:spcPct val="135000"/>
              </a:lnSpc>
              <a:buNone/>
            </a:pPr>
            <a:r>
              <a:rPr lang="en-US" sz="713" dirty="0">
                <a:solidFill>
                  <a:srgbClr val="8A8A8A"/>
                </a:solidFill>
                <a:latin typeface="Roboto Mono" pitchFamily="34" charset="0"/>
                <a:ea typeface="Roboto Mono" pitchFamily="34" charset="-122"/>
                <a:cs typeface="Roboto Mono" pitchFamily="34" charset="-120"/>
              </a:rPr>
              <a:t> 5  Sophos, Active Adversary Report 2026</a:t>
            </a:r>
            <a:endParaRPr lang="en-US" sz="713" dirty="0"/>
          </a:p>
          <a:p>
            <a:pPr marL="0" indent="0" algn="l">
              <a:lnSpc>
                <a:spcPct val="135000"/>
              </a:lnSpc>
              <a:buNone/>
            </a:pPr>
            <a:r>
              <a:rPr lang="en-US" sz="713" dirty="0">
                <a:solidFill>
                  <a:srgbClr val="8A8A8A"/>
                </a:solidFill>
                <a:latin typeface="Roboto Mono" pitchFamily="34" charset="0"/>
                <a:ea typeface="Roboto Mono" pitchFamily="34" charset="-122"/>
                <a:cs typeface="Roboto Mono" pitchFamily="34" charset="-120"/>
              </a:rPr>
              <a:t> 6  Computerworld, Copilot Chat pricing, Nov 2025</a:t>
            </a:r>
            <a:endParaRPr lang="en-US" sz="713" dirty="0"/>
          </a:p>
        </p:txBody>
      </p:sp>
      <p:sp>
        <p:nvSpPr>
          <p:cNvPr id="36" name="Sources"/>
          <p:cNvSpPr txBox="1"/>
          <p:nvPr/>
        </p:nvSpPr>
        <p:spPr>
          <a:xfrm>
            <a:off x="3848100" y="8820150"/>
            <a:ext cx="3143250" cy="952500"/>
          </a:xfrm>
          <a:prstGeom prst="rect">
            <a:avLst/>
          </a:prstGeom>
          <a:noFill/>
          <a:ln/>
        </p:spPr>
        <p:txBody>
          <a:bodyPr wrap="square" lIns="0" tIns="0" rIns="0" bIns="0" rtlCol="0" anchor="t"/>
          <a:lstStyle/>
          <a:p>
            <a:pPr marL="0" indent="0" algn="l">
              <a:lnSpc>
                <a:spcPct val="135000"/>
              </a:lnSpc>
              <a:buNone/>
            </a:pPr>
            <a:r>
              <a:rPr lang="en-US" sz="713" dirty="0">
                <a:solidFill>
                  <a:srgbClr val="8A8A8A"/>
                </a:solidFill>
                <a:latin typeface="Roboto Mono" pitchFamily="34" charset="0"/>
                <a:ea typeface="Roboto Mono" pitchFamily="34" charset="-122"/>
                <a:cs typeface="Roboto Mono" pitchFamily="34" charset="-120"/>
              </a:rPr>
              <a:t> 7  OpenAI Help Center, data controls, 2026</a:t>
            </a:r>
            <a:endParaRPr lang="en-US" sz="713" dirty="0"/>
          </a:p>
          <a:p>
            <a:pPr marL="0" indent="0" algn="l">
              <a:lnSpc>
                <a:spcPct val="135000"/>
              </a:lnSpc>
              <a:buNone/>
            </a:pPr>
            <a:r>
              <a:rPr lang="en-US" sz="713" dirty="0">
                <a:solidFill>
                  <a:srgbClr val="8A8A8A"/>
                </a:solidFill>
                <a:latin typeface="Roboto Mono" pitchFamily="34" charset="0"/>
                <a:ea typeface="Roboto Mono" pitchFamily="34" charset="-122"/>
                <a:cs typeface="Roboto Mono" pitchFamily="34" charset="-120"/>
              </a:rPr>
              <a:t> 8  Microsoft Learn, enterprise data protection, 2026</a:t>
            </a:r>
            <a:endParaRPr lang="en-US" sz="713" dirty="0"/>
          </a:p>
          <a:p>
            <a:pPr marL="0" indent="0" algn="l">
              <a:lnSpc>
                <a:spcPct val="135000"/>
              </a:lnSpc>
              <a:buNone/>
            </a:pPr>
            <a:r>
              <a:rPr lang="en-US" sz="713" dirty="0">
                <a:solidFill>
                  <a:srgbClr val="8A8A8A"/>
                </a:solidFill>
                <a:latin typeface="Roboto Mono" pitchFamily="34" charset="0"/>
                <a:ea typeface="Roboto Mono" pitchFamily="34" charset="-122"/>
                <a:cs typeface="Roboto Mono" pitchFamily="34" charset="-120"/>
              </a:rPr>
              <a:t> 9  Microsoft Learn &amp; Support, M365 retention, 2024–26</a:t>
            </a:r>
            <a:endParaRPr lang="en-US" sz="713" dirty="0"/>
          </a:p>
          <a:p>
            <a:pPr marL="0" indent="0" algn="l">
              <a:lnSpc>
                <a:spcPct val="135000"/>
              </a:lnSpc>
              <a:buNone/>
            </a:pPr>
            <a:r>
              <a:rPr lang="en-US" sz="713" dirty="0">
                <a:solidFill>
                  <a:srgbClr val="8A8A8A"/>
                </a:solidFill>
                <a:latin typeface="Roboto Mono" pitchFamily="34" charset="0"/>
                <a:ea typeface="Roboto Mono" pitchFamily="34" charset="-122"/>
                <a:cs typeface="Roboto Mono" pitchFamily="34" charset="-120"/>
              </a:rPr>
              <a:t>10  SABRIC, Annual Crime Statistics 2024</a:t>
            </a:r>
            <a:endParaRPr lang="en-US" sz="713" dirty="0"/>
          </a:p>
          <a:p>
            <a:pPr marL="0" indent="0" algn="l">
              <a:lnSpc>
                <a:spcPct val="135000"/>
              </a:lnSpc>
              <a:buNone/>
            </a:pPr>
            <a:r>
              <a:rPr lang="en-US" sz="713" dirty="0">
                <a:solidFill>
                  <a:srgbClr val="8A8A8A"/>
                </a:solidFill>
                <a:latin typeface="Roboto Mono" pitchFamily="34" charset="0"/>
                <a:ea typeface="Roboto Mono" pitchFamily="34" charset="-122"/>
                <a:cs typeface="Roboto Mono" pitchFamily="34" charset="-120"/>
              </a:rPr>
              <a:t>11  ENS via Mondaq, POPIA section 72, 2020</a:t>
            </a:r>
            <a:endParaRPr lang="en-US" sz="713" dirty="0"/>
          </a:p>
        </p:txBody>
      </p:sp>
      <p:sp>
        <p:nvSpPr>
          <p:cNvPr id="37" name="Text 28"/>
          <p:cNvSpPr txBox="1"/>
          <p:nvPr/>
        </p:nvSpPr>
        <p:spPr>
          <a:xfrm>
            <a:off x="571500" y="10172700"/>
            <a:ext cx="6419850" cy="171450"/>
          </a:xfrm>
          <a:prstGeom prst="rect">
            <a:avLst/>
          </a:prstGeom>
          <a:noFill/>
          <a:ln/>
        </p:spPr>
        <p:txBody>
          <a:bodyPr wrap="square" lIns="0" tIns="0" rIns="0" bIns="0" rtlCol="0" anchor="t"/>
          <a:lstStyle/>
          <a:p>
            <a:pPr marL="0" indent="0" algn="l">
              <a:lnSpc>
                <a:spcPct val="115000"/>
              </a:lnSpc>
              <a:buNone/>
            </a:pPr>
            <a:r>
              <a:rPr lang="en-US" sz="788" dirty="0">
                <a:solidFill>
                  <a:srgbClr val="8A8A8A"/>
                </a:solidFill>
              </a:rPr>
              <a:t>We never sell or share your details. · SevenC Computing (Pty) Ltd · Reg 2009/014578/07</a:t>
            </a:r>
            <a:endParaRPr lang="en-US" sz="788" dirty="0"/>
          </a:p>
        </p:txBody>
      </p:sp>
      <p:sp>
        <p:nvSpPr>
          <p:cNvPr id="38" name="Stripe orange"/>
          <p:cNvSpPr/>
          <p:nvPr/>
        </p:nvSpPr>
        <p:spPr>
          <a:xfrm>
            <a:off x="0" y="10639425"/>
            <a:ext cx="2520950" cy="57150"/>
          </a:xfrm>
          <a:prstGeom prst="rect">
            <a:avLst/>
          </a:prstGeom>
          <a:solidFill>
            <a:srgbClr val="E75933"/>
          </a:solidFill>
          <a:ln/>
        </p:spPr>
        <p:txBody>
          <a:bodyPr/>
          <a:lstStyle/>
          <a:p>
            <a:endParaRPr lang="en-GB"/>
          </a:p>
        </p:txBody>
      </p:sp>
      <p:sp>
        <p:nvSpPr>
          <p:cNvPr id="39" name="Stripe lime"/>
          <p:cNvSpPr/>
          <p:nvPr/>
        </p:nvSpPr>
        <p:spPr>
          <a:xfrm>
            <a:off x="2520950" y="10639425"/>
            <a:ext cx="2520950" cy="57150"/>
          </a:xfrm>
          <a:prstGeom prst="rect">
            <a:avLst/>
          </a:prstGeom>
          <a:solidFill>
            <a:srgbClr val="C2D036"/>
          </a:solidFill>
          <a:ln/>
        </p:spPr>
        <p:txBody>
          <a:bodyPr/>
          <a:lstStyle/>
          <a:p>
            <a:endParaRPr lang="en-GB"/>
          </a:p>
        </p:txBody>
      </p:sp>
      <p:sp>
        <p:nvSpPr>
          <p:cNvPr id="40" name="Stripe purple"/>
          <p:cNvSpPr/>
          <p:nvPr/>
        </p:nvSpPr>
        <p:spPr>
          <a:xfrm>
            <a:off x="5041900" y="10639425"/>
            <a:ext cx="2520950" cy="57150"/>
          </a:xfrm>
          <a:prstGeom prst="rect">
            <a:avLst/>
          </a:prstGeom>
          <a:solidFill>
            <a:srgbClr val="7880B5"/>
          </a:solidFill>
          <a:ln/>
        </p:spPr>
        <p:txBody>
          <a:bodyPr/>
          <a:lstStyle/>
          <a:p>
            <a:endParaRPr lang="en-GB"/>
          </a:p>
        </p:txBody>
      </p:sp>
    </p:spTree>
  </p:cSld>
  <p:clrMapOvr>
    <a:masterClrMapping/>
  </p:clrMapOvr>
</p:sld>
</file>

<file path=ppt/theme/theme1.xml><?xml version="1.0" encoding="utf-8"?>
<a:theme xmlns:a="http://schemas.openxmlformats.org/drawingml/2006/main" name="SevenC IT by Design">
  <a:themeElements>
    <a:clrScheme name="SevenC IT by Design">
      <a:dk1>
        <a:srgbClr val="0B150E"/>
      </a:dk1>
      <a:lt1>
        <a:srgbClr val="FFFFFF"/>
      </a:lt1>
      <a:dk2>
        <a:srgbClr val="1E1E1E"/>
      </a:dk2>
      <a:lt2>
        <a:srgbClr val="F5F5F3"/>
      </a:lt2>
      <a:accent1>
        <a:srgbClr val="C2D036"/>
      </a:accent1>
      <a:accent2>
        <a:srgbClr val="E75933"/>
      </a:accent2>
      <a:accent3>
        <a:srgbClr val="7880B5"/>
      </a:accent3>
      <a:accent4>
        <a:srgbClr val="7A8C20"/>
      </a:accent4>
      <a:accent5>
        <a:srgbClr val="3A3A3A"/>
      </a:accent5>
      <a:accent6>
        <a:srgbClr val="8A8A8A"/>
      </a:accent6>
      <a:hlink>
        <a:srgbClr val="7A8C20"/>
      </a:hlink>
      <a:folHlink>
        <a:srgbClr val="7A8C20"/>
      </a:folHlink>
    </a:clrScheme>
    <a:fontScheme name="SevenC IT by Design">
      <a:majorFont>
        <a:latin typeface="Robot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Robo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TotalTime>
  <Words>8029</Words>
  <Application>Microsoft Office PowerPoint</Application>
  <PresentationFormat>Custom</PresentationFormat>
  <Paragraphs>897</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SevenC IT by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SevenC Computing (Pty)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at work, without the gaps</dc:title>
  <dc:subject>Free guide: AI at work, without the gaps (extended edition)</dc:subject>
  <dc:creator>SevenC Computing</dc:creator>
  <cp:lastModifiedBy>Cam Gili</cp:lastModifiedBy>
  <cp:revision>3</cp:revision>
  <dcterms:created xsi:type="dcterms:W3CDTF">2026-10-27T11:54:52Z</dcterms:created>
  <dcterms:modified xsi:type="dcterms:W3CDTF">2026-10-28T11:39:32Z</dcterms:modified>
</cp:coreProperties>
</file>